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4" r:id="rId2"/>
    <p:sldMasterId id="2147483689" r:id="rId3"/>
    <p:sldMasterId id="2147483694" r:id="rId4"/>
    <p:sldMasterId id="2147483709" r:id="rId5"/>
  </p:sldMasterIdLst>
  <p:notesMasterIdLst>
    <p:notesMasterId r:id="rId62"/>
  </p:notesMasterIdLst>
  <p:handoutMasterIdLst>
    <p:handoutMasterId r:id="rId63"/>
  </p:handoutMasterIdLst>
  <p:sldIdLst>
    <p:sldId id="1154" r:id="rId6"/>
    <p:sldId id="1227" r:id="rId7"/>
    <p:sldId id="1228" r:id="rId8"/>
    <p:sldId id="1226" r:id="rId9"/>
    <p:sldId id="1245" r:id="rId10"/>
    <p:sldId id="1246" r:id="rId11"/>
    <p:sldId id="1229" r:id="rId12"/>
    <p:sldId id="1230" r:id="rId13"/>
    <p:sldId id="1231" r:id="rId14"/>
    <p:sldId id="1232" r:id="rId15"/>
    <p:sldId id="1233" r:id="rId16"/>
    <p:sldId id="1234" r:id="rId17"/>
    <p:sldId id="1235" r:id="rId18"/>
    <p:sldId id="1236" r:id="rId19"/>
    <p:sldId id="1244" r:id="rId20"/>
    <p:sldId id="1238" r:id="rId21"/>
    <p:sldId id="1243" r:id="rId22"/>
    <p:sldId id="1200" r:id="rId23"/>
    <p:sldId id="1203" r:id="rId24"/>
    <p:sldId id="1204" r:id="rId25"/>
    <p:sldId id="1202" r:id="rId26"/>
    <p:sldId id="1172" r:id="rId27"/>
    <p:sldId id="1205" r:id="rId28"/>
    <p:sldId id="1206" r:id="rId29"/>
    <p:sldId id="1207" r:id="rId30"/>
    <p:sldId id="1208" r:id="rId31"/>
    <p:sldId id="1209" r:id="rId32"/>
    <p:sldId id="1211" r:id="rId33"/>
    <p:sldId id="1212" r:id="rId34"/>
    <p:sldId id="1201" r:id="rId35"/>
    <p:sldId id="1173" r:id="rId36"/>
    <p:sldId id="1174" r:id="rId37"/>
    <p:sldId id="1176" r:id="rId38"/>
    <p:sldId id="1177" r:id="rId39"/>
    <p:sldId id="1185" r:id="rId40"/>
    <p:sldId id="1224" r:id="rId41"/>
    <p:sldId id="1184" r:id="rId42"/>
    <p:sldId id="1182" r:id="rId43"/>
    <p:sldId id="1183" r:id="rId44"/>
    <p:sldId id="1198" r:id="rId45"/>
    <p:sldId id="1164" r:id="rId46"/>
    <p:sldId id="1216" r:id="rId47"/>
    <p:sldId id="1220" r:id="rId48"/>
    <p:sldId id="1219" r:id="rId49"/>
    <p:sldId id="1218" r:id="rId50"/>
    <p:sldId id="1221" r:id="rId51"/>
    <p:sldId id="1166" r:id="rId52"/>
    <p:sldId id="1167" r:id="rId53"/>
    <p:sldId id="1170" r:id="rId54"/>
    <p:sldId id="1213" r:id="rId55"/>
    <p:sldId id="1214" r:id="rId56"/>
    <p:sldId id="1215" r:id="rId57"/>
    <p:sldId id="1222" r:id="rId58"/>
    <p:sldId id="1223" r:id="rId59"/>
    <p:sldId id="1153" r:id="rId60"/>
    <p:sldId id="1217" r:id="rId6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14FBE"/>
    <a:srgbClr val="B02E9D"/>
    <a:srgbClr val="0000FF"/>
    <a:srgbClr val="008000"/>
    <a:srgbClr val="FF0000"/>
    <a:srgbClr val="CC0066"/>
    <a:srgbClr val="99FF99"/>
    <a:srgbClr val="FFCCCC"/>
    <a:srgbClr val="9FCA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7" autoAdjust="0"/>
    <p:restoredTop sz="95267" autoAdjust="0"/>
  </p:normalViewPr>
  <p:slideViewPr>
    <p:cSldViewPr>
      <p:cViewPr varScale="1">
        <p:scale>
          <a:sx n="79" d="100"/>
          <a:sy n="79" d="100"/>
        </p:scale>
        <p:origin x="-762" y="-78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18/04/2011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18/04/2011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18/04/2011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18/04/2011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18/04/2011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18/04/2011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18/04/2011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18/04/2011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LHC 8:30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18/04/2011</a:t>
            </a:r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18/04/2011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18/04/2011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18/04/2011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18/04/2011</a:t>
            </a:r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18/04/2011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18/04/2011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18/04/2011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18/04/2011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18/04/2011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18/04/2011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18/04/2011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18/04/2011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18/04/2011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LHC 8:30 meeting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DD6B-CDB3-40DF-B794-3C4DB52098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A66F-3CDB-47CD-8F0D-801EF8ABDF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DD6B-CDB3-40DF-B794-3C4DB52098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A66F-3CDB-47CD-8F0D-801EF8ABDF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DD6B-CDB3-40DF-B794-3C4DB52098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A66F-3CDB-47CD-8F0D-801EF8ABDF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18/04/2011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DD6B-CDB3-40DF-B794-3C4DB52098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A66F-3CDB-47CD-8F0D-801EF8ABDF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DD6B-CDB3-40DF-B794-3C4DB52098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A66F-3CDB-47CD-8F0D-801EF8ABDF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DD6B-CDB3-40DF-B794-3C4DB52098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A66F-3CDB-47CD-8F0D-801EF8ABDF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DD6B-CDB3-40DF-B794-3C4DB52098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A66F-3CDB-47CD-8F0D-801EF8ABDF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DD6B-CDB3-40DF-B794-3C4DB52098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A66F-3CDB-47CD-8F0D-801EF8ABDF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DD6B-CDB3-40DF-B794-3C4DB52098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A66F-3CDB-47CD-8F0D-801EF8ABDF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DD6B-CDB3-40DF-B794-3C4DB52098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A66F-3CDB-47CD-8F0D-801EF8ABDF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DD6B-CDB3-40DF-B794-3C4DB52098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A66F-3CDB-47CD-8F0D-801EF8ABDF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18/04/2011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18/04/2011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18/04/2011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18/04/2011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gi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gi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18/04/2011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eaLnBrk="1" hangingPunct="1"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18/04/2011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eaLnBrk="1" hangingPunct="1">
              <a:defRPr/>
            </a:pPr>
            <a:fld id="{1A8F772A-8CCA-4885-87BF-DE56416A2204}" type="slidenum">
              <a:rPr lang="en-US">
                <a:solidFill>
                  <a:srgbClr val="000000">
                    <a:tint val="75000"/>
                  </a:srgbClr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eaLnBrk="1" hangingPunct="1"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18/04/2011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eaLnBrk="1" hangingPunct="1">
              <a:defRPr/>
            </a:pPr>
            <a:fld id="{1A8F772A-8CCA-4885-87BF-DE56416A2204}" type="slidenum">
              <a:rPr lang="en-US">
                <a:solidFill>
                  <a:srgbClr val="000000">
                    <a:tint val="75000"/>
                  </a:srgbClr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18/04/2011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>
              <a:solidFill>
                <a:srgbClr val="00007D"/>
              </a:solidFill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3F0DD6B-CDB3-40DF-B794-3C4DB520989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4/18/2011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3EAA66F-3CDB-47CD-8F0D-801EF8ABDFD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17.04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5760800"/>
          </a:xfrm>
        </p:spPr>
        <p:txBody>
          <a:bodyPr/>
          <a:lstStyle/>
          <a:p>
            <a:pPr lvl="0"/>
            <a:r>
              <a:rPr lang="en-US" dirty="0" smtClean="0"/>
              <a:t>03:00 injection 336 bunches, ramp, squeeze luminosity.</a:t>
            </a:r>
          </a:p>
          <a:p>
            <a:pPr lvl="0"/>
            <a:r>
              <a:rPr lang="en-US" dirty="0" smtClean="0"/>
              <a:t>03:19 </a:t>
            </a:r>
            <a:r>
              <a:rPr lang="en-US" u="sng" dirty="0" smtClean="0"/>
              <a:t>Stable beams #1718.</a:t>
            </a:r>
            <a:r>
              <a:rPr lang="en-US" dirty="0" smtClean="0"/>
              <a:t> Duration: 9h08. </a:t>
            </a:r>
          </a:p>
          <a:p>
            <a:pPr lvl="1"/>
            <a:r>
              <a:rPr lang="en-US" dirty="0" smtClean="0"/>
              <a:t>Peak </a:t>
            </a:r>
            <a:r>
              <a:rPr lang="en-US" dirty="0" err="1" smtClean="0"/>
              <a:t>lumi</a:t>
            </a:r>
            <a:r>
              <a:rPr lang="en-US" dirty="0" smtClean="0"/>
              <a:t> ATLAS/CMS: </a:t>
            </a:r>
            <a:r>
              <a:rPr lang="en-US" b="1" dirty="0" smtClean="0"/>
              <a:t>3.8/3.6e32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Int. </a:t>
            </a:r>
            <a:r>
              <a:rPr lang="en-US" dirty="0" err="1" smtClean="0"/>
              <a:t>lumi</a:t>
            </a:r>
            <a:r>
              <a:rPr lang="en-US" dirty="0" smtClean="0"/>
              <a:t> ATLAS/CMS/</a:t>
            </a:r>
            <a:r>
              <a:rPr lang="en-US" dirty="0" err="1" smtClean="0"/>
              <a:t>LHCb</a:t>
            </a:r>
            <a:r>
              <a:rPr lang="en-US" dirty="0" smtClean="0"/>
              <a:t>/ALICE: </a:t>
            </a:r>
            <a:r>
              <a:rPr lang="en-US" b="1" dirty="0" smtClean="0"/>
              <a:t>10.1/9.6/4.3/0.06 pb-1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11:27 Lost QPS OK on RQD and RQF sector 3-4. Will reset at the end of next </a:t>
            </a:r>
            <a:r>
              <a:rPr lang="en-US" dirty="0" err="1" smtClean="0"/>
              <a:t>rampdown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12:28 Beam dump. No orbit data &gt; 10 min, SIS interlock.</a:t>
            </a:r>
          </a:p>
          <a:p>
            <a:pPr lvl="0"/>
            <a:r>
              <a:rPr lang="en-US" dirty="0" smtClean="0"/>
              <a:t>13:29 incorporating </a:t>
            </a:r>
            <a:r>
              <a:rPr lang="en-US" dirty="0" err="1" smtClean="0"/>
              <a:t>lumi</a:t>
            </a:r>
            <a:r>
              <a:rPr lang="en-US" dirty="0" smtClean="0"/>
              <a:t> scan: </a:t>
            </a:r>
          </a:p>
          <a:p>
            <a:pPr lvl="1"/>
            <a:r>
              <a:rPr lang="en-US" dirty="0" smtClean="0"/>
              <a:t>IP1 is working and IP5 in H only. IP5-V: request is out of range.</a:t>
            </a:r>
          </a:p>
          <a:p>
            <a:pPr lvl="0"/>
            <a:r>
              <a:rPr lang="en-US" dirty="0" smtClean="0"/>
              <a:t>13:39 Access started in CMS and US15 for ATLAS.</a:t>
            </a:r>
          </a:p>
          <a:p>
            <a:pPr lvl="1"/>
            <a:r>
              <a:rPr lang="en-US" dirty="0" smtClean="0"/>
              <a:t>14:58 CMS access completed.</a:t>
            </a:r>
          </a:p>
          <a:p>
            <a:r>
              <a:rPr lang="en-US" dirty="0" smtClean="0"/>
              <a:t>15:01 Electron stopper relay at Pt 4 not working</a:t>
            </a:r>
          </a:p>
          <a:p>
            <a:pPr lvl="1"/>
            <a:r>
              <a:rPr lang="en-US" dirty="0" smtClean="0"/>
              <a:t>access to UJ43 not possible. </a:t>
            </a:r>
          </a:p>
          <a:p>
            <a:pPr lvl="1"/>
            <a:r>
              <a:rPr lang="en-US" dirty="0" smtClean="0"/>
              <a:t>access piquet called.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60290" y="6237390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Brennan Goddard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60290" y="6237390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Brennan Goddard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60290" y="6237390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Brennan Goddard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60290" y="6237390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Brennan Goddard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60290" y="6237390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Brennan Goddard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quenches? (Markus Z.)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40"/>
            <a:ext cx="8229600" cy="5111750"/>
          </a:xfrm>
        </p:spPr>
        <p:txBody>
          <a:bodyPr/>
          <a:lstStyle/>
          <a:p>
            <a:r>
              <a:rPr lang="en-US" dirty="0" smtClean="0"/>
              <a:t>Quench heaters:</a:t>
            </a:r>
          </a:p>
          <a:p>
            <a:pPr lvl="1"/>
            <a:r>
              <a:rPr lang="en-US" dirty="0" smtClean="0"/>
              <a:t>9 dipoles + 2 quads</a:t>
            </a:r>
          </a:p>
          <a:p>
            <a:r>
              <a:rPr lang="en-US" dirty="0" smtClean="0"/>
              <a:t>Real quenches?</a:t>
            </a:r>
          </a:p>
          <a:p>
            <a:pPr lvl="1"/>
            <a:r>
              <a:rPr lang="en-US" dirty="0" smtClean="0"/>
              <a:t>Looks mostly like real quenches.</a:t>
            </a:r>
          </a:p>
          <a:p>
            <a:pPr lvl="1"/>
            <a:r>
              <a:rPr lang="en-US" dirty="0" smtClean="0"/>
              <a:t>1-2 doubtful cases</a:t>
            </a:r>
          </a:p>
          <a:p>
            <a:r>
              <a:rPr lang="en-US" dirty="0" smtClean="0"/>
              <a:t>To be analyzed in detail</a:t>
            </a:r>
          </a:p>
          <a:p>
            <a:r>
              <a:rPr lang="en-US" dirty="0" err="1" smtClean="0"/>
              <a:t>Cryo</a:t>
            </a:r>
            <a:r>
              <a:rPr lang="en-US" dirty="0" smtClean="0"/>
              <a:t> recovered in 10 minutes</a:t>
            </a:r>
          </a:p>
          <a:p>
            <a:r>
              <a:rPr lang="en-US" dirty="0" smtClean="0"/>
              <a:t>Access required for QPS (global detector of the three main circuits)</a:t>
            </a:r>
          </a:p>
          <a:p>
            <a:r>
              <a:rPr lang="en-US" dirty="0" smtClean="0"/>
              <a:t>More info in MPP logbook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quenches? (Markus Z.)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pic>
        <p:nvPicPr>
          <p:cNvPr id="9217" name="Picture 1" descr="https://ab-dep-op-elogbook.web.cern.ch/ab-dep-op-elogbook/elogbook/attach.php?attachId=1149733&amp;type=png&amp;fname=20110418005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692620"/>
            <a:ext cx="8345435" cy="56510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0019" y="4653170"/>
            <a:ext cx="8159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See heater discharges + RQ6.L8 + RQX.R8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quenches? (Markus Z.)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pic>
        <p:nvPicPr>
          <p:cNvPr id="4097" name="Picture 1" descr="https://ab-dep-op-elogbook.web.cern.ch/ab-dep-op-elogbook/elogbook/attach.php?attachId=1149788&amp;type=png&amp;fname=201104180212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692620"/>
            <a:ext cx="6867665" cy="55656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1900" y="5373270"/>
            <a:ext cx="2435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Q2 resistive voltage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60" y="1484730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Heater discharge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88030" y="4005080"/>
            <a:ext cx="1759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 side effect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week #15: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10"/>
            <a:ext cx="8229600" cy="5976830"/>
          </a:xfrm>
        </p:spPr>
        <p:txBody>
          <a:bodyPr/>
          <a:lstStyle/>
          <a:p>
            <a:r>
              <a:rPr lang="en-US" dirty="0" smtClean="0"/>
              <a:t>Monday - Wednesday: </a:t>
            </a:r>
          </a:p>
          <a:p>
            <a:pPr lvl="1"/>
            <a:r>
              <a:rPr lang="en-US" dirty="0" smtClean="0"/>
              <a:t>e-cloud studies continuing</a:t>
            </a:r>
          </a:p>
          <a:p>
            <a:pPr lvl="1"/>
            <a:r>
              <a:rPr lang="en-US" dirty="0" smtClean="0"/>
              <a:t>Systematic tests at injection energy, test ramp</a:t>
            </a:r>
          </a:p>
          <a:p>
            <a:pPr lvl="1"/>
            <a:r>
              <a:rPr lang="en-US" dirty="0" smtClean="0"/>
              <a:t>Scrubbing shown to be very effective</a:t>
            </a:r>
          </a:p>
          <a:p>
            <a:pPr lvl="1"/>
            <a:r>
              <a:rPr lang="en-US" dirty="0" smtClean="0"/>
              <a:t>50ns beam touchy </a:t>
            </a:r>
            <a:r>
              <a:rPr lang="en-US" dirty="0" smtClean="0">
                <a:sym typeface="Wingdings" pitchFamily="2" charset="2"/>
              </a:rPr>
              <a:t> various strong beam losses (all safe)</a:t>
            </a:r>
          </a:p>
          <a:p>
            <a:pPr lvl="1"/>
            <a:r>
              <a:rPr lang="en-US" dirty="0" smtClean="0"/>
              <a:t>BPM </a:t>
            </a:r>
            <a:r>
              <a:rPr lang="en-US" dirty="0" err="1" smtClean="0"/>
              <a:t>systematics</a:t>
            </a:r>
            <a:r>
              <a:rPr lang="en-US" dirty="0" smtClean="0"/>
              <a:t> solved. Different calibration modes to avoid offsets.</a:t>
            </a:r>
          </a:p>
          <a:p>
            <a:pPr lvl="1"/>
            <a:r>
              <a:rPr lang="en-US" dirty="0" err="1" smtClean="0"/>
              <a:t>Uncaptured</a:t>
            </a:r>
            <a:r>
              <a:rPr lang="en-US" dirty="0" smtClean="0"/>
              <a:t> beam minimized.</a:t>
            </a:r>
          </a:p>
          <a:p>
            <a:pPr lvl="1"/>
            <a:r>
              <a:rPr lang="en-US" dirty="0" err="1" smtClean="0"/>
              <a:t>Betatron</a:t>
            </a:r>
            <a:r>
              <a:rPr lang="en-US" dirty="0" smtClean="0"/>
              <a:t> loss maps at 3.5 </a:t>
            </a:r>
            <a:r>
              <a:rPr lang="en-US" dirty="0" err="1" smtClean="0"/>
              <a:t>TeV</a:t>
            </a:r>
            <a:r>
              <a:rPr lang="en-US" dirty="0" smtClean="0"/>
              <a:t> re-done (</a:t>
            </a:r>
            <a:r>
              <a:rPr lang="en-US" dirty="0" err="1" smtClean="0"/>
              <a:t>requalify</a:t>
            </a:r>
            <a:r>
              <a:rPr lang="en-US" dirty="0" smtClean="0"/>
              <a:t> every 4 weeks).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Orbits differences after 50 ns calibration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pic>
        <p:nvPicPr>
          <p:cNvPr id="34817" name="Picture 1" descr="https://ab-dep-op-elogbook.web.cern.ch/ab-dep-op-elogbook/elogbook/attach.php?attachId=1148259&amp;type=png&amp;fname=201104132017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707022"/>
            <a:ext cx="7345020" cy="2938008"/>
          </a:xfrm>
          <a:prstGeom prst="rect">
            <a:avLst/>
          </a:prstGeom>
          <a:noFill/>
        </p:spPr>
      </p:pic>
      <p:pic>
        <p:nvPicPr>
          <p:cNvPr id="34818" name="Picture 2" descr="https://ab-dep-op-elogbook.web.cern.ch/ab-dep-op-elogbook/elogbook/attach.php?attachId=1148260&amp;type=png&amp;fname=201104132017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480" y="3731442"/>
            <a:ext cx="7345020" cy="2938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Stable Beams #1718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sp>
        <p:nvSpPr>
          <p:cNvPr id="5121" name="AutoShape 1" descr="https://ab-dep-op-elogbook.web.cern.ch/ab-dep-op-elogbook/elogbook/attach.php?attachId=1149483&amp;type=png&amp;fname=20110417032042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" name="AutoShape 2" descr="https://ab-dep-op-elogbook.web.cern.ch/ab-dep-op-elogbook/elogbook/attach.php?attachId=1149483&amp;type=png&amp;fname=20110417032042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" descr="https://ab-dep-op-elogbook.web.cern.ch/ab-dep-op-elogbook/elogbook/attach.php?attachId=1149483&amp;type=png&amp;fname=20110417032042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s://ab-dep-op-elogbook.web.cern.ch/ab-dep-op-elogbook/elogbook/attach.php?attachId=1149483&amp;type=png&amp;fname=20110417032042.png"/>
          <p:cNvPicPr>
            <a:picLocks noChangeAspect="1" noChangeArrowheads="1"/>
          </p:cNvPicPr>
          <p:nvPr/>
        </p:nvPicPr>
        <p:blipFill>
          <a:blip r:embed="rId2" cstate="print"/>
          <a:srcRect t="8815"/>
          <a:stretch>
            <a:fillRect/>
          </a:stretch>
        </p:blipFill>
        <p:spPr bwMode="auto">
          <a:xfrm>
            <a:off x="683460" y="692620"/>
            <a:ext cx="7808713" cy="604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BPM test (BPM team, </a:t>
            </a:r>
            <a:r>
              <a:rPr lang="en-US" dirty="0" err="1" smtClean="0"/>
              <a:t>Joerg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20"/>
            <a:ext cx="8229600" cy="5832810"/>
          </a:xfrm>
        </p:spPr>
        <p:txBody>
          <a:bodyPr/>
          <a:lstStyle/>
          <a:p>
            <a:r>
              <a:rPr lang="en-US" sz="2000" dirty="0" smtClean="0"/>
              <a:t>Injected an individual bunch with BPM calibration for individual bunches and corrected back to the normal 450 </a:t>
            </a:r>
            <a:r>
              <a:rPr lang="en-US" sz="2000" dirty="0" err="1" smtClean="0"/>
              <a:t>GeV</a:t>
            </a:r>
            <a:r>
              <a:rPr lang="en-US" sz="2000" dirty="0" smtClean="0"/>
              <a:t> reference,</a:t>
            </a:r>
          </a:p>
          <a:p>
            <a:r>
              <a:rPr lang="en-US" sz="2000" dirty="0" smtClean="0"/>
              <a:t>Downloaded the calibration factors for 50 ns spacing: the measured orbit moved up by an amount consistent with the difference measured between trains and individual bunches (~ +0.14 mm).</a:t>
            </a:r>
          </a:p>
          <a:p>
            <a:r>
              <a:rPr lang="en-US" sz="2000" dirty="0" smtClean="0"/>
              <a:t>Injected 12 bunches after the individual bunch (with 50 ns BPM calibration). The orbit offset disappeared and the orbit in both planes was again centered. After a light correction the </a:t>
            </a:r>
            <a:r>
              <a:rPr lang="en-US" sz="2000" dirty="0" err="1" smtClean="0"/>
              <a:t>rms</a:t>
            </a:r>
            <a:r>
              <a:rPr lang="en-US" sz="2000" dirty="0" smtClean="0"/>
              <a:t> difference came back to ~60 microns.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The conclusion is that if the orbit is calibrated in a mode that is consistent with the bunch filling (single bunch, 50 ns, etc) the orbits measured with the different filling scheme agree within ~60 microns </a:t>
            </a:r>
            <a:r>
              <a:rPr lang="en-US" sz="2000" b="1" dirty="0" err="1" smtClean="0">
                <a:solidFill>
                  <a:srgbClr val="FF0000"/>
                </a:solidFill>
              </a:rPr>
              <a:t>rms</a:t>
            </a:r>
            <a:r>
              <a:rPr lang="en-US" sz="2000" b="1" dirty="0" smtClean="0">
                <a:solidFill>
                  <a:srgbClr val="FF0000"/>
                </a:solidFill>
              </a:rPr>
              <a:t>, and the shift of the mean values are at the level of 10-20 microns maximum.</a:t>
            </a:r>
          </a:p>
          <a:p>
            <a:r>
              <a:rPr lang="en-US" sz="2000" dirty="0" smtClean="0"/>
              <a:t>Until a sequencer task can be made operational (before the weekend - we hope), the shift crews have been instructed on how to calibrate the BPM system for 50 ns operation. For individual bunch operation, use the existing sequencer task!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8839200" cy="4261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1992" y="4659868"/>
            <a:ext cx="189400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6600"/>
                </a:solidFill>
              </a:rPr>
              <a:t>current beam 1</a:t>
            </a:r>
            <a:endParaRPr lang="en-US" b="1" i="1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657600"/>
            <a:ext cx="189400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current beam 2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2819400" y="2438400"/>
            <a:ext cx="533400" cy="1981200"/>
          </a:xfrm>
          <a:prstGeom prst="rightBrac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29000" y="3200400"/>
            <a:ext cx="124701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ΔI ≈5*10</a:t>
            </a:r>
            <a:r>
              <a:rPr lang="en-US" b="1" i="1" baseline="30000" dirty="0" smtClean="0">
                <a:solidFill>
                  <a:srgbClr val="008000"/>
                </a:solidFill>
              </a:rPr>
              <a:t>-4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10" y="6021360"/>
            <a:ext cx="6250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improved capture &amp; abort gap cleaning (</a:t>
            </a:r>
            <a:r>
              <a:rPr lang="en-US" b="1" i="1" dirty="0" err="1" smtClean="0">
                <a:solidFill>
                  <a:srgbClr val="0000FF"/>
                </a:solidFill>
              </a:rPr>
              <a:t>Phillippe</a:t>
            </a:r>
            <a:r>
              <a:rPr lang="en-US" b="1" i="1" dirty="0" smtClean="0">
                <a:solidFill>
                  <a:srgbClr val="0000FF"/>
                </a:solidFill>
              </a:rPr>
              <a:t>)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losses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Start of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sp>
        <p:nvSpPr>
          <p:cNvPr id="35841" name="AutoShape 1" descr="https://ab-dep-op-elogbook.web.cern.ch/ab-dep-op-elogbook/elogbook/attach.php?attachId=1148027&amp;type=png&amp;fname=20110413110025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2" name="AutoShape 2" descr="https://ab-dep-op-elogbook.web.cern.ch/ab-dep-op-elogbook/elogbook/attach.php?attachId=1148029&amp;type=png&amp;fname=20110413110406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" name="Picture 1" descr="https://ab-dep-op-elogbook.web.cern.ch/ab-dep-op-elogbook/elogbook/attach.php?attachId=1148089&amp;type=png&amp;fname=20110413131442.png"/>
          <p:cNvPicPr>
            <a:picLocks noChangeAspect="1" noChangeArrowheads="1"/>
          </p:cNvPicPr>
          <p:nvPr/>
        </p:nvPicPr>
        <p:blipFill>
          <a:blip r:embed="rId2" cstate="print"/>
          <a:srcRect t="31292" b="7627"/>
          <a:stretch>
            <a:fillRect/>
          </a:stretch>
        </p:blipFill>
        <p:spPr bwMode="auto">
          <a:xfrm>
            <a:off x="179389" y="836640"/>
            <a:ext cx="8748781" cy="439261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390" y="5375616"/>
            <a:ext cx="77050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US" dirty="0" smtClean="0"/>
              <a:t>Philippe:	Capture losses B1:1.5E10 out of 2.8E13 (</a:t>
            </a:r>
            <a:r>
              <a:rPr lang="en-US" b="1" dirty="0" smtClean="0">
                <a:solidFill>
                  <a:srgbClr val="FF0000"/>
                </a:solidFill>
              </a:rPr>
              <a:t>0.05%</a:t>
            </a:r>
            <a:r>
              <a:rPr lang="en-US" dirty="0" smtClean="0"/>
              <a:t>). </a:t>
            </a:r>
          </a:p>
          <a:p>
            <a:pPr lvl="1" algn="l"/>
            <a:r>
              <a:rPr lang="en-US" dirty="0" smtClean="0"/>
              <a:t>		Capture losses B2: 2.0E10 out of 2.8E13 (</a:t>
            </a:r>
            <a:r>
              <a:rPr lang="en-US" b="1" dirty="0" smtClean="0">
                <a:solidFill>
                  <a:srgbClr val="FF0000"/>
                </a:solidFill>
              </a:rPr>
              <a:t>0.07%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Loss with 1020b at 450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630"/>
            <a:ext cx="8229600" cy="5616780"/>
          </a:xfrm>
        </p:spPr>
        <p:txBody>
          <a:bodyPr/>
          <a:lstStyle/>
          <a:p>
            <a:r>
              <a:rPr lang="en-US" dirty="0" smtClean="0"/>
              <a:t>Analysis loss with 1020 bunches (50 ns). Fill 1694. </a:t>
            </a:r>
          </a:p>
          <a:p>
            <a:pPr lvl="1"/>
            <a:r>
              <a:rPr lang="en-US" dirty="0" smtClean="0"/>
              <a:t>Beam lost during +10Hz frequency trim of RF frequency. </a:t>
            </a:r>
          </a:p>
          <a:p>
            <a:pPr lvl="1"/>
            <a:r>
              <a:rPr lang="en-US" dirty="0" smtClean="0"/>
              <a:t>Dumped by BLM interlocks (loss limits violated).</a:t>
            </a:r>
          </a:p>
          <a:p>
            <a:pPr lvl="1"/>
            <a:r>
              <a:rPr lang="en-US" dirty="0" smtClean="0"/>
              <a:t>Fast loss developed over ~70ms</a:t>
            </a:r>
          </a:p>
          <a:p>
            <a:pPr lvl="1"/>
            <a:r>
              <a:rPr lang="en-US" dirty="0" smtClean="0"/>
              <a:t>Highest losses at TCP.B6R7.B2 (skew primary, probably due to losses on upstream H and V primary collimators), reaching 23 </a:t>
            </a:r>
            <a:r>
              <a:rPr lang="en-US" dirty="0" err="1" smtClean="0"/>
              <a:t>Gy</a:t>
            </a:r>
            <a:r>
              <a:rPr lang="en-US" dirty="0" smtClean="0"/>
              <a:t>/s in 40 us scale and 0.6 </a:t>
            </a:r>
            <a:r>
              <a:rPr lang="en-US" dirty="0" err="1" smtClean="0"/>
              <a:t>Gy</a:t>
            </a:r>
            <a:r>
              <a:rPr lang="en-US" dirty="0" smtClean="0"/>
              <a:t>/s in 1.3s.</a:t>
            </a:r>
          </a:p>
          <a:p>
            <a:pPr lvl="1"/>
            <a:r>
              <a:rPr lang="en-US" dirty="0" smtClean="0"/>
              <a:t>Integrated losses in 1.3s bins went from 5e-4 </a:t>
            </a:r>
            <a:r>
              <a:rPr lang="en-US" dirty="0" err="1" smtClean="0"/>
              <a:t>Gy</a:t>
            </a:r>
            <a:r>
              <a:rPr lang="en-US" dirty="0" smtClean="0"/>
              <a:t>/s to 6e-1 </a:t>
            </a:r>
            <a:r>
              <a:rPr lang="en-US" dirty="0" err="1" smtClean="0"/>
              <a:t>Gy</a:t>
            </a:r>
            <a:r>
              <a:rPr lang="en-US" dirty="0" smtClean="0"/>
              <a:t>/s in one second.</a:t>
            </a:r>
          </a:p>
          <a:p>
            <a:pPr lvl="1"/>
            <a:r>
              <a:rPr lang="en-US" dirty="0" smtClean="0"/>
              <a:t>Peak losses in 40us bin went from smaller 0.2 </a:t>
            </a:r>
            <a:r>
              <a:rPr lang="en-US" dirty="0" err="1" smtClean="0"/>
              <a:t>Gy</a:t>
            </a:r>
            <a:r>
              <a:rPr lang="en-US" dirty="0" smtClean="0"/>
              <a:t>/s to 23 </a:t>
            </a:r>
            <a:r>
              <a:rPr lang="en-US" dirty="0" err="1" smtClean="0"/>
              <a:t>Gy</a:t>
            </a:r>
            <a:r>
              <a:rPr lang="en-US" dirty="0" smtClean="0"/>
              <a:t>/s</a:t>
            </a:r>
          </a:p>
          <a:p>
            <a:pPr lvl="1"/>
            <a:r>
              <a:rPr lang="en-US" dirty="0" smtClean="0"/>
              <a:t>Factor ~1000 increase in losses within 70 </a:t>
            </a:r>
            <a:r>
              <a:rPr lang="en-US" dirty="0" err="1" smtClean="0"/>
              <a:t>ms.</a:t>
            </a:r>
            <a:endParaRPr lang="en-US" dirty="0" smtClean="0"/>
          </a:p>
          <a:p>
            <a:pPr lvl="1"/>
            <a:r>
              <a:rPr lang="en-US" dirty="0" smtClean="0"/>
              <a:t>Interlocks from various BLM's, including TCP.B6R7.B2</a:t>
            </a:r>
          </a:p>
          <a:p>
            <a:pPr lvl="1"/>
            <a:r>
              <a:rPr lang="en-US" dirty="0" smtClean="0"/>
              <a:t>Nice exponential take-off for losses initially. Then saturating.</a:t>
            </a:r>
          </a:p>
          <a:p>
            <a:pPr lvl="1"/>
            <a:r>
              <a:rPr lang="en-US" dirty="0" smtClean="0"/>
              <a:t>Started from ~48.5h beam lifetime. Loss reduced lifetime to around 3 minutes.</a:t>
            </a:r>
          </a:p>
          <a:p>
            <a:pPr lvl="1"/>
            <a:r>
              <a:rPr lang="en-US" dirty="0" smtClean="0"/>
              <a:t>Power loss went from 46 W to about 46 kW.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f</a:t>
            </a:r>
            <a:r>
              <a:rPr lang="en-US" baseline="-25000" dirty="0" err="1" smtClean="0"/>
              <a:t>RF</a:t>
            </a:r>
            <a:r>
              <a:rPr lang="en-US" dirty="0" smtClean="0"/>
              <a:t> = 10 Hz </a:t>
            </a:r>
            <a:r>
              <a:rPr lang="en-US" dirty="0" smtClean="0">
                <a:sym typeface="Wingdings" pitchFamily="2" charset="2"/>
              </a:rPr>
              <a:t> Radial orbit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pic>
        <p:nvPicPr>
          <p:cNvPr id="28673" name="Picture 1" descr="https://ab-dep-op-elogbook.web.cern.ch/ab-dep-op-elogbook/elogbook/attach.php?attachId=1147515&amp;type=png&amp;fname=201104112039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692620"/>
            <a:ext cx="6912960" cy="5847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f</a:t>
            </a:r>
            <a:r>
              <a:rPr lang="en-US" baseline="-25000" dirty="0" err="1" smtClean="0"/>
              <a:t>RF</a:t>
            </a:r>
            <a:r>
              <a:rPr lang="en-US" dirty="0" smtClean="0"/>
              <a:t> = 10 Hz </a:t>
            </a:r>
            <a:r>
              <a:rPr lang="en-US" dirty="0" smtClean="0">
                <a:sym typeface="Wingdings" pitchFamily="2" charset="2"/>
              </a:rPr>
              <a:t> Beam instability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pic>
        <p:nvPicPr>
          <p:cNvPr id="26625" name="Picture 1" descr="https://ab-dep-op-elogbook.web.cern.ch/ab-dep-op-elogbook/elogbook/attach.php?attachId=1147434&amp;type=png&amp;fname=20110411130537.png"/>
          <p:cNvPicPr>
            <a:picLocks noChangeAspect="1" noChangeArrowheads="1"/>
          </p:cNvPicPr>
          <p:nvPr/>
        </p:nvPicPr>
        <p:blipFill>
          <a:blip r:embed="rId2" cstate="print"/>
          <a:srcRect t="63017" b="2954"/>
          <a:stretch>
            <a:fillRect/>
          </a:stretch>
        </p:blipFill>
        <p:spPr bwMode="auto">
          <a:xfrm>
            <a:off x="-36640" y="620610"/>
            <a:ext cx="9242552" cy="23763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53462" y="1844780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Losses</a:t>
            </a:r>
            <a:endParaRPr lang="en-US" dirty="0"/>
          </a:p>
        </p:txBody>
      </p:sp>
      <p:pic>
        <p:nvPicPr>
          <p:cNvPr id="26626" name="Picture 2" descr="https://ab-dep-op-elogbook.web.cern.ch/ab-dep-op-elogbook/elogbook/attach.php?attachId=1147513&amp;type=png&amp;fname=201104112030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4240" y="2976987"/>
            <a:ext cx="5486400" cy="390849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79640" y="4293120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BBQ beam2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in IR7: up to 23 </a:t>
            </a:r>
            <a:r>
              <a:rPr lang="en-US" dirty="0" err="1" smtClean="0"/>
              <a:t>Gy</a:t>
            </a:r>
            <a:r>
              <a:rPr lang="en-US" dirty="0" smtClean="0"/>
              <a:t>/s (saturation)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attach.php?attachId=1147415&amp;type=png&amp;fname=201104111241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764630"/>
            <a:ext cx="7561050" cy="5712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rcRect t="19530" b="24413"/>
          <a:stretch>
            <a:fillRect/>
          </a:stretch>
        </p:blipFill>
        <p:spPr>
          <a:xfrm>
            <a:off x="2921699" y="4122736"/>
            <a:ext cx="6146101" cy="27352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02077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+/- 10 Hz</a:t>
            </a: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but ... </a:t>
            </a: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18/04/2011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8153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3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e-cloud checks continued with fewer bunches</a:t>
            </a:r>
            <a:endParaRPr lang="en-US" sz="3200" b="1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rcRect r="50399"/>
          <a:stretch>
            <a:fillRect/>
          </a:stretch>
        </p:blipFill>
        <p:spPr>
          <a:xfrm>
            <a:off x="3733800" y="1447800"/>
            <a:ext cx="5105400" cy="20209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33800" y="1066800"/>
            <a:ext cx="4201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RF frequency trimmed by +10Hz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3455769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	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beams dumped - high losses in IP7	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rcRect t="10504" b="39214"/>
          <a:stretch>
            <a:fillRect/>
          </a:stretch>
        </p:blipFill>
        <p:spPr>
          <a:xfrm>
            <a:off x="0" y="1988800"/>
            <a:ext cx="3124200" cy="127183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143000"/>
            <a:ext cx="8229600" cy="5334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loss pattern: </a:t>
            </a: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18/04/2011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3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Tue Morning: </a:t>
            </a:r>
            <a:r>
              <a:rPr lang="en-US" sz="32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10 Hz problem revisited</a:t>
            </a:r>
            <a:endParaRPr lang="en-US" sz="3200" b="1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rcRect t="64018"/>
          <a:stretch>
            <a:fillRect/>
          </a:stretch>
        </p:blipFill>
        <p:spPr>
          <a:xfrm>
            <a:off x="3105624" y="990600"/>
            <a:ext cx="5885976" cy="1600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35107" y="1066800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b1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rcRect t="63273"/>
          <a:stretch>
            <a:fillRect/>
          </a:stretch>
        </p:blipFill>
        <p:spPr>
          <a:xfrm>
            <a:off x="3124200" y="2667000"/>
            <a:ext cx="5867400" cy="16281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35107" y="2895600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b2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4521875"/>
            <a:ext cx="8458200" cy="203132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 dirty="0" smtClean="0">
                <a:solidFill>
                  <a:srgbClr val="FF0000"/>
                </a:solidFill>
                <a:latin typeface="Courier"/>
              </a:rPr>
              <a:t>Loss </a:t>
            </a:r>
            <a:r>
              <a:rPr lang="en-US" sz="1800" dirty="0" err="1" smtClean="0">
                <a:solidFill>
                  <a:srgbClr val="FF0000"/>
                </a:solidFill>
                <a:latin typeface="Courier"/>
              </a:rPr>
              <a:t>occuring</a:t>
            </a:r>
            <a:r>
              <a:rPr lang="en-US" sz="1800" dirty="0" smtClean="0">
                <a:solidFill>
                  <a:srgbClr val="FF0000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ourier"/>
              </a:rPr>
              <a:t>~5 minutes after the frequency trim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The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lossess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affect </a:t>
            </a:r>
            <a:r>
              <a:rPr lang="en-US" sz="1800" dirty="0" smtClean="0">
                <a:solidFill>
                  <a:srgbClr val="FF0000"/>
                </a:solidFill>
                <a:latin typeface="Courier"/>
              </a:rPr>
              <a:t>initially B2 then B1 again and finally B2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The first loss is affecting all bunches while the second only some of the bunches of the tail of the trains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 smtClean="0">
                <a:solidFill>
                  <a:srgbClr val="0000FF"/>
                </a:solidFill>
                <a:latin typeface="Courier"/>
              </a:rPr>
              <a:t>No sign of instability is observed 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either in the BBQ nor from the damper pick-ups Losses at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TCPs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are consistent with an increase in abort gap population 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143000"/>
            <a:ext cx="8229600" cy="5334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en detail: b2 </a:t>
            </a: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  <a:p>
            <a:pPr lvl="1">
              <a:buNone/>
            </a:pPr>
            <a:endParaRPr lang="en-US" sz="2000" b="1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18/04/2011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90600" y="0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3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Tue Morning: </a:t>
            </a:r>
            <a:r>
              <a:rPr lang="en-US" sz="32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10 Hz problem revisited</a:t>
            </a:r>
            <a:endParaRPr lang="en-US" sz="3200" b="1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rcRect l="3857" t="17301" r="7164" b="9689"/>
          <a:stretch>
            <a:fillRect/>
          </a:stretch>
        </p:blipFill>
        <p:spPr>
          <a:xfrm>
            <a:off x="457200" y="1600200"/>
            <a:ext cx="6297867" cy="411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0" y="1905000"/>
            <a:ext cx="1533565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600" b="1" i="1" dirty="0" smtClean="0">
                <a:solidFill>
                  <a:srgbClr val="FF0000"/>
                </a:solidFill>
              </a:rPr>
              <a:t>beam current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2667000"/>
            <a:ext cx="121426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600" b="1" i="1" dirty="0" smtClean="0">
                <a:solidFill>
                  <a:srgbClr val="008000"/>
                </a:solidFill>
              </a:rPr>
              <a:t>frequency</a:t>
            </a:r>
            <a:endParaRPr lang="en-US" sz="1600" b="1" i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3429000"/>
            <a:ext cx="206906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600" b="1" i="1" dirty="0" smtClean="0">
                <a:solidFill>
                  <a:srgbClr val="960663"/>
                </a:solidFill>
              </a:rPr>
              <a:t>abort gap intensity</a:t>
            </a:r>
            <a:endParaRPr lang="en-US" sz="1600" b="1" i="1" dirty="0">
              <a:solidFill>
                <a:srgbClr val="96066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4191000"/>
            <a:ext cx="180677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600" b="1" i="1" dirty="0" err="1" smtClean="0">
                <a:solidFill>
                  <a:srgbClr val="FF6600"/>
                </a:solidFill>
              </a:rPr>
              <a:t>bbq</a:t>
            </a:r>
            <a:r>
              <a:rPr lang="en-US" sz="1600" b="1" i="1" dirty="0" smtClean="0">
                <a:solidFill>
                  <a:srgbClr val="FF6600"/>
                </a:solidFill>
              </a:rPr>
              <a:t> amplitude </a:t>
            </a:r>
            <a:r>
              <a:rPr lang="en-US" sz="1600" b="1" i="1" dirty="0" err="1" smtClean="0">
                <a:solidFill>
                  <a:srgbClr val="FF6600"/>
                </a:solidFill>
              </a:rPr>
              <a:t>y</a:t>
            </a:r>
            <a:r>
              <a:rPr lang="en-US" sz="1600" b="1" i="1" dirty="0" smtClean="0">
                <a:solidFill>
                  <a:srgbClr val="FF6600"/>
                </a:solidFill>
              </a:rPr>
              <a:t> </a:t>
            </a:r>
            <a:endParaRPr lang="en-US" sz="1600" b="1" i="1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4724400"/>
            <a:ext cx="180677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600" b="1" i="1" dirty="0" err="1" smtClean="0">
                <a:solidFill>
                  <a:srgbClr val="0000FF"/>
                </a:solidFill>
              </a:rPr>
              <a:t>bbq</a:t>
            </a:r>
            <a:r>
              <a:rPr lang="en-US" sz="1600" b="1" i="1" dirty="0" smtClean="0">
                <a:solidFill>
                  <a:srgbClr val="0000FF"/>
                </a:solidFill>
              </a:rPr>
              <a:t> amplitude </a:t>
            </a:r>
            <a:r>
              <a:rPr lang="en-US" sz="1600" b="1" i="1" dirty="0" err="1" smtClean="0">
                <a:solidFill>
                  <a:srgbClr val="0000FF"/>
                </a:solidFill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</a:rPr>
              <a:t> 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5029200" y="2743200"/>
            <a:ext cx="1295400" cy="76200"/>
          </a:xfrm>
          <a:prstGeom prst="straightConnector1">
            <a:avLst/>
          </a:prstGeom>
          <a:ln w="41275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3657600" y="2133600"/>
            <a:ext cx="1676400" cy="1588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3657600" y="3657600"/>
            <a:ext cx="2133600" cy="1588"/>
          </a:xfrm>
          <a:prstGeom prst="straightConnector1">
            <a:avLst/>
          </a:prstGeom>
          <a:ln w="41275" cap="flat" cmpd="sng" algn="ctr">
            <a:solidFill>
              <a:srgbClr val="96066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3657600" y="4648200"/>
            <a:ext cx="2209800" cy="304800"/>
          </a:xfrm>
          <a:prstGeom prst="straightConnector1">
            <a:avLst/>
          </a:prstGeom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Luminosity ~ 3.6 </a:t>
            </a:r>
            <a:r>
              <a:rPr lang="en-US" dirty="0" smtClean="0"/>
              <a:t>x 10</a:t>
            </a:r>
            <a:r>
              <a:rPr lang="en-US" baseline="30000" dirty="0" smtClean="0"/>
              <a:t>32</a:t>
            </a:r>
            <a:r>
              <a:rPr lang="en-US" dirty="0" smtClean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sp>
        <p:nvSpPr>
          <p:cNvPr id="5121" name="AutoShape 1" descr="https://ab-dep-op-elogbook.web.cern.ch/ab-dep-op-elogbook/elogbook/attach.php?attachId=1149483&amp;type=png&amp;fname=20110417032042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" name="AutoShape 2" descr="https://ab-dep-op-elogbook.web.cern.ch/ab-dep-op-elogbook/elogbook/attach.php?attachId=1149483&amp;type=png&amp;fname=20110417032042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" descr="https://ab-dep-op-elogbook.web.cern.ch/ab-dep-op-elogbook/elogbook/attach.php?attachId=1149483&amp;type=png&amp;fname=20110417032042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s://ab-dep-op-elogbook.web.cern.ch/ab-dep-op-elogbook/elogbook/attach.php?attachId=1149483&amp;type=png&amp;fname=20110417032042.png"/>
          <p:cNvPicPr>
            <a:picLocks noChangeAspect="1" noChangeArrowheads="1"/>
          </p:cNvPicPr>
          <p:nvPr/>
        </p:nvPicPr>
        <p:blipFill>
          <a:blip r:embed="rId2" cstate="print"/>
          <a:srcRect t="8815" b="75987"/>
          <a:stretch>
            <a:fillRect/>
          </a:stretch>
        </p:blipFill>
        <p:spPr bwMode="auto">
          <a:xfrm>
            <a:off x="-36640" y="908650"/>
            <a:ext cx="9180640" cy="1185262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50" y="2641860"/>
            <a:ext cx="340932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week #15: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10"/>
            <a:ext cx="8229600" cy="5976830"/>
          </a:xfrm>
        </p:spPr>
        <p:txBody>
          <a:bodyPr/>
          <a:lstStyle/>
          <a:p>
            <a:r>
              <a:rPr lang="en-US" dirty="0" smtClean="0"/>
              <a:t>Wednesday – Saturday:</a:t>
            </a:r>
          </a:p>
          <a:p>
            <a:pPr lvl="1"/>
            <a:r>
              <a:rPr lang="en-US" dirty="0" smtClean="0"/>
              <a:t>Ramp with 228b </a:t>
            </a:r>
            <a:r>
              <a:rPr lang="en-US" dirty="0" smtClean="0">
                <a:sym typeface="Wingdings" pitchFamily="2" charset="2"/>
              </a:rPr>
              <a:t> strong beam losses (all safe)</a:t>
            </a:r>
            <a:endParaRPr lang="en-US" dirty="0" smtClean="0"/>
          </a:p>
          <a:p>
            <a:pPr lvl="1"/>
            <a:r>
              <a:rPr lang="en-US" dirty="0" smtClean="0"/>
              <a:t>Fixed by reduced chromaticity, increased damper gain, stronger </a:t>
            </a:r>
            <a:r>
              <a:rPr lang="en-US" dirty="0" err="1" smtClean="0"/>
              <a:t>octupoles</a:t>
            </a:r>
            <a:r>
              <a:rPr lang="en-US" dirty="0" smtClean="0"/>
              <a:t> in ramp.</a:t>
            </a:r>
          </a:p>
          <a:p>
            <a:pPr lvl="1"/>
            <a:r>
              <a:rPr lang="en-US" dirty="0" smtClean="0"/>
              <a:t>Establishing physics with 228b, 50ns. 3 fills, 20h.</a:t>
            </a:r>
          </a:p>
          <a:p>
            <a:pPr lvl="1"/>
            <a:r>
              <a:rPr lang="en-US" dirty="0" smtClean="0"/>
              <a:t>Losses at start of collision fixed by doubling transverse damper gain (200 turns damping time).</a:t>
            </a:r>
          </a:p>
          <a:p>
            <a:r>
              <a:rPr lang="en-US" dirty="0" smtClean="0"/>
              <a:t>Saturday – Sunday:</a:t>
            </a:r>
          </a:p>
          <a:p>
            <a:pPr lvl="1"/>
            <a:r>
              <a:rPr lang="en-US" dirty="0" smtClean="0"/>
              <a:t>Establishing physics with 336b, 50ns.</a:t>
            </a:r>
          </a:p>
          <a:p>
            <a:pPr lvl="1"/>
            <a:r>
              <a:rPr lang="en-US" dirty="0" smtClean="0"/>
              <a:t>Trials with 72b injection given up: e-cloud activity, beam losses during going into collision.</a:t>
            </a:r>
          </a:p>
          <a:p>
            <a:pPr lvl="1"/>
            <a:r>
              <a:rPr lang="en-US" dirty="0" smtClean="0"/>
              <a:t>Switched to 36b trains.</a:t>
            </a:r>
          </a:p>
          <a:p>
            <a:pPr lvl="1"/>
            <a:r>
              <a:rPr lang="en-US" dirty="0" smtClean="0"/>
              <a:t>Doubling transverse damper gain (100 turns damping time).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with 228b, 50ns: Losses at ~1.5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pic>
        <p:nvPicPr>
          <p:cNvPr id="24577" name="Picture 1" descr="https://ab-dep-op-elogbook.web.cern.ch/ab-dep-op-elogbook/elogbook/attach.php?attachId=1148095&amp;type=png&amp;fname=20110413131934.png"/>
          <p:cNvPicPr>
            <a:picLocks noChangeAspect="1" noChangeArrowheads="1"/>
          </p:cNvPicPr>
          <p:nvPr/>
        </p:nvPicPr>
        <p:blipFill>
          <a:blip r:embed="rId2" cstate="print"/>
          <a:srcRect t="31292" b="7627"/>
          <a:stretch>
            <a:fillRect/>
          </a:stretch>
        </p:blipFill>
        <p:spPr bwMode="auto">
          <a:xfrm>
            <a:off x="215829" y="764630"/>
            <a:ext cx="8748781" cy="43926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40" y="5405220"/>
            <a:ext cx="4346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TCSG.A6R7.B2 close to dump value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Loss: ~5e10 p/s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~9 min  ~12 kW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pic>
        <p:nvPicPr>
          <p:cNvPr id="33793" name="Picture 1" descr="https://ab-dep-op-elogbook.web.cern.ch/ab-dep-op-elogbook/elogbook/attach.php?attachId=1148163&amp;type=png&amp;fname=201104131546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632890"/>
            <a:ext cx="7563385" cy="603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excitation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pic>
        <p:nvPicPr>
          <p:cNvPr id="32769" name="Picture 1" descr="https://ab-dep-op-elogbook.web.cern.ch/ab-dep-op-elogbook/elogbook/attach.php?attachId=1148159&amp;type=png&amp;fname=201104131536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692620"/>
            <a:ext cx="6923604" cy="606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around 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pic>
        <p:nvPicPr>
          <p:cNvPr id="26625" name="Picture 1" descr="https://ab-dep-op-elogbook.web.cern.ch/ab-dep-op-elogbook/elogbook/attach.php?attachId=1148105&amp;type=png&amp;fname=20110413133213.png"/>
          <p:cNvPicPr>
            <a:picLocks noChangeAspect="1" noChangeArrowheads="1"/>
          </p:cNvPicPr>
          <p:nvPr/>
        </p:nvPicPr>
        <p:blipFill>
          <a:blip r:embed="rId2" cstate="print"/>
          <a:srcRect t="50919" b="14862"/>
          <a:stretch>
            <a:fillRect/>
          </a:stretch>
        </p:blipFill>
        <p:spPr bwMode="auto">
          <a:xfrm>
            <a:off x="107380" y="764630"/>
            <a:ext cx="8876705" cy="2664370"/>
          </a:xfrm>
          <a:prstGeom prst="rect">
            <a:avLst/>
          </a:prstGeom>
          <a:noFill/>
        </p:spPr>
      </p:pic>
      <p:pic>
        <p:nvPicPr>
          <p:cNvPr id="26626" name="Picture 2" descr="https://ab-dep-op-elogbook.web.cern.ch/ab-dep-op-elogbook/elogbook/attach.php?attachId=1148106&amp;type=png&amp;fname=20110413133315.png"/>
          <p:cNvPicPr>
            <a:picLocks noChangeAspect="1" noChangeArrowheads="1"/>
          </p:cNvPicPr>
          <p:nvPr/>
        </p:nvPicPr>
        <p:blipFill>
          <a:blip r:embed="rId3" cstate="print"/>
          <a:srcRect t="50919" b="13793"/>
          <a:stretch>
            <a:fillRect/>
          </a:stretch>
        </p:blipFill>
        <p:spPr bwMode="auto">
          <a:xfrm>
            <a:off x="107380" y="3501010"/>
            <a:ext cx="8857230" cy="2741604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 bwMode="auto">
          <a:xfrm>
            <a:off x="971500" y="3573020"/>
            <a:ext cx="1944270" cy="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971500" y="4797190"/>
            <a:ext cx="1944270" cy="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971500" y="836640"/>
            <a:ext cx="1944270" cy="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71500" y="1628750"/>
            <a:ext cx="1944270" cy="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losses in ramp with 50 ns (13/14.4.)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40"/>
            <a:ext cx="8229600" cy="5111750"/>
          </a:xfrm>
        </p:spPr>
        <p:txBody>
          <a:bodyPr/>
          <a:lstStyle/>
          <a:p>
            <a:pPr lvl="0"/>
            <a:r>
              <a:rPr lang="en-US" dirty="0" smtClean="0"/>
              <a:t>Changes in ramp functions… </a:t>
            </a:r>
          </a:p>
          <a:p>
            <a:pPr lvl="1"/>
            <a:r>
              <a:rPr lang="en-US" dirty="0" smtClean="0"/>
              <a:t>Reduction of the chromaticity by 2 units for beam 1 and beam 2 - Horizontal plane in the middle of the ramp. 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 err="1" smtClean="0"/>
              <a:t>octupoles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Increased damper gain.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Betatron</a:t>
            </a:r>
            <a:r>
              <a:rPr lang="en-US" dirty="0" smtClean="0"/>
              <a:t> Collimation Checked (Loss Maps)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908650"/>
            <a:ext cx="8725422" cy="532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in squeeze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pic>
        <p:nvPicPr>
          <p:cNvPr id="27649" name="Picture 1" descr="https://ab-dep-op-elogbook.web.cern.ch/ab-dep-op-elogbook/elogbook/attach.php?attachId=1148116&amp;type=png&amp;fname=20110413134759.png"/>
          <p:cNvPicPr>
            <a:picLocks noChangeAspect="1" noChangeArrowheads="1"/>
          </p:cNvPicPr>
          <p:nvPr/>
        </p:nvPicPr>
        <p:blipFill>
          <a:blip r:embed="rId2" cstate="print"/>
          <a:srcRect t="31542" b="7628"/>
          <a:stretch>
            <a:fillRect/>
          </a:stretch>
        </p:blipFill>
        <p:spPr bwMode="auto">
          <a:xfrm>
            <a:off x="179390" y="764630"/>
            <a:ext cx="8784683" cy="4392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14.4.Beam 2 intensity in </a:t>
            </a:r>
            <a:r>
              <a:rPr lang="en-US" dirty="0" err="1" smtClean="0"/>
              <a:t>lumi</a:t>
            </a:r>
            <a:r>
              <a:rPr lang="en-US" dirty="0" smtClean="0"/>
              <a:t> opt. (IP1)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attach.php?attachId=1148436&amp;type=png&amp;fname=20110414060701.png"/>
          <p:cNvPicPr>
            <a:picLocks noChangeAspect="1" noChangeArrowheads="1"/>
          </p:cNvPicPr>
          <p:nvPr/>
        </p:nvPicPr>
        <p:blipFill>
          <a:blip r:embed="rId2" cstate="print"/>
          <a:srcRect b="44064"/>
          <a:stretch>
            <a:fillRect/>
          </a:stretch>
        </p:blipFill>
        <p:spPr bwMode="auto">
          <a:xfrm>
            <a:off x="395420" y="692620"/>
            <a:ext cx="8425170" cy="3240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64527" y="4365130"/>
            <a:ext cx="7187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2e11 p lost in 5 s 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 22.4 kW  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 = 12 min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losses in IR7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pic>
        <p:nvPicPr>
          <p:cNvPr id="38913" name="Picture 1" descr="https://ab-dep-op-elogbook.web.cern.ch/ab-dep-op-elogbook/elogbook/attach.php?attachId=1148437&amp;type=png&amp;fname=20110414061116.png"/>
          <p:cNvPicPr>
            <a:picLocks noChangeAspect="1" noChangeArrowheads="1"/>
          </p:cNvPicPr>
          <p:nvPr/>
        </p:nvPicPr>
        <p:blipFill>
          <a:blip r:embed="rId2" cstate="print"/>
          <a:srcRect t="29639" b="2439"/>
          <a:stretch>
            <a:fillRect/>
          </a:stretch>
        </p:blipFill>
        <p:spPr bwMode="auto">
          <a:xfrm>
            <a:off x="124519" y="836640"/>
            <a:ext cx="8840091" cy="45366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380" y="5589300"/>
            <a:ext cx="8964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OK for </a:t>
            </a:r>
            <a:r>
              <a:rPr lang="en-US" b="1" dirty="0" smtClean="0">
                <a:solidFill>
                  <a:srgbClr val="FF0000"/>
                </a:solidFill>
              </a:rPr>
              <a:t>cleaning at 22 kW </a:t>
            </a:r>
            <a:r>
              <a:rPr lang="en-US" dirty="0" smtClean="0"/>
              <a:t>but one bunch dropped below sensitivity range </a:t>
            </a:r>
            <a:r>
              <a:rPr lang="en-US" dirty="0" smtClean="0">
                <a:sym typeface="Wingdings" pitchFamily="2" charset="2"/>
              </a:rPr>
              <a:t> IR6 BPM interlock. Logic must be adapted (see also 1.38 </a:t>
            </a:r>
            <a:r>
              <a:rPr lang="en-US" dirty="0" err="1" smtClean="0">
                <a:sym typeface="Wingdings" pitchFamily="2" charset="2"/>
              </a:rPr>
              <a:t>TeV</a:t>
            </a:r>
            <a:r>
              <a:rPr lang="en-US" dirty="0" smtClean="0">
                <a:sym typeface="Wingdings" pitchFamily="2" charset="2"/>
              </a:rPr>
              <a:t> experience).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Sunday/Monday 17/18.04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5760800"/>
          </a:xfrm>
        </p:spPr>
        <p:txBody>
          <a:bodyPr/>
          <a:lstStyle/>
          <a:p>
            <a:pPr lvl="0"/>
            <a:r>
              <a:rPr lang="en-US" dirty="0" smtClean="0"/>
              <a:t>20:19 Electron stopper problem fixed (micro switch). </a:t>
            </a:r>
          </a:p>
          <a:p>
            <a:pPr lvl="1"/>
            <a:r>
              <a:rPr lang="en-US" dirty="0" smtClean="0"/>
              <a:t>Patrol lost. P</a:t>
            </a:r>
            <a:r>
              <a:rPr lang="en-US" dirty="0" smtClean="0"/>
              <a:t>t </a:t>
            </a:r>
            <a:r>
              <a:rPr lang="en-US" dirty="0" smtClean="0"/>
              <a:t>4 ( sectors 1,9,11), </a:t>
            </a:r>
            <a:r>
              <a:rPr lang="en-US" dirty="0" smtClean="0"/>
              <a:t>organize re-patrol </a:t>
            </a:r>
            <a:r>
              <a:rPr lang="en-US" dirty="0" smtClean="0"/>
              <a:t>within </a:t>
            </a:r>
            <a:r>
              <a:rPr lang="en-US" dirty="0" smtClean="0"/>
              <a:t>OP</a:t>
            </a:r>
          </a:p>
          <a:p>
            <a:pPr lvl="1"/>
            <a:r>
              <a:rPr lang="en-US" dirty="0" smtClean="0"/>
              <a:t>21:19 RQD QPS: MQ.33R3 </a:t>
            </a:r>
            <a:r>
              <a:rPr lang="en-US" dirty="0" smtClean="0"/>
              <a:t>reset </a:t>
            </a:r>
            <a:r>
              <a:rPr lang="en-US" dirty="0" smtClean="0"/>
              <a:t>by the MPE </a:t>
            </a:r>
            <a:r>
              <a:rPr lang="en-US" dirty="0" smtClean="0"/>
              <a:t>piquet.</a:t>
            </a:r>
          </a:p>
          <a:p>
            <a:pPr lvl="1"/>
            <a:r>
              <a:rPr lang="en-US" dirty="0" smtClean="0"/>
              <a:t>21:20 Vacuum valve fault on </a:t>
            </a:r>
            <a:r>
              <a:rPr lang="en-US" dirty="0" smtClean="0"/>
              <a:t>VVGSW.160.5L4.B fixed. </a:t>
            </a:r>
          </a:p>
          <a:p>
            <a:pPr lvl="0"/>
            <a:r>
              <a:rPr lang="en-US" dirty="0" smtClean="0"/>
              <a:t>00:06 </a:t>
            </a:r>
            <a:r>
              <a:rPr lang="en-US" dirty="0" smtClean="0"/>
              <a:t>Beams dumped </a:t>
            </a:r>
            <a:r>
              <a:rPr lang="en-US" dirty="0" smtClean="0"/>
              <a:t>injecting </a:t>
            </a:r>
            <a:r>
              <a:rPr lang="en-US" dirty="0" smtClean="0"/>
              <a:t>third 72b batch for beam 2. </a:t>
            </a:r>
            <a:r>
              <a:rPr lang="en-US" dirty="0" smtClean="0"/>
              <a:t>Injection had ~1.2e11 p per bunch (was lowered).</a:t>
            </a:r>
          </a:p>
          <a:p>
            <a:pPr lvl="1"/>
            <a:r>
              <a:rPr lang="en-US" dirty="0" smtClean="0"/>
              <a:t>Kicker </a:t>
            </a:r>
            <a:r>
              <a:rPr lang="en-US" dirty="0" smtClean="0"/>
              <a:t>had a spark after 1.5 micro-s, while injecting the 72b batch. First 36b part OK, wrong kick for second 36b part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Many </a:t>
            </a:r>
            <a:r>
              <a:rPr lang="en-US" dirty="0" smtClean="0"/>
              <a:t>BLM’s interlocked, </a:t>
            </a:r>
            <a:r>
              <a:rPr lang="en-US" dirty="0" err="1" smtClean="0"/>
              <a:t>LHCb</a:t>
            </a:r>
            <a:r>
              <a:rPr lang="en-US" dirty="0" smtClean="0"/>
              <a:t> BCM triggered, </a:t>
            </a:r>
            <a:r>
              <a:rPr lang="en-US" dirty="0" smtClean="0"/>
              <a:t>~20 magnets tripped (heaters fired), </a:t>
            </a:r>
            <a:r>
              <a:rPr lang="en-US" dirty="0" smtClean="0"/>
              <a:t>vacuum valves closed, </a:t>
            </a:r>
            <a:r>
              <a:rPr lang="en-US" dirty="0" err="1" smtClean="0"/>
              <a:t>cryo</a:t>
            </a:r>
            <a:r>
              <a:rPr lang="en-US" dirty="0" smtClean="0"/>
              <a:t> lost </a:t>
            </a:r>
            <a:r>
              <a:rPr lang="en-US" dirty="0" smtClean="0"/>
              <a:t>78 &amp; 81</a:t>
            </a:r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 smtClean="0"/>
              <a:t>then: </a:t>
            </a:r>
            <a:r>
              <a:rPr lang="en-US" dirty="0" smtClean="0"/>
              <a:t>Recovery without beam. </a:t>
            </a:r>
          </a:p>
          <a:p>
            <a:pPr lvl="1"/>
            <a:r>
              <a:rPr lang="en-US" dirty="0" err="1" smtClean="0"/>
              <a:t>Cryo</a:t>
            </a:r>
            <a:r>
              <a:rPr lang="en-US" dirty="0" smtClean="0"/>
              <a:t> </a:t>
            </a:r>
            <a:r>
              <a:rPr lang="en-US" dirty="0" smtClean="0"/>
              <a:t>OK. Vacuum OK. Collimators OK. </a:t>
            </a:r>
            <a:endParaRPr lang="en-US" dirty="0" smtClean="0"/>
          </a:p>
          <a:p>
            <a:r>
              <a:rPr lang="en-US" dirty="0" smtClean="0"/>
              <a:t>Beam after kicker flash-over has been fully analyzed. </a:t>
            </a:r>
          </a:p>
          <a:p>
            <a:pPr lvl="1"/>
            <a:r>
              <a:rPr lang="en-US" dirty="0" smtClean="0"/>
              <a:t>For the moment it seems that protection, collimation and MP reaction was OK (designed for this).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losses with 50 ns, 228b,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Thursday 14.4.</a:t>
            </a:r>
          </a:p>
          <a:p>
            <a:r>
              <a:rPr lang="en-US" dirty="0" smtClean="0"/>
              <a:t>Increasing gain of transverse damper by factor 2.</a:t>
            </a:r>
          </a:p>
          <a:p>
            <a:r>
              <a:rPr lang="en-US" dirty="0" smtClean="0"/>
              <a:t>Damping time ~200 turns.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2286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Sa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Morning: preparing for </a:t>
            </a:r>
            <a:r>
              <a:rPr lang="en-US" sz="3200" b="1" i="1" kern="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336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bunch </a:t>
            </a:r>
            <a:r>
              <a:rPr lang="en-US" sz="3200" b="1" i="1" kern="0" dirty="0" smtClean="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operation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371600"/>
            <a:ext cx="30264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tunes look strange </a:t>
            </a:r>
          </a:p>
          <a:p>
            <a:r>
              <a:rPr lang="en-US" sz="16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.... a bit like Christmas in hor.</a:t>
            </a:r>
          </a:p>
          <a:p>
            <a:endParaRPr lang="en-US" sz="16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16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... and no tune in vertical</a:t>
            </a:r>
            <a:endParaRPr lang="en-US" sz="16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rcRect l="44557" t="16029" b="4218"/>
          <a:stretch>
            <a:fillRect/>
          </a:stretch>
        </p:blipFill>
        <p:spPr>
          <a:xfrm>
            <a:off x="5029200" y="1143000"/>
            <a:ext cx="3854464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loss: 3.3e10 p/s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~20 min  19 kW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18/04/2011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24577" name="Picture 1" descr="https://ab-dep-op-elogbook.web.cern.ch/ab-dep-op-elogbook/elogbook/attach.php?attachId=1149314&amp;type=png&amp;fname=20110416151817.png"/>
          <p:cNvPicPr>
            <a:picLocks noChangeAspect="1" noChangeArrowheads="1"/>
          </p:cNvPicPr>
          <p:nvPr/>
        </p:nvPicPr>
        <p:blipFill>
          <a:blip r:embed="rId2" cstate="print"/>
          <a:srcRect l="3521" t="15475" b="2726"/>
          <a:stretch>
            <a:fillRect/>
          </a:stretch>
        </p:blipFill>
        <p:spPr bwMode="auto">
          <a:xfrm>
            <a:off x="179390" y="764630"/>
            <a:ext cx="7893180" cy="532874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 bwMode="auto">
          <a:xfrm>
            <a:off x="1835620" y="4219522"/>
            <a:ext cx="1691640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bg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2628127" y="2061207"/>
            <a:ext cx="1727446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bg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339690" y="369789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30 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60" y="1948740"/>
            <a:ext cx="171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 x 10</a:t>
            </a:r>
            <a:r>
              <a:rPr lang="en-US" sz="2800" baseline="30000" dirty="0" smtClean="0">
                <a:solidFill>
                  <a:schemeClr val="bg1"/>
                </a:solidFill>
              </a:rPr>
              <a:t>11</a:t>
            </a:r>
            <a:r>
              <a:rPr lang="en-US" sz="2800" dirty="0" smtClean="0">
                <a:solidFill>
                  <a:schemeClr val="bg1"/>
                </a:solidFill>
              </a:rPr>
              <a:t> 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3380" y="2348850"/>
            <a:ext cx="1729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4 x 10</a:t>
            </a:r>
            <a:r>
              <a:rPr lang="en-US" sz="2800" baseline="30000" dirty="0" smtClean="0">
                <a:solidFill>
                  <a:schemeClr val="bg1"/>
                </a:solidFill>
              </a:rPr>
              <a:t>13</a:t>
            </a:r>
            <a:r>
              <a:rPr lang="en-US" sz="2800" dirty="0" smtClean="0">
                <a:solidFill>
                  <a:schemeClr val="bg1"/>
                </a:solidFill>
              </a:rPr>
              <a:t> p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kW loss at 3.5 </a:t>
            </a:r>
            <a:r>
              <a:rPr lang="en-US" dirty="0" err="1" smtClean="0"/>
              <a:t>TeV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18/04/2011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88065" name="Picture 1" descr="https://ab-dep-op-elogbook.web.cern.ch/ab-dep-op-elogbook/elogbook/attach.php?attachId=1149298&amp;type=png&amp;fname=20110416144531.png"/>
          <p:cNvPicPr>
            <a:picLocks noChangeAspect="1" noChangeArrowheads="1"/>
          </p:cNvPicPr>
          <p:nvPr/>
        </p:nvPicPr>
        <p:blipFill>
          <a:blip r:embed="rId2" cstate="print"/>
          <a:srcRect t="31279"/>
          <a:stretch>
            <a:fillRect/>
          </a:stretch>
        </p:blipFill>
        <p:spPr bwMode="auto">
          <a:xfrm>
            <a:off x="-34249" y="908650"/>
            <a:ext cx="9178249" cy="5184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by bunch intensity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18/04/2011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650"/>
            <a:ext cx="9144000" cy="32272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390" y="4293120"/>
            <a:ext cx="8065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 algn="l">
              <a:buFont typeface="Arial" pitchFamily="34" charset="0"/>
              <a:buChar char="•"/>
            </a:pPr>
            <a:r>
              <a:rPr lang="en-US" sz="2400" dirty="0" smtClean="0"/>
              <a:t> losses on many bunches of the 3rd and 4th train</a:t>
            </a:r>
          </a:p>
          <a:p>
            <a:pPr marL="168275" indent="-168275" algn="l">
              <a:buFont typeface="Arial" pitchFamily="34" charset="0"/>
              <a:buChar char="•"/>
            </a:pPr>
            <a:r>
              <a:rPr lang="en-US" sz="2400" dirty="0" smtClean="0"/>
              <a:t> always in the </a:t>
            </a:r>
            <a:br>
              <a:rPr lang="en-US" sz="2400" dirty="0" smtClean="0"/>
            </a:br>
            <a:r>
              <a:rPr lang="en-US" sz="2400" dirty="0" smtClean="0"/>
              <a:t>second PS injection</a:t>
            </a:r>
          </a:p>
          <a:p>
            <a:pPr marL="168275" indent="-168275" algn="l">
              <a:buFont typeface="Arial" pitchFamily="34" charset="0"/>
              <a:buChar char="•"/>
            </a:pPr>
            <a:r>
              <a:rPr lang="en-US" sz="2400" dirty="0" smtClean="0"/>
              <a:t> also specific </a:t>
            </a:r>
            <a:r>
              <a:rPr lang="en-US" sz="2400" dirty="0" err="1" smtClean="0"/>
              <a:t>lumi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 less (ATLAS)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 t="38755" b="31142"/>
          <a:stretch>
            <a:fillRect/>
          </a:stretch>
        </p:blipFill>
        <p:spPr>
          <a:xfrm>
            <a:off x="3491850" y="5019417"/>
            <a:ext cx="5638800" cy="17940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33173" y="4653170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by bunch intensity (</a:t>
            </a:r>
            <a:r>
              <a:rPr lang="en-US" dirty="0" err="1" smtClean="0"/>
              <a:t>Joerg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18/04/2011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7042" name="AutoShape 2" descr="https://mmm.cern.ch/owa/attachment.ashx?id=RgAAAABh6rD17Mf4RIEcg9Qz6wEhBwCscbUNyiObRp7gi6vzKtJ4AAAAAT8KAADafs96NKyiRZQpRgYbStUCAAAyO8diAAAJ&amp;attcnt=1&amp;attid0=BAAAAAAA&amp;attcid0=part1.09060201.00050100%40cern.ch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moz-screenshot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10"/>
            <a:ext cx="9144000" cy="3227294"/>
          </a:xfrm>
          <a:prstGeom prst="rect">
            <a:avLst/>
          </a:prstGeom>
        </p:spPr>
      </p:pic>
      <p:pic>
        <p:nvPicPr>
          <p:cNvPr id="9" name="Picture 8" descr="moz-screenshot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39623"/>
            <a:ext cx="9144000" cy="324585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losses with 50 ns, 336b,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Saturday 16.4.</a:t>
            </a:r>
          </a:p>
          <a:p>
            <a:r>
              <a:rPr lang="en-US" dirty="0" smtClean="0"/>
              <a:t>Going back to 36b trains</a:t>
            </a:r>
          </a:p>
          <a:p>
            <a:r>
              <a:rPr lang="en-US" dirty="0" smtClean="0"/>
              <a:t>Increasing gain of transverse damper by </a:t>
            </a:r>
            <a:r>
              <a:rPr lang="en-US" dirty="0" smtClean="0"/>
              <a:t>another </a:t>
            </a:r>
            <a:br>
              <a:rPr lang="en-US" dirty="0" smtClean="0"/>
            </a:br>
            <a:r>
              <a:rPr lang="en-US" dirty="0" smtClean="0"/>
              <a:t>factor </a:t>
            </a:r>
            <a:r>
              <a:rPr lang="en-US" dirty="0" smtClean="0"/>
              <a:t>2.</a:t>
            </a:r>
          </a:p>
          <a:p>
            <a:r>
              <a:rPr lang="en-US" dirty="0" smtClean="0"/>
              <a:t>Damping time ~100 turns.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2286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3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Sa Late: 336 bunch operation</a:t>
            </a:r>
            <a:endParaRPr lang="en-US" sz="3200" b="1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371600"/>
            <a:ext cx="36236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switching to 36 bunch trains</a:t>
            </a:r>
          </a:p>
          <a:p>
            <a:pPr algn="l" eaLnBrk="1" hangingPunct="1">
              <a:spcBef>
                <a:spcPct val="0"/>
              </a:spcBef>
            </a:pPr>
            <a:endParaRPr lang="en-US" sz="1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16:55h injection / ramp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and nice intensity distribution </a:t>
            </a:r>
          </a:p>
          <a:p>
            <a:pPr algn="l" eaLnBrk="1" hangingPunct="1">
              <a:spcBef>
                <a:spcPct val="0"/>
              </a:spcBef>
            </a:pPr>
            <a:endParaRPr lang="en-US" sz="1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rcRect t="35295" b="30450"/>
          <a:stretch>
            <a:fillRect/>
          </a:stretch>
        </p:blipFill>
        <p:spPr>
          <a:xfrm>
            <a:off x="3962400" y="914400"/>
            <a:ext cx="5029200" cy="1875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 t="8909" b="30776"/>
          <a:stretch>
            <a:fillRect/>
          </a:stretch>
        </p:blipFill>
        <p:spPr>
          <a:xfrm>
            <a:off x="2601395" y="3200400"/>
            <a:ext cx="6542605" cy="33523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3316069"/>
            <a:ext cx="2065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17:40h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Luminosity </a:t>
            </a:r>
          </a:p>
          <a:p>
            <a:pPr algn="l" eaLnBrk="1" hangingPunct="1">
              <a:spcBef>
                <a:spcPct val="0"/>
              </a:spcBef>
            </a:pPr>
            <a:endParaRPr lang="en-US" sz="1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14800" y="3581400"/>
            <a:ext cx="1752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77000" y="3581400"/>
            <a:ext cx="1752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"/>
              </a:spcBef>
            </a:pPr>
            <a:endParaRPr 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2286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3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Sa Late: Vacuum</a:t>
            </a:r>
            <a:endParaRPr lang="en-US" sz="3200" b="1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371600"/>
            <a:ext cx="4624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18:00h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Vacuum during the three 336 attempts</a:t>
            </a:r>
          </a:p>
          <a:p>
            <a:pPr algn="l" eaLnBrk="1" hangingPunct="1">
              <a:spcBef>
                <a:spcPct val="0"/>
              </a:spcBef>
            </a:pPr>
            <a:endParaRPr lang="en-US" sz="1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0"/>
            <a:ext cx="6907535" cy="40768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9342" y="4050268"/>
            <a:ext cx="157345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 i="1" dirty="0" smtClean="0">
                <a:solidFill>
                  <a:srgbClr val="FF0000"/>
                </a:solidFill>
              </a:rPr>
              <a:t>beam screen</a:t>
            </a:r>
            <a:endParaRPr lang="en-US" sz="1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762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3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336 Bunches: Heat load </a:t>
            </a:r>
            <a:r>
              <a:rPr lang="en-US" sz="18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...preliminary </a:t>
            </a:r>
            <a:endParaRPr lang="en-US" sz="1800" b="1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747" y="1066800"/>
            <a:ext cx="89302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First experience with 336 </a:t>
            </a:r>
            <a:r>
              <a:rPr lang="en-US" sz="18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buches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The heat load with the filling scheme with 36 bunches at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injection is significantly less than with 72 bunches/injection. </a:t>
            </a: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18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 eaLnBrk="1" hangingPunct="1">
              <a:spcBef>
                <a:spcPct val="0"/>
              </a:spcBef>
            </a:pPr>
            <a:endParaRPr lang="en-US" sz="18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 eaLnBrk="1" hangingPunct="1">
              <a:spcBef>
                <a:spcPct val="0"/>
              </a:spcBef>
            </a:pPr>
            <a:endParaRPr lang="en-US" sz="18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 eaLnBrk="1" hangingPunct="1">
              <a:spcBef>
                <a:spcPct val="0"/>
              </a:spcBef>
            </a:pPr>
            <a:endParaRPr lang="en-US" sz="18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 eaLnBrk="1" hangingPunct="1">
              <a:spcBef>
                <a:spcPct val="0"/>
              </a:spcBef>
            </a:pPr>
            <a:endParaRPr lang="en-US" sz="18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 eaLnBrk="1" hangingPunct="1">
              <a:spcBef>
                <a:spcPct val="0"/>
              </a:spcBef>
            </a:pPr>
            <a:endParaRPr lang="en-US" sz="18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 eaLnBrk="1" hangingPunct="1">
              <a:spcBef>
                <a:spcPct val="0"/>
              </a:spcBef>
            </a:pPr>
            <a:endParaRPr lang="en-US" sz="18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717985"/>
            <a:ext cx="4267200" cy="31400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60213" y="5879068"/>
            <a:ext cx="176418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36 bunch trains</a:t>
            </a:r>
            <a:endParaRPr lang="en-US" sz="18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020431"/>
            <a:ext cx="3462451" cy="24753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2012760"/>
            <a:ext cx="3352800" cy="24830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43200" y="2145268"/>
            <a:ext cx="176418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72 bunch trains</a:t>
            </a:r>
            <a:endParaRPr lang="en-US" sz="18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dirty="0" smtClean="0"/>
              <a:t>ntensity when kicker flashover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pic>
        <p:nvPicPr>
          <p:cNvPr id="117761" name="Picture 1" descr="https://ab-dep-op-elogbook.web.cern.ch/ab-dep-op-elogbook/elogbook/attach.php?attachId=1149696&amp;type=png&amp;fname=20110417235521.png"/>
          <p:cNvPicPr>
            <a:picLocks noChangeAspect="1" noChangeArrowheads="1"/>
          </p:cNvPicPr>
          <p:nvPr/>
        </p:nvPicPr>
        <p:blipFill>
          <a:blip r:embed="rId2" cstate="print"/>
          <a:srcRect r="50045"/>
          <a:stretch>
            <a:fillRect/>
          </a:stretch>
        </p:blipFill>
        <p:spPr bwMode="auto">
          <a:xfrm>
            <a:off x="1691600" y="846580"/>
            <a:ext cx="5724160" cy="2438400"/>
          </a:xfrm>
          <a:prstGeom prst="rect">
            <a:avLst/>
          </a:prstGeom>
          <a:noFill/>
        </p:spPr>
      </p:pic>
      <p:pic>
        <p:nvPicPr>
          <p:cNvPr id="8" name="Picture 1" descr="https://ab-dep-op-elogbook.web.cern.ch/ab-dep-op-elogbook/elogbook/attach.php?attachId=1149696&amp;type=png&amp;fname=20110417235521.png"/>
          <p:cNvPicPr>
            <a:picLocks noChangeAspect="1" noChangeArrowheads="1"/>
          </p:cNvPicPr>
          <p:nvPr/>
        </p:nvPicPr>
        <p:blipFill>
          <a:blip r:embed="rId2" cstate="print"/>
          <a:srcRect l="49955"/>
          <a:stretch>
            <a:fillRect/>
          </a:stretch>
        </p:blipFill>
        <p:spPr bwMode="auto">
          <a:xfrm>
            <a:off x="1691600" y="3222910"/>
            <a:ext cx="5734415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00628" y="5775725"/>
            <a:ext cx="564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Was lowered by ~10% for filling scheme</a:t>
            </a:r>
            <a:endParaRPr lang="en-US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UFO’s: 90 in 90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pic>
        <p:nvPicPr>
          <p:cNvPr id="30721" name="Picture 1" descr="https://ab-dep-op-elogbook.web.cern.ch/ab-dep-op-elogbook/elogbook/attach.php?attachId=1148152&amp;type=png&amp;fname=201104131457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900345"/>
            <a:ext cx="8365630" cy="5265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 example sector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pic>
        <p:nvPicPr>
          <p:cNvPr id="31745" name="Picture 1" descr="https://ab-dep-op-elogbook.web.cern.ch/ab-dep-op-elogbook/elogbook/attach.php?attachId=1148153&amp;type=png&amp;fname=201104131459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480" y="792110"/>
            <a:ext cx="7003000" cy="558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Lumi</a:t>
            </a:r>
            <a:r>
              <a:rPr lang="en-US" dirty="0" smtClean="0"/>
              <a:t> leveling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pic>
        <p:nvPicPr>
          <p:cNvPr id="23553" name="Picture 1" descr="https://ab-dep-op-elogbook.web.cern.ch/ab-dep-op-elogbook/elogbook/attach.php?attachId=1148982&amp;type=png&amp;fname=20110415172103.png"/>
          <p:cNvPicPr>
            <a:picLocks noChangeAspect="1" noChangeArrowheads="1"/>
          </p:cNvPicPr>
          <p:nvPr/>
        </p:nvPicPr>
        <p:blipFill>
          <a:blip r:embed="rId2" cstate="print"/>
          <a:srcRect t="5980" b="18676"/>
          <a:stretch>
            <a:fillRect/>
          </a:stretch>
        </p:blipFill>
        <p:spPr bwMode="auto">
          <a:xfrm>
            <a:off x="179390" y="836640"/>
            <a:ext cx="8683492" cy="5112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950" y="764630"/>
            <a:ext cx="8517640" cy="5616780"/>
          </a:xfrm>
        </p:spPr>
        <p:txBody>
          <a:bodyPr/>
          <a:lstStyle/>
          <a:p>
            <a:r>
              <a:rPr lang="en-US" dirty="0" smtClean="0"/>
              <a:t>Beam loss due to small RF frequency trims:</a:t>
            </a:r>
          </a:p>
          <a:p>
            <a:pPr lvl="1"/>
            <a:r>
              <a:rPr lang="en-US" dirty="0" smtClean="0"/>
              <a:t>All fully explained by abort gap population and losses?</a:t>
            </a:r>
          </a:p>
          <a:p>
            <a:pPr lvl="1"/>
            <a:r>
              <a:rPr lang="en-US" dirty="0" smtClean="0"/>
              <a:t>Not clear to me: go through numbers…</a:t>
            </a:r>
          </a:p>
          <a:p>
            <a:r>
              <a:rPr lang="en-US" dirty="0" smtClean="0"/>
              <a:t>Coupled-bunch instabilities kicking in at various instances:</a:t>
            </a:r>
          </a:p>
          <a:p>
            <a:pPr lvl="1"/>
            <a:r>
              <a:rPr lang="en-US" dirty="0" smtClean="0"/>
              <a:t>Apparently driven by increase in beam intensity, filling pattern and probably </a:t>
            </a:r>
            <a:r>
              <a:rPr lang="en-US" dirty="0" err="1" smtClean="0"/>
              <a:t>emittance</a:t>
            </a:r>
            <a:r>
              <a:rPr lang="en-US" dirty="0" smtClean="0"/>
              <a:t> variation from PS.</a:t>
            </a:r>
          </a:p>
          <a:p>
            <a:pPr lvl="1"/>
            <a:r>
              <a:rPr lang="en-US" dirty="0" smtClean="0"/>
              <a:t>Equalize bunch intensities and </a:t>
            </a:r>
            <a:r>
              <a:rPr lang="en-US" dirty="0" err="1" smtClean="0"/>
              <a:t>emittances</a:t>
            </a:r>
            <a:r>
              <a:rPr lang="en-US" dirty="0" smtClean="0"/>
              <a:t> from injectors.</a:t>
            </a:r>
          </a:p>
          <a:p>
            <a:pPr lvl="1"/>
            <a:r>
              <a:rPr lang="en-US" dirty="0" smtClean="0"/>
              <a:t>Understand thresholds for coupled bunch instability.</a:t>
            </a:r>
          </a:p>
          <a:p>
            <a:pPr lvl="1"/>
            <a:r>
              <a:rPr lang="en-US" dirty="0" smtClean="0"/>
              <a:t>How far can we increase transverse damper gain (20 turn limit </a:t>
            </a:r>
            <a:r>
              <a:rPr lang="en-US" dirty="0" smtClean="0">
                <a:sym typeface="Wingdings" pitchFamily="2" charset="2"/>
              </a:rPr>
              <a:t> factor 5 still available?).</a:t>
            </a:r>
          </a:p>
          <a:p>
            <a:pPr lvl="1"/>
            <a:r>
              <a:rPr lang="en-US" dirty="0" smtClean="0"/>
              <a:t>Look at optimal </a:t>
            </a:r>
            <a:r>
              <a:rPr lang="en-US" dirty="0" err="1" smtClean="0"/>
              <a:t>octupole</a:t>
            </a:r>
            <a:r>
              <a:rPr lang="en-US" dirty="0" smtClean="0"/>
              <a:t> settings.</a:t>
            </a:r>
          </a:p>
          <a:p>
            <a:r>
              <a:rPr lang="en-US" dirty="0" smtClean="0"/>
              <a:t>Vacuum pressures and heat loads:</a:t>
            </a:r>
          </a:p>
          <a:p>
            <a:pPr lvl="1"/>
            <a:r>
              <a:rPr lang="en-US" dirty="0" smtClean="0"/>
              <a:t>Stronger for 72b trains than for 36b train.</a:t>
            </a:r>
          </a:p>
          <a:p>
            <a:pPr lvl="1"/>
            <a:r>
              <a:rPr lang="en-US" dirty="0" smtClean="0"/>
              <a:t>Understand if this is possible problem.</a:t>
            </a:r>
          </a:p>
          <a:p>
            <a:pPr lvl="1"/>
            <a:r>
              <a:rPr lang="en-US" dirty="0" smtClean="0"/>
              <a:t>Define parameters for scrubbing in physics.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II…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950" y="764630"/>
            <a:ext cx="8517640" cy="5616780"/>
          </a:xfrm>
        </p:spPr>
        <p:txBody>
          <a:bodyPr/>
          <a:lstStyle/>
          <a:p>
            <a:r>
              <a:rPr lang="en-US" dirty="0" smtClean="0"/>
              <a:t>Limitations in MP setup:</a:t>
            </a:r>
          </a:p>
          <a:p>
            <a:pPr lvl="1"/>
            <a:r>
              <a:rPr lang="en-US" dirty="0" smtClean="0"/>
              <a:t>Single bunch logic for IR6 BPM interlock.</a:t>
            </a:r>
          </a:p>
          <a:p>
            <a:pPr lvl="1"/>
            <a:r>
              <a:rPr lang="en-US" dirty="0" smtClean="0"/>
              <a:t>Increase IR7 BLM thresholds for more room in beam loss (20 kW to 500 kW). </a:t>
            </a:r>
          </a:p>
          <a:p>
            <a:pPr lvl="1"/>
            <a:r>
              <a:rPr lang="en-US" dirty="0" smtClean="0"/>
              <a:t>No immediate action but needed to go towards design parameters.</a:t>
            </a:r>
          </a:p>
          <a:p>
            <a:pPr lvl="1"/>
            <a:r>
              <a:rPr lang="en-US" dirty="0" smtClean="0"/>
              <a:t>Reaction to flaky BPM’s: set SIS interlock values tighter?</a:t>
            </a:r>
          </a:p>
          <a:p>
            <a:r>
              <a:rPr lang="en-US" dirty="0" smtClean="0"/>
              <a:t>UFO’s:</a:t>
            </a:r>
          </a:p>
          <a:p>
            <a:pPr lvl="1"/>
            <a:r>
              <a:rPr lang="en-US" dirty="0" smtClean="0"/>
              <a:t>Apparently higher rate with 72b trains from e-cloud filling scheme. Why this</a:t>
            </a:r>
            <a:r>
              <a:rPr lang="en-US" dirty="0" smtClean="0"/>
              <a:t>?</a:t>
            </a:r>
          </a:p>
          <a:p>
            <a:r>
              <a:rPr lang="en-US" dirty="0" smtClean="0"/>
              <a:t>Kicker flash-over event:</a:t>
            </a:r>
          </a:p>
          <a:p>
            <a:pPr lvl="1"/>
            <a:r>
              <a:rPr lang="en-US" dirty="0" smtClean="0"/>
              <a:t>All fully conform?</a:t>
            </a:r>
          </a:p>
          <a:p>
            <a:pPr lvl="1"/>
            <a:r>
              <a:rPr lang="en-US" dirty="0" smtClean="0"/>
              <a:t>Provoked by injection of high intensities?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done…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390" y="692620"/>
            <a:ext cx="8713210" cy="5759840"/>
          </a:xfrm>
        </p:spPr>
        <p:txBody>
          <a:bodyPr/>
          <a:lstStyle/>
          <a:p>
            <a:r>
              <a:rPr lang="en-US" u="sng" dirty="0" smtClean="0"/>
              <a:t>Redo periodic loss maps (MP requirement every 4 weeks):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B1/B2 off-momentum +- 500 Hz, 3.5 </a:t>
            </a:r>
            <a:r>
              <a:rPr lang="en-US" dirty="0" err="1" smtClean="0"/>
              <a:t>TeV</a:t>
            </a:r>
            <a:r>
              <a:rPr lang="en-US" dirty="0" smtClean="0"/>
              <a:t> (last done 13.4.), 2 ramps</a:t>
            </a:r>
          </a:p>
          <a:p>
            <a:pPr lvl="1"/>
            <a:r>
              <a:rPr lang="en-US" dirty="0" smtClean="0"/>
              <a:t>B1/B2 off-momentum +- 500 Hz, 450 </a:t>
            </a:r>
            <a:r>
              <a:rPr lang="en-US" dirty="0" err="1" smtClean="0"/>
              <a:t>GeV</a:t>
            </a:r>
            <a:r>
              <a:rPr lang="en-US" dirty="0" smtClean="0"/>
              <a:t>, ~1h</a:t>
            </a:r>
          </a:p>
          <a:p>
            <a:r>
              <a:rPr lang="en-US" dirty="0" smtClean="0">
                <a:sym typeface="Wingdings" pitchFamily="2" charset="2"/>
              </a:rPr>
              <a:t>Software fix for </a:t>
            </a:r>
            <a:r>
              <a:rPr lang="en-US" u="sng" dirty="0" smtClean="0">
                <a:sym typeface="Wingdings" pitchFamily="2" charset="2"/>
              </a:rPr>
              <a:t>transfer of feedback reference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u="sng" dirty="0" smtClean="0">
                <a:sym typeface="Wingdings" pitchFamily="2" charset="2"/>
              </a:rPr>
              <a:t>Incorporation</a:t>
            </a:r>
            <a:r>
              <a:rPr lang="en-US" dirty="0" smtClean="0">
                <a:sym typeface="Wingdings" pitchFamily="2" charset="2"/>
              </a:rPr>
              <a:t> of </a:t>
            </a:r>
            <a:r>
              <a:rPr lang="en-US" dirty="0" err="1" smtClean="0">
                <a:sym typeface="Wingdings" pitchFamily="2" charset="2"/>
              </a:rPr>
              <a:t>lumi</a:t>
            </a:r>
            <a:r>
              <a:rPr lang="en-US" dirty="0" smtClean="0">
                <a:sym typeface="Wingdings" pitchFamily="2" charset="2"/>
              </a:rPr>
              <a:t> scan values.</a:t>
            </a:r>
          </a:p>
          <a:p>
            <a:r>
              <a:rPr lang="en-US" u="sng" dirty="0" err="1" smtClean="0">
                <a:sym typeface="Wingdings" pitchFamily="2" charset="2"/>
              </a:rPr>
              <a:t>Lumi</a:t>
            </a:r>
            <a:r>
              <a:rPr lang="en-US" u="sng" dirty="0" smtClean="0">
                <a:sym typeface="Wingdings" pitchFamily="2" charset="2"/>
              </a:rPr>
              <a:t>-leveling</a:t>
            </a:r>
            <a:r>
              <a:rPr lang="en-US" dirty="0" smtClean="0">
                <a:sym typeface="Wingdings" pitchFamily="2" charset="2"/>
              </a:rPr>
              <a:t> for IR8 to be made fully operational.</a:t>
            </a:r>
            <a:endParaRPr lang="en-US" dirty="0" smtClean="0"/>
          </a:p>
          <a:p>
            <a:r>
              <a:rPr lang="en-US" u="sng" dirty="0" smtClean="0"/>
              <a:t>Next intensity step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   &gt; 4e32 cm-2 s-1 peak </a:t>
            </a:r>
            <a:r>
              <a:rPr lang="en-US" dirty="0" err="1" smtClean="0">
                <a:sym typeface="Wingdings" pitchFamily="2" charset="2"/>
              </a:rPr>
              <a:t>lumi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Operational setup of </a:t>
            </a:r>
            <a:r>
              <a:rPr lang="en-US" u="sng" dirty="0" smtClean="0"/>
              <a:t>beta* interlock functions</a:t>
            </a:r>
            <a:r>
              <a:rPr lang="en-US" dirty="0" smtClean="0"/>
              <a:t> for collimation.</a:t>
            </a:r>
          </a:p>
          <a:p>
            <a:r>
              <a:rPr lang="en-US" u="sng" dirty="0" smtClean="0"/>
              <a:t>End of fill scraping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50 ns halo population after </a:t>
            </a:r>
            <a:r>
              <a:rPr lang="en-US" dirty="0" err="1" smtClean="0">
                <a:sym typeface="Wingdings" pitchFamily="2" charset="2"/>
              </a:rPr>
              <a:t>lumi</a:t>
            </a:r>
            <a:r>
              <a:rPr lang="en-US" dirty="0" smtClean="0">
                <a:sym typeface="Wingdings" pitchFamily="2" charset="2"/>
              </a:rPr>
              <a:t> fill.</a:t>
            </a:r>
          </a:p>
          <a:p>
            <a:r>
              <a:rPr lang="en-US" u="sng" dirty="0" smtClean="0">
                <a:sym typeface="Wingdings" pitchFamily="2" charset="2"/>
              </a:rPr>
              <a:t>Increase coll. BLM thresholds</a:t>
            </a:r>
            <a:r>
              <a:rPr lang="en-US" dirty="0" smtClean="0">
                <a:sym typeface="Wingdings" pitchFamily="2" charset="2"/>
              </a:rPr>
              <a:t> for 500 kW design losses.</a:t>
            </a:r>
          </a:p>
          <a:p>
            <a:r>
              <a:rPr lang="en-US" dirty="0" smtClean="0">
                <a:sym typeface="Wingdings" pitchFamily="2" charset="2"/>
              </a:rPr>
              <a:t>Handling </a:t>
            </a:r>
            <a:r>
              <a:rPr lang="en-US" u="sng" dirty="0" smtClean="0">
                <a:sym typeface="Wingdings" pitchFamily="2" charset="2"/>
              </a:rPr>
              <a:t>flaky BPM’s</a:t>
            </a:r>
            <a:r>
              <a:rPr lang="en-US" dirty="0" smtClean="0">
                <a:sym typeface="Wingdings" pitchFamily="2" charset="2"/>
              </a:rPr>
              <a:t> (2.5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s</a:t>
            </a:r>
            <a:r>
              <a:rPr lang="en-US" dirty="0" smtClean="0">
                <a:sym typeface="Wingdings" pitchFamily="2" charset="2"/>
              </a:rPr>
              <a:t> offset at TCP, caught by SIS).</a:t>
            </a:r>
          </a:p>
          <a:p>
            <a:r>
              <a:rPr lang="en-US" u="sng" dirty="0" smtClean="0">
                <a:sym typeface="Wingdings" pitchFamily="2" charset="2"/>
              </a:rPr>
              <a:t>Single bunch logic for IR6 BPM’s</a:t>
            </a:r>
            <a:r>
              <a:rPr lang="en-US" dirty="0" smtClean="0">
                <a:sym typeface="Wingdings" pitchFamily="2" charset="2"/>
              </a:rPr>
              <a:t>  several dumps.</a:t>
            </a:r>
          </a:p>
          <a:p>
            <a:r>
              <a:rPr lang="en-US" u="sng" dirty="0" smtClean="0"/>
              <a:t>Recurrent HW problems</a:t>
            </a:r>
            <a:r>
              <a:rPr lang="en-US" dirty="0" smtClean="0"/>
              <a:t>: electron stopper, IR2 compensator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18/04/2011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440" y="980660"/>
          <a:ext cx="8065119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88373"/>
                <a:gridCol w="5160717"/>
                <a:gridCol w="21602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Recovery from kicker flash-over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Loss maps for collimation (2b,</a:t>
                      </a:r>
                      <a:r>
                        <a:rPr lang="en-GB" baseline="0" dirty="0" smtClean="0"/>
                        <a:t> 3.5TeV, 450 </a:t>
                      </a:r>
                      <a:r>
                        <a:rPr lang="en-GB" baseline="0" dirty="0" err="1" smtClean="0"/>
                        <a:t>GeV</a:t>
                      </a:r>
                      <a:r>
                        <a:rPr lang="en-GB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Analyze</a:t>
                      </a:r>
                      <a:r>
                        <a:rPr lang="en-GB" baseline="0" dirty="0" smtClean="0"/>
                        <a:t> kicker flash-over event. If fully conform: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Physics</a:t>
                      </a:r>
                      <a:r>
                        <a:rPr lang="en-GB" baseline="0" dirty="0" smtClean="0"/>
                        <a:t> 336b </a:t>
                      </a:r>
                      <a:r>
                        <a:rPr lang="en-GB" baseline="0" dirty="0" smtClean="0"/>
                        <a:t>(another ~10h) and </a:t>
                      </a:r>
                      <a:r>
                        <a:rPr lang="en-GB" baseline="0" dirty="0" smtClean="0"/>
                        <a:t>beyond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Flashover on B2 MKI magnet D (1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magnet seen by beam) after passage of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36b and before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36b</a:t>
            </a:r>
          </a:p>
          <a:p>
            <a:pPr lvl="1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36b injection oscillations OK on IQC</a:t>
            </a:r>
          </a:p>
          <a:p>
            <a:pPr lvl="1"/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36b with +/-5.5 mm oscillations on IQC (TDI edge)</a:t>
            </a:r>
          </a:p>
          <a:p>
            <a:pPr lvl="1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36b correctly deflected on BTVDD</a:t>
            </a:r>
          </a:p>
          <a:p>
            <a:pPr lvl="1"/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36b too high on BTVDD, with reduced intensity</a:t>
            </a:r>
          </a:p>
          <a:p>
            <a:r>
              <a:rPr lang="en-US" sz="2400" dirty="0" smtClean="0"/>
              <a:t>88% of total intensity dumped</a:t>
            </a:r>
          </a:p>
          <a:p>
            <a:pPr lvl="1"/>
            <a:r>
              <a:rPr lang="en-US" sz="2000" dirty="0" smtClean="0"/>
              <a:t>had already 2x72b plus 1x12b circulating, lost 1x36b on TDI/TCLIs</a:t>
            </a:r>
          </a:p>
          <a:p>
            <a:r>
              <a:rPr lang="en-US" sz="2400" dirty="0" smtClean="0"/>
              <a:t>Losses extensive through P8</a:t>
            </a:r>
            <a:r>
              <a:rPr lang="en-US" sz="2400" dirty="0"/>
              <a:t> </a:t>
            </a:r>
            <a:r>
              <a:rPr lang="en-US" sz="2400" dirty="0" smtClean="0"/>
              <a:t>and arc 78</a:t>
            </a:r>
          </a:p>
          <a:p>
            <a:pPr lvl="1"/>
            <a:r>
              <a:rPr lang="en-US" sz="2000" dirty="0" smtClean="0"/>
              <a:t>Quench heaters fired on </a:t>
            </a:r>
            <a:r>
              <a:rPr lang="en-US" sz="2000" dirty="0" smtClean="0"/>
              <a:t>11</a:t>
            </a:r>
            <a:r>
              <a:rPr lang="en-US" sz="2000" dirty="0" smtClean="0"/>
              <a:t> </a:t>
            </a:r>
            <a:r>
              <a:rPr lang="en-US" sz="2000" dirty="0" smtClean="0"/>
              <a:t>magnets</a:t>
            </a:r>
          </a:p>
          <a:p>
            <a:pPr lvl="1"/>
            <a:r>
              <a:rPr lang="en-US" sz="2000" dirty="0" smtClean="0"/>
              <a:t>Vacuum valves closed</a:t>
            </a:r>
          </a:p>
          <a:p>
            <a:r>
              <a:rPr lang="en-US" sz="2400" dirty="0" smtClean="0"/>
              <a:t>MKI D vacuum activity for preceding injections – did not recover fully before last injection (unlike other kickers) – precursor?</a:t>
            </a:r>
          </a:p>
          <a:p>
            <a:pPr lvl="1"/>
            <a:r>
              <a:rPr lang="en-US" sz="2000" dirty="0" smtClean="0"/>
              <a:t>Vacuum recovering slowly</a:t>
            </a:r>
          </a:p>
          <a:p>
            <a:pPr lvl="1"/>
            <a:r>
              <a:rPr lang="en-US" sz="2000" dirty="0" smtClean="0"/>
              <a:t>Experts needed to reset and recondition MKIs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660290" y="6237390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Brennan Goddard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60290" y="6237390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Brennan Goddard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1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60290" y="6237390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Brennan Goddard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60290" y="6237390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Brennan Goddard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45940</TotalTime>
  <Words>2192</Words>
  <Application>Microsoft Office PowerPoint</Application>
  <PresentationFormat>On-screen Show (4:3)</PresentationFormat>
  <Paragraphs>359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Pixel</vt:lpstr>
      <vt:lpstr>LHCpresentations</vt:lpstr>
      <vt:lpstr>1_LHCpresentations</vt:lpstr>
      <vt:lpstr>1_Pixel</vt:lpstr>
      <vt:lpstr>Office Theme</vt:lpstr>
      <vt:lpstr>Sunday 17.04</vt:lpstr>
      <vt:lpstr>Start Stable Beams #1718</vt:lpstr>
      <vt:lpstr>Peak Luminosity ~ 3.6 x 1032 cm-2 s-1</vt:lpstr>
      <vt:lpstr>Sunday/Monday 17/18.04</vt:lpstr>
      <vt:lpstr>Intensity when kicker flashover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Magnet quenches? (Markus Z.)</vt:lpstr>
      <vt:lpstr>Magnet quenches? (Markus Z.)</vt:lpstr>
      <vt:lpstr>Magnet quenches? (Markus Z.)</vt:lpstr>
      <vt:lpstr>The week #15: Part I</vt:lpstr>
      <vt:lpstr>Orbits differences after 50 ns calibration</vt:lpstr>
      <vt:lpstr>Summary of BPM test (BPM team, Joerg)</vt:lpstr>
      <vt:lpstr>Capture losses</vt:lpstr>
      <vt:lpstr>Losses Start of Ramp</vt:lpstr>
      <vt:lpstr>Beam Loss with 1020b at 450 GeV</vt:lpstr>
      <vt:lpstr>DfRF = 10 Hz  Radial orbit change</vt:lpstr>
      <vt:lpstr>DfRF = 10 Hz  Beam instability</vt:lpstr>
      <vt:lpstr>Losses in IR7: up to 23 Gy/s (saturation)</vt:lpstr>
      <vt:lpstr>Slide 27</vt:lpstr>
      <vt:lpstr>Slide 28</vt:lpstr>
      <vt:lpstr>Slide 29</vt:lpstr>
      <vt:lpstr>The week #15: Part II</vt:lpstr>
      <vt:lpstr>Ramp with 228b, 50ns: Losses at ~1.5 TeV</vt:lpstr>
      <vt:lpstr>Loss: ~5e10 p/s  t~9 min  ~12 kW</vt:lpstr>
      <vt:lpstr>Tune excitation</vt:lpstr>
      <vt:lpstr>Intensity around ring</vt:lpstr>
      <vt:lpstr>Fixing losses in ramp with 50 ns (13/14.4.)</vt:lpstr>
      <vt:lpstr>Betatron Collimation Checked (Loss Maps)</vt:lpstr>
      <vt:lpstr>Losses in squeeze</vt:lpstr>
      <vt:lpstr>14.4.Beam 2 intensity in lumi opt. (IP1)</vt:lpstr>
      <vt:lpstr>Beam losses in IR7</vt:lpstr>
      <vt:lpstr>Fixing losses with 50 ns, 228b, collisions</vt:lpstr>
      <vt:lpstr>Slide 41</vt:lpstr>
      <vt:lpstr>Peak loss: 3.3e10 p/s  t~20 min  19 kW</vt:lpstr>
      <vt:lpstr>20 kW loss at 3.5 TeV…</vt:lpstr>
      <vt:lpstr>Bunch by bunch intensity</vt:lpstr>
      <vt:lpstr>Bunch by bunch intensity (Joerg)</vt:lpstr>
      <vt:lpstr>Fixing losses with 50 ns, 336b, collisions</vt:lpstr>
      <vt:lpstr>Slide 47</vt:lpstr>
      <vt:lpstr>Slide 48</vt:lpstr>
      <vt:lpstr>Slide 49</vt:lpstr>
      <vt:lpstr>UFO’s: 90 in 90 minutes</vt:lpstr>
      <vt:lpstr>UFO example sector 34</vt:lpstr>
      <vt:lpstr>Lumi leveling test</vt:lpstr>
      <vt:lpstr>Understanding I…</vt:lpstr>
      <vt:lpstr>Understanding II…</vt:lpstr>
      <vt:lpstr>To be done…</vt:lpstr>
      <vt:lpstr>Incoming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2873</cp:revision>
  <dcterms:created xsi:type="dcterms:W3CDTF">2010-07-26T05:43:59Z</dcterms:created>
  <dcterms:modified xsi:type="dcterms:W3CDTF">2011-04-18T00:44:05Z</dcterms:modified>
</cp:coreProperties>
</file>