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11"/>
  </p:notesMasterIdLst>
  <p:sldIdLst>
    <p:sldId id="825" r:id="rId2"/>
    <p:sldId id="826" r:id="rId3"/>
    <p:sldId id="815" r:id="rId4"/>
    <p:sldId id="827" r:id="rId5"/>
    <p:sldId id="837" r:id="rId6"/>
    <p:sldId id="838" r:id="rId7"/>
    <p:sldId id="839" r:id="rId8"/>
    <p:sldId id="840" r:id="rId9"/>
    <p:sldId id="836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4/14/11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8153400" cy="1752600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LHC Status Wed Morning 13-</a:t>
            </a:r>
            <a:r>
              <a:rPr lang="en-GB" dirty="0" smtClean="0">
                <a:solidFill>
                  <a:srgbClr val="FF0000"/>
                </a:solidFill>
              </a:rPr>
              <a:t>April</a:t>
            </a:r>
            <a:endParaRPr lang="en-GB" dirty="0" smtClean="0"/>
          </a:p>
          <a:p>
            <a:r>
              <a:rPr lang="en-GB" sz="1900" dirty="0" smtClean="0"/>
              <a:t>R. </a:t>
            </a:r>
            <a:r>
              <a:rPr lang="en-GB" sz="1900" dirty="0" err="1" smtClean="0"/>
              <a:t>Assmann</a:t>
            </a:r>
            <a:r>
              <a:rPr lang="en-GB" sz="1900" dirty="0" smtClean="0"/>
              <a:t>, B. Holzer et al</a:t>
            </a:r>
          </a:p>
          <a:p>
            <a:endParaRPr lang="en-GB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2400" y="1371600"/>
            <a:ext cx="8763000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1.) BPM </a:t>
            </a:r>
            <a:r>
              <a:rPr lang="en-US" sz="1600" b="1" dirty="0" smtClean="0">
                <a:latin typeface="Times New Roman"/>
                <a:cs typeface="Times New Roman"/>
              </a:rPr>
              <a:t>calibration study</a:t>
            </a:r>
            <a:r>
              <a:rPr lang="en-US" sz="1600" b="1" dirty="0" smtClean="0">
                <a:latin typeface="Times New Roman"/>
                <a:cs typeface="Times New Roman"/>
              </a:rPr>
              <a:t> </a:t>
            </a:r>
          </a:p>
          <a:p>
            <a:pPr marL="342900" indent="-342900"/>
            <a:endParaRPr lang="en-US" sz="800" b="1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2.) </a:t>
            </a:r>
            <a:r>
              <a:rPr lang="en-US" sz="1600" b="1" dirty="0" smtClean="0">
                <a:latin typeface="Times New Roman"/>
                <a:cs typeface="Times New Roman"/>
              </a:rPr>
              <a:t>Ramp with 228b:</a:t>
            </a:r>
            <a:r>
              <a:rPr lang="en-US" sz="1600" b="1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present conditions and filling </a:t>
            </a:r>
            <a:r>
              <a:rPr lang="en-US" sz="1600" dirty="0" smtClean="0">
                <a:latin typeface="Times New Roman"/>
                <a:cs typeface="Times New Roman"/>
              </a:rPr>
              <a:t>scheme as this </a:t>
            </a:r>
            <a:r>
              <a:rPr lang="en-US" sz="1600" dirty="0" smtClean="0">
                <a:latin typeface="Times New Roman"/>
                <a:cs typeface="Times New Roman"/>
              </a:rPr>
              <a:t>afternoon. </a:t>
            </a:r>
            <a:r>
              <a:rPr lang="en-US" sz="1600" dirty="0" smtClean="0">
                <a:latin typeface="Times New Roman"/>
                <a:cs typeface="Times New Roman"/>
              </a:rPr>
              <a:t>C</a:t>
            </a:r>
            <a:r>
              <a:rPr lang="en-US" sz="1600" dirty="0" smtClean="0">
                <a:latin typeface="Times New Roman"/>
                <a:cs typeface="Times New Roman"/>
              </a:rPr>
              <a:t>all </a:t>
            </a:r>
            <a:r>
              <a:rPr lang="en-US" sz="1600" dirty="0" smtClean="0">
                <a:latin typeface="Times New Roman"/>
                <a:cs typeface="Times New Roman"/>
              </a:rPr>
              <a:t>Andy Butterworth for RF before </a:t>
            </a:r>
            <a:r>
              <a:rPr lang="en-US" sz="1600" dirty="0" smtClean="0">
                <a:latin typeface="Times New Roman"/>
                <a:cs typeface="Times New Roman"/>
              </a:rPr>
              <a:t>ramp. All </a:t>
            </a:r>
            <a:r>
              <a:rPr lang="en-US" sz="1600" dirty="0" smtClean="0">
                <a:latin typeface="Times New Roman"/>
                <a:cs typeface="Times New Roman"/>
              </a:rPr>
              <a:t>the cycle into </a:t>
            </a:r>
            <a:r>
              <a:rPr lang="en-US" sz="1600" dirty="0" smtClean="0">
                <a:latin typeface="Times New Roman"/>
                <a:cs typeface="Times New Roman"/>
              </a:rPr>
              <a:t>collision, no </a:t>
            </a:r>
            <a:r>
              <a:rPr lang="en-US" sz="1600" dirty="0" smtClean="0">
                <a:latin typeface="Times New Roman"/>
                <a:cs typeface="Times New Roman"/>
              </a:rPr>
              <a:t>stable </a:t>
            </a:r>
            <a:r>
              <a:rPr lang="en-US" sz="1600" dirty="0" smtClean="0">
                <a:latin typeface="Times New Roman"/>
                <a:cs typeface="Times New Roman"/>
              </a:rPr>
              <a:t>beams. End</a:t>
            </a:r>
            <a:r>
              <a:rPr lang="en-US" sz="1600" dirty="0" smtClean="0">
                <a:latin typeface="Times New Roman"/>
                <a:cs typeface="Times New Roman"/>
              </a:rPr>
              <a:t>-of-fill: scraping (after 22h00)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</a:p>
          <a:p>
            <a:pPr marL="342900" indent="-342900"/>
            <a:endParaRPr lang="en-US" sz="800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3</a:t>
            </a:r>
            <a:r>
              <a:rPr lang="en-US" sz="1600" b="1" dirty="0" smtClean="0">
                <a:latin typeface="Times New Roman"/>
                <a:cs typeface="Times New Roman"/>
              </a:rPr>
              <a:t>) Back towards physics:</a:t>
            </a:r>
            <a:r>
              <a:rPr lang="en-US" sz="1600" b="1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Switch </a:t>
            </a:r>
            <a:r>
              <a:rPr lang="en-US" sz="1600" dirty="0" smtClean="0">
                <a:latin typeface="Times New Roman"/>
                <a:cs typeface="Times New Roman"/>
              </a:rPr>
              <a:t>on ALICE and </a:t>
            </a:r>
            <a:r>
              <a:rPr lang="en-US" sz="1600" dirty="0" err="1" smtClean="0">
                <a:latin typeface="Times New Roman"/>
                <a:cs typeface="Times New Roman"/>
              </a:rPr>
              <a:t>LHCb</a:t>
            </a:r>
            <a:r>
              <a:rPr lang="en-US" sz="1600" dirty="0" smtClean="0">
                <a:latin typeface="Times New Roman"/>
                <a:cs typeface="Times New Roman"/>
              </a:rPr>
              <a:t> (during </a:t>
            </a:r>
            <a:r>
              <a:rPr lang="en-US" sz="1600" dirty="0" err="1" smtClean="0">
                <a:latin typeface="Times New Roman"/>
                <a:cs typeface="Times New Roman"/>
              </a:rPr>
              <a:t>rampdown</a:t>
            </a:r>
            <a:r>
              <a:rPr lang="en-US" sz="1600" dirty="0" smtClean="0">
                <a:latin typeface="Times New Roman"/>
                <a:cs typeface="Times New Roman"/>
              </a:rPr>
              <a:t>) </a:t>
            </a:r>
          </a:p>
          <a:p>
            <a:pPr marL="342900" indent="-342900"/>
            <a:r>
              <a:rPr lang="en-US" sz="1600" dirty="0" smtClean="0">
                <a:latin typeface="Times New Roman"/>
                <a:cs typeface="Times New Roman"/>
              </a:rPr>
              <a:t>	</a:t>
            </a:r>
            <a:r>
              <a:rPr lang="en-US" sz="1600" dirty="0" smtClean="0">
                <a:latin typeface="Times New Roman"/>
                <a:cs typeface="Times New Roman"/>
              </a:rPr>
              <a:t>Inject </a:t>
            </a:r>
            <a:r>
              <a:rPr lang="en-US" sz="1600" dirty="0" smtClean="0">
                <a:latin typeface="Times New Roman"/>
                <a:cs typeface="Times New Roman"/>
              </a:rPr>
              <a:t>2 nominal + 1 pilot </a:t>
            </a:r>
            <a:r>
              <a:rPr lang="en-US" sz="1600" dirty="0" err="1" smtClean="0">
                <a:latin typeface="Times New Roman"/>
                <a:cs typeface="Times New Roman"/>
              </a:rPr>
              <a:t>schemeRamp</a:t>
            </a:r>
            <a:r>
              <a:rPr lang="en-US" sz="1600" dirty="0" smtClean="0">
                <a:latin typeface="Times New Roman"/>
                <a:cs typeface="Times New Roman"/>
              </a:rPr>
              <a:t> with tune feedback off, RF modulation on for </a:t>
            </a:r>
            <a:r>
              <a:rPr lang="en-US" sz="1600" dirty="0" smtClean="0">
                <a:latin typeface="Times New Roman"/>
                <a:cs typeface="Times New Roman"/>
              </a:rPr>
              <a:t>chromaticity, FIDEL. All </a:t>
            </a:r>
            <a:r>
              <a:rPr lang="en-US" sz="1600" dirty="0" smtClean="0">
                <a:latin typeface="Times New Roman"/>
                <a:cs typeface="Times New Roman"/>
              </a:rPr>
              <a:t>the sequence into collision, no stable </a:t>
            </a:r>
            <a:r>
              <a:rPr lang="en-US" sz="1600" dirty="0" smtClean="0">
                <a:latin typeface="Times New Roman"/>
                <a:cs typeface="Times New Roman"/>
              </a:rPr>
              <a:t>beams</a:t>
            </a:r>
          </a:p>
          <a:p>
            <a:pPr marL="342900" indent="-342900"/>
            <a:endParaRPr lang="en-US" sz="800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4</a:t>
            </a:r>
            <a:r>
              <a:rPr lang="en-US" sz="1600" b="1" dirty="0" smtClean="0">
                <a:latin typeface="Times New Roman"/>
                <a:cs typeface="Times New Roman"/>
              </a:rPr>
              <a:t>) ALPHA/TOTEM Roman </a:t>
            </a:r>
            <a:r>
              <a:rPr lang="en-US" sz="1600" b="1" dirty="0" smtClean="0">
                <a:latin typeface="Times New Roman"/>
                <a:cs typeface="Times New Roman"/>
              </a:rPr>
              <a:t>Pots:</a:t>
            </a:r>
            <a:r>
              <a:rPr lang="en-US" sz="1600" b="1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After </a:t>
            </a:r>
            <a:r>
              <a:rPr lang="en-US" sz="1600" dirty="0" smtClean="0">
                <a:latin typeface="Times New Roman"/>
                <a:cs typeface="Times New Roman"/>
              </a:rPr>
              <a:t>ramp down stay at injection energy without </a:t>
            </a:r>
            <a:r>
              <a:rPr lang="en-US" sz="1600" dirty="0" err="1" smtClean="0">
                <a:latin typeface="Times New Roman"/>
                <a:cs typeface="Times New Roman"/>
              </a:rPr>
              <a:t>beamCall</a:t>
            </a:r>
            <a:r>
              <a:rPr lang="en-US" sz="1600" dirty="0" smtClean="0">
                <a:latin typeface="Times New Roman"/>
                <a:cs typeface="Times New Roman"/>
              </a:rPr>
              <a:t> ALPHA and TOTEM 1 </a:t>
            </a:r>
            <a:r>
              <a:rPr lang="en-US" sz="1600" dirty="0" err="1" smtClean="0">
                <a:latin typeface="Times New Roman"/>
                <a:cs typeface="Times New Roman"/>
              </a:rPr>
              <a:t>h</a:t>
            </a:r>
            <a:r>
              <a:rPr lang="en-US" sz="1600" dirty="0" smtClean="0">
                <a:latin typeface="Times New Roman"/>
                <a:cs typeface="Times New Roman"/>
              </a:rPr>
              <a:t> in advance:</a:t>
            </a:r>
            <a:r>
              <a:rPr lang="en-US" sz="1600" dirty="0" smtClean="0">
                <a:latin typeface="Times New Roman"/>
                <a:cs typeface="Times New Roman"/>
              </a:rPr>
              <a:t>  </a:t>
            </a:r>
            <a:r>
              <a:rPr lang="en-US" sz="1600" dirty="0" smtClean="0">
                <a:latin typeface="Times New Roman"/>
                <a:cs typeface="Times New Roman"/>
              </a:rPr>
              <a:t>interlock </a:t>
            </a:r>
            <a:r>
              <a:rPr lang="en-US" sz="1600" dirty="0" smtClean="0">
                <a:latin typeface="Times New Roman"/>
                <a:cs typeface="Times New Roman"/>
              </a:rPr>
              <a:t>tests</a:t>
            </a:r>
          </a:p>
          <a:p>
            <a:pPr marL="342900" indent="-342900"/>
            <a:endParaRPr lang="en-US" sz="800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5</a:t>
            </a:r>
            <a:r>
              <a:rPr lang="en-US" sz="1600" b="1" dirty="0" smtClean="0">
                <a:latin typeface="Times New Roman"/>
                <a:cs typeface="Times New Roman"/>
              </a:rPr>
              <a:t>) ATLAS/CMS back on</a:t>
            </a:r>
            <a:r>
              <a:rPr lang="en-US" sz="1600" b="1" dirty="0" smtClean="0">
                <a:latin typeface="Times New Roman"/>
                <a:cs typeface="Times New Roman"/>
              </a:rPr>
              <a:t> </a:t>
            </a: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	</a:t>
            </a:r>
            <a:r>
              <a:rPr lang="en-US" sz="1600" dirty="0" smtClean="0">
                <a:latin typeface="Times New Roman"/>
                <a:cs typeface="Times New Roman"/>
              </a:rPr>
              <a:t>Call </a:t>
            </a:r>
            <a:r>
              <a:rPr lang="en-US" sz="1600" dirty="0" smtClean="0">
                <a:latin typeface="Times New Roman"/>
                <a:cs typeface="Times New Roman"/>
              </a:rPr>
              <a:t>ATLAS/CMS control rooms 1h in advance (~05h00) to switch on </a:t>
            </a:r>
            <a:r>
              <a:rPr lang="en-US" sz="1600" dirty="0" smtClean="0">
                <a:latin typeface="Times New Roman"/>
                <a:cs typeface="Times New Roman"/>
              </a:rPr>
              <a:t>solenoids. Ramp </a:t>
            </a:r>
            <a:r>
              <a:rPr lang="en-US" sz="1600" dirty="0" smtClean="0">
                <a:latin typeface="Times New Roman"/>
                <a:cs typeface="Times New Roman"/>
              </a:rPr>
              <a:t>up should start at 06h00CMS will stop at 2T until they have collected 2h of stable beams with </a:t>
            </a:r>
            <a:r>
              <a:rPr lang="en-US" sz="1600" dirty="0" smtClean="0">
                <a:latin typeface="Times New Roman"/>
                <a:cs typeface="Times New Roman"/>
              </a:rPr>
              <a:t>this. </a:t>
            </a:r>
          </a:p>
          <a:p>
            <a:pPr marL="342900" indent="-342900"/>
            <a:endParaRPr lang="en-US" sz="800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6</a:t>
            </a:r>
            <a:r>
              <a:rPr lang="en-US" sz="1600" b="1" dirty="0" smtClean="0">
                <a:latin typeface="Times New Roman"/>
                <a:cs typeface="Times New Roman"/>
              </a:rPr>
              <a:t>) Towards next physics fill:</a:t>
            </a:r>
            <a:r>
              <a:rPr lang="en-US" sz="1600" b="1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Make </a:t>
            </a:r>
            <a:r>
              <a:rPr lang="en-US" sz="1600" dirty="0" smtClean="0">
                <a:latin typeface="Times New Roman"/>
                <a:cs typeface="Times New Roman"/>
              </a:rPr>
              <a:t>sure all Roman Pots are out and no interlocks are </a:t>
            </a:r>
            <a:r>
              <a:rPr lang="en-US" sz="1600" dirty="0" smtClean="0">
                <a:latin typeface="Times New Roman"/>
                <a:cs typeface="Times New Roman"/>
              </a:rPr>
              <a:t>active. Put </a:t>
            </a:r>
            <a:r>
              <a:rPr lang="en-US" sz="1600" dirty="0" smtClean="0">
                <a:latin typeface="Times New Roman"/>
                <a:cs typeface="Times New Roman"/>
              </a:rPr>
              <a:t>back physics energy and physics beta*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</a:p>
          <a:p>
            <a:pPr marL="342900" indent="-342900"/>
            <a:r>
              <a:rPr lang="en-US" sz="1600" dirty="0" smtClean="0">
                <a:latin typeface="Times New Roman"/>
                <a:cs typeface="Times New Roman"/>
              </a:rPr>
              <a:t>	</a:t>
            </a:r>
            <a:r>
              <a:rPr lang="en-US" sz="1600" dirty="0" smtClean="0">
                <a:latin typeface="Times New Roman"/>
                <a:cs typeface="Times New Roman"/>
              </a:rPr>
              <a:t>Inject </a:t>
            </a:r>
            <a:r>
              <a:rPr lang="en-US" sz="1600" dirty="0" smtClean="0">
                <a:latin typeface="Times New Roman"/>
                <a:cs typeface="Times New Roman"/>
              </a:rPr>
              <a:t>into new ~220b injection scheme for 50ns</a:t>
            </a:r>
            <a:r>
              <a:rPr lang="en-US" sz="1600" dirty="0" smtClean="0">
                <a:latin typeface="Times New Roman"/>
                <a:cs typeface="Times New Roman"/>
              </a:rPr>
              <a:t> Stay </a:t>
            </a:r>
            <a:r>
              <a:rPr lang="en-US" sz="1600" dirty="0" smtClean="0">
                <a:latin typeface="Times New Roman"/>
                <a:cs typeface="Times New Roman"/>
              </a:rPr>
              <a:t>with 36b </a:t>
            </a:r>
            <a:r>
              <a:rPr lang="en-US" sz="1600" dirty="0" smtClean="0">
                <a:latin typeface="Times New Roman"/>
                <a:cs typeface="Times New Roman"/>
              </a:rPr>
              <a:t>injection. If </a:t>
            </a:r>
            <a:r>
              <a:rPr lang="en-US" sz="1600" dirty="0" smtClean="0">
                <a:latin typeface="Times New Roman"/>
                <a:cs typeface="Times New Roman"/>
              </a:rPr>
              <a:t>needed, go into injection line </a:t>
            </a:r>
            <a:r>
              <a:rPr lang="en-US" sz="1600" dirty="0" smtClean="0">
                <a:latin typeface="Times New Roman"/>
                <a:cs typeface="Times New Roman"/>
              </a:rPr>
              <a:t>optimization</a:t>
            </a:r>
          </a:p>
          <a:p>
            <a:pPr marL="342900" indent="-342900"/>
            <a:endParaRPr lang="en-US" sz="800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7</a:t>
            </a:r>
            <a:r>
              <a:rPr lang="en-US" sz="1600" b="1" dirty="0" smtClean="0">
                <a:latin typeface="Times New Roman"/>
                <a:cs typeface="Times New Roman"/>
              </a:rPr>
              <a:t>) During next days: Abort gap cleaning and gain </a:t>
            </a:r>
            <a:r>
              <a:rPr lang="en-US" sz="1600" b="1" dirty="0" smtClean="0">
                <a:latin typeface="Times New Roman"/>
                <a:cs typeface="Times New Roman"/>
              </a:rPr>
              <a:t>optimization    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...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 be done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2954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19812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3622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4290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42672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54102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0057" y="240268"/>
            <a:ext cx="3523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/>
              <a:t>Thursday Morning: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219200"/>
            <a:ext cx="1805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Alice / LHC </a:t>
            </a:r>
            <a:r>
              <a:rPr lang="en-US" b="1" i="1" dirty="0" smtClean="0">
                <a:solidFill>
                  <a:srgbClr val="008000"/>
                </a:solidFill>
              </a:rPr>
              <a:t>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8001000" cy="3200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1000" y="5257800"/>
            <a:ext cx="4328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Difference orbit</a:t>
            </a:r>
            <a:r>
              <a:rPr lang="en-US" b="1" i="1" dirty="0" smtClean="0">
                <a:latin typeface="Times New Roman"/>
                <a:cs typeface="Times New Roman"/>
              </a:rPr>
              <a:t> due to 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“non-closure of compensators”: 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  <a:r>
              <a:rPr lang="en-US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corrected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678680"/>
            <a:ext cx="3733800" cy="1493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2286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Thu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Morning: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preparing for 228 bunch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operation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48006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ourier"/>
              </a:rPr>
              <a:t>LHC RUN CTRL: BEAM MODE changed to FLAT TOP </a:t>
            </a:r>
            <a:endParaRPr lang="en-US" i="1" dirty="0"/>
          </a:p>
        </p:txBody>
      </p:sp>
      <p:sp>
        <p:nvSpPr>
          <p:cNvPr id="12" name="Rectangle 11"/>
          <p:cNvSpPr/>
          <p:nvPr/>
        </p:nvSpPr>
        <p:spPr>
          <a:xfrm>
            <a:off x="609600" y="52578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  <a:latin typeface="Courier"/>
              </a:rPr>
              <a:t>Increasing strength of </a:t>
            </a:r>
            <a:r>
              <a:rPr lang="en-US" i="1" dirty="0" err="1" smtClean="0">
                <a:solidFill>
                  <a:srgbClr val="008000"/>
                </a:solidFill>
                <a:latin typeface="Courier"/>
              </a:rPr>
              <a:t>octopoles</a:t>
            </a:r>
            <a:r>
              <a:rPr lang="en-US" i="1" dirty="0" smtClean="0">
                <a:solidFill>
                  <a:srgbClr val="008000"/>
                </a:solidFill>
                <a:latin typeface="Courier"/>
              </a:rPr>
              <a:t>. </a:t>
            </a:r>
            <a:r>
              <a:rPr lang="en-US" i="1" dirty="0" smtClean="0">
                <a:latin typeface="Courier"/>
              </a:rPr>
              <a:t>going from knob strength =1 to 2 in steps of 0.5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685800" y="1447800"/>
            <a:ext cx="6522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Test </a:t>
            </a:r>
            <a:r>
              <a:rPr lang="en-US" b="1" i="1" dirty="0" smtClean="0">
                <a:solidFill>
                  <a:srgbClr val="0000FF"/>
                </a:solidFill>
              </a:rPr>
              <a:t>I</a:t>
            </a:r>
            <a:r>
              <a:rPr lang="en-US" b="1" i="1" dirty="0" smtClean="0">
                <a:solidFill>
                  <a:srgbClr val="0000FF"/>
                </a:solidFill>
              </a:rPr>
              <a:t>njection / Ramp / Squeeze / Collisions: </a:t>
            </a:r>
            <a:r>
              <a:rPr lang="en-US" b="1" i="1" dirty="0" smtClean="0"/>
              <a:t>2+1 bunches</a:t>
            </a:r>
            <a:endParaRPr lang="en-US" b="1" i="1" dirty="0" smtClean="0">
              <a:solidFill>
                <a:srgbClr val="008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t="4265" b="47623"/>
          <a:stretch>
            <a:fillRect/>
          </a:stretch>
        </p:blipFill>
        <p:spPr>
          <a:xfrm>
            <a:off x="2866098" y="1905001"/>
            <a:ext cx="6125502" cy="2438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600" y="2286000"/>
            <a:ext cx="20778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nice, small </a:t>
            </a:r>
            <a:r>
              <a:rPr lang="en-US" b="1" i="1" dirty="0" err="1" smtClean="0">
                <a:latin typeface="Times New Roman"/>
                <a:cs typeface="Times New Roman"/>
              </a:rPr>
              <a:t>chroma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variation </a:t>
            </a:r>
          </a:p>
          <a:p>
            <a:endParaRPr lang="en-US" b="1" i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Thu Late: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set up collisions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t="9775" b="41193"/>
          <a:stretch>
            <a:fillRect/>
          </a:stretch>
        </p:blipFill>
        <p:spPr>
          <a:xfrm>
            <a:off x="4648200" y="1066800"/>
            <a:ext cx="4228036" cy="16833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0600" y="1447800"/>
            <a:ext cx="1567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/>
                <a:cs typeface="Times New Roman"/>
              </a:rPr>
              <a:t>1.) Injection</a:t>
            </a:r>
            <a:endParaRPr lang="en-US" sz="2000" b="1" i="1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2571690"/>
            <a:ext cx="289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/>
                <a:cs typeface="Times New Roman"/>
              </a:rPr>
              <a:t>2.) Ramp: ...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Octupoles</a:t>
            </a:r>
            <a:r>
              <a:rPr lang="en-US" sz="2000" b="1" i="1" dirty="0" smtClean="0">
                <a:latin typeface="Times New Roman"/>
                <a:cs typeface="Times New Roman"/>
              </a:rPr>
              <a:t> ? </a:t>
            </a:r>
            <a:endParaRPr lang="en-US" sz="2000" b="1" i="1" dirty="0">
              <a:latin typeface="Times New Roman"/>
              <a:cs typeface="Times New Roman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 t="44291" b="23530"/>
          <a:stretch>
            <a:fillRect/>
          </a:stretch>
        </p:blipFill>
        <p:spPr>
          <a:xfrm>
            <a:off x="640234" y="3048000"/>
            <a:ext cx="8351366" cy="22559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0600" y="5543490"/>
            <a:ext cx="2398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/>
                <a:cs typeface="Times New Roman"/>
              </a:rPr>
              <a:t>3.) Dump: Alice ... ?   </a:t>
            </a:r>
            <a:endParaRPr lang="en-US" sz="2000" b="1" i="1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200" y="12954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43600" y="3581400"/>
            <a:ext cx="3200400" cy="1295400"/>
          </a:xfrm>
          <a:prstGeom prst="ellipse">
            <a:avLst/>
          </a:prstGeom>
          <a:noFill/>
          <a:ln w="3492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1"/>
            <a:ext cx="8559800" cy="5791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Thu Late: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set up collisions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838200"/>
            <a:ext cx="2795048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/>
                <a:cs typeface="Times New Roman"/>
              </a:rPr>
              <a:t>Dump: Alice ... ?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                   ... or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U</a:t>
            </a:r>
            <a:r>
              <a:rPr lang="en-US" sz="2000" b="1" i="1" dirty="0" err="1" smtClean="0">
                <a:latin typeface="Times New Roman"/>
                <a:cs typeface="Times New Roman"/>
              </a:rPr>
              <a:t>fo’s</a:t>
            </a:r>
            <a:r>
              <a:rPr lang="en-US" sz="2000" b="1" i="1" dirty="0" smtClean="0">
                <a:latin typeface="Times New Roman"/>
                <a:cs typeface="Times New Roman"/>
              </a:rPr>
              <a:t> ?   </a:t>
            </a:r>
            <a:endParaRPr lang="en-US" sz="2000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Thu: Afternoon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16:13h 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Dump,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precycle</a:t>
            </a:r>
            <a:r>
              <a:rPr lang="en-US" sz="18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inection</a:t>
            </a:r>
            <a:r>
              <a:rPr lang="en-US" sz="18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..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 </a:t>
            </a:r>
            <a:endParaRPr lang="en-US" sz="1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1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17:44h </a:t>
            </a:r>
            <a:r>
              <a:rPr lang="en-US" sz="1800" dirty="0" smtClean="0"/>
              <a:t>RQT13</a:t>
            </a:r>
            <a:r>
              <a:rPr lang="en-US" sz="1800" dirty="0" smtClean="0"/>
              <a:t>.L7B1 </a:t>
            </a:r>
            <a:r>
              <a:rPr lang="en-US" sz="1800" dirty="0" smtClean="0"/>
              <a:t>tripped:</a:t>
            </a:r>
          </a:p>
          <a:p>
            <a:pPr>
              <a:buNone/>
            </a:pPr>
            <a:r>
              <a:rPr lang="en-US" sz="1800" dirty="0" smtClean="0"/>
              <a:t>			cooling </a:t>
            </a:r>
            <a:r>
              <a:rPr lang="en-US" sz="1800" dirty="0" smtClean="0"/>
              <a:t>problems. In the end they changed the module</a:t>
            </a:r>
            <a:r>
              <a:rPr lang="en-US" sz="1800" dirty="0" smtClean="0"/>
              <a:t>.</a:t>
            </a:r>
          </a:p>
          <a:p>
            <a:pPr>
              <a:buNone/>
            </a:pPr>
            <a:endParaRPr lang="en-US" sz="1800" b="1" i="1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22:35h </a:t>
            </a:r>
            <a:r>
              <a:rPr lang="en-US" sz="1800" dirty="0" smtClean="0"/>
              <a:t>Machine filled, beam at 3.5 </a:t>
            </a:r>
            <a:r>
              <a:rPr lang="en-US" sz="1800" dirty="0" err="1" smtClean="0"/>
              <a:t>TeV</a:t>
            </a:r>
            <a:endParaRPr lang="en-US" sz="1800" b="1" i="1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800" b="1" i="1" dirty="0" smtClean="0">
                <a:latin typeface="Times New Roman"/>
                <a:cs typeface="Times New Roman"/>
              </a:rPr>
              <a:t>	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697069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</a:p>
          <a:p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2517"/>
            <a:ext cx="8915400" cy="23272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Thu Night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: 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23:05h </a:t>
            </a:r>
            <a:r>
              <a:rPr lang="en-US" sz="18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 loss, wrong tune peak</a:t>
            </a:r>
          </a:p>
          <a:p>
            <a:pPr>
              <a:buNone/>
            </a:pPr>
            <a:endParaRPr lang="en-US" sz="1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1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1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1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1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1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1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1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00:55h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precycle</a:t>
            </a:r>
            <a:r>
              <a:rPr lang="en-US" sz="18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injection, ramp, squeeze</a:t>
            </a:r>
          </a:p>
          <a:p>
            <a:pPr>
              <a:buNone/>
            </a:pPr>
            <a:r>
              <a:rPr lang="en-US" sz="18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... and collisions 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</a:t>
            </a:r>
            <a:endParaRPr lang="en-US" sz="1800" b="1" i="1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800" b="1" i="1" dirty="0" smtClean="0">
                <a:latin typeface="Times New Roman"/>
                <a:cs typeface="Times New Roman"/>
              </a:rPr>
              <a:t>	</a:t>
            </a:r>
          </a:p>
          <a:p>
            <a:pPr>
              <a:buNone/>
            </a:pPr>
            <a:r>
              <a:rPr lang="en-US" sz="1800" b="1" i="1" dirty="0" smtClean="0">
                <a:latin typeface="Times New Roman"/>
                <a:cs typeface="Times New Roman"/>
              </a:rPr>
              <a:t>	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32598"/>
          <a:stretch>
            <a:fillRect/>
          </a:stretch>
        </p:blipFill>
        <p:spPr>
          <a:xfrm>
            <a:off x="381000" y="1524000"/>
            <a:ext cx="5791200" cy="22085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17526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orbit </a:t>
            </a:r>
            <a:r>
              <a:rPr lang="en-US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corr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trim</a:t>
            </a:r>
            <a:endParaRPr lang="en-US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831068"/>
            <a:ext cx="159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tune </a:t>
            </a:r>
            <a:r>
              <a:rPr lang="en-US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corr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trim</a:t>
            </a:r>
            <a:endParaRPr lang="en-US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b="31890"/>
          <a:stretch>
            <a:fillRect/>
          </a:stretch>
        </p:blipFill>
        <p:spPr>
          <a:xfrm>
            <a:off x="4343400" y="4093253"/>
            <a:ext cx="4602480" cy="26123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Plan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: 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After all IR steering</a:t>
            </a:r>
            <a:endParaRPr lang="en-US" sz="1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</a:t>
            </a:r>
            <a:r>
              <a:rPr lang="en-US" sz="18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... relative beam position was far off !!  </a:t>
            </a:r>
          </a:p>
          <a:p>
            <a:pPr>
              <a:buNone/>
            </a:pPr>
            <a:endParaRPr lang="en-US" sz="1800" b="1" i="1" dirty="0" smtClean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52643"/>
          <a:stretch>
            <a:fillRect/>
          </a:stretch>
        </p:blipFill>
        <p:spPr>
          <a:xfrm>
            <a:off x="2895600" y="1905000"/>
            <a:ext cx="6019800" cy="24218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t="46367" b="24222"/>
          <a:stretch>
            <a:fillRect/>
          </a:stretch>
        </p:blipFill>
        <p:spPr>
          <a:xfrm>
            <a:off x="1219200" y="4648200"/>
            <a:ext cx="7304435" cy="18165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3849469"/>
            <a:ext cx="2258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stable </a:t>
            </a:r>
            <a:r>
              <a:rPr lang="en-US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lumi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run CMS</a:t>
            </a:r>
          </a:p>
          <a:p>
            <a:r>
              <a:rPr lang="en-US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τ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≈ 125 </a:t>
            </a:r>
            <a:r>
              <a:rPr lang="en-US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Plan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: 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1.) 200 bunch collisions: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	three stable long lasting fills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2000" b="1" i="1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b="1" i="1" dirty="0" smtClean="0">
                <a:latin typeface="Times New Roman"/>
                <a:cs typeface="Times New Roman"/>
              </a:rPr>
              <a:t>     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if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successfull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 increase to 300 bunches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2000" b="1" i="1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b="1" i="1" dirty="0" smtClean="0">
                <a:latin typeface="Times New Roman"/>
                <a:cs typeface="Times New Roman"/>
              </a:rPr>
              <a:t>     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.) no access, no interruptions if not absolutely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neccessary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4.) and hopefully no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ufo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dumps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24748</TotalTime>
  <Words>576</Words>
  <Application>Microsoft Macintosh PowerPoint</Application>
  <PresentationFormat>On-screen Show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LHCpresentations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1982</cp:revision>
  <dcterms:created xsi:type="dcterms:W3CDTF">2011-04-14T12:44:47Z</dcterms:created>
  <dcterms:modified xsi:type="dcterms:W3CDTF">2011-04-15T04:55:14Z</dcterms:modified>
</cp:coreProperties>
</file>