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3"/>
  </p:notesMasterIdLst>
  <p:handoutMasterIdLst>
    <p:handoutMasterId r:id="rId24"/>
  </p:handoutMasterIdLst>
  <p:sldIdLst>
    <p:sldId id="1154" r:id="rId2"/>
    <p:sldId id="1169" r:id="rId3"/>
    <p:sldId id="1170" r:id="rId4"/>
    <p:sldId id="1171" r:id="rId5"/>
    <p:sldId id="1172" r:id="rId6"/>
    <p:sldId id="1181" r:id="rId7"/>
    <p:sldId id="1176" r:id="rId8"/>
    <p:sldId id="1180" r:id="rId9"/>
    <p:sldId id="1173" r:id="rId10"/>
    <p:sldId id="1174" r:id="rId11"/>
    <p:sldId id="1175" r:id="rId12"/>
    <p:sldId id="1177" r:id="rId13"/>
    <p:sldId id="1178" r:id="rId14"/>
    <p:sldId id="1179" r:id="rId15"/>
    <p:sldId id="1168" r:id="rId16"/>
    <p:sldId id="1182" r:id="rId17"/>
    <p:sldId id="1183" r:id="rId18"/>
    <p:sldId id="1184" r:id="rId19"/>
    <p:sldId id="1185" r:id="rId20"/>
    <p:sldId id="1186" r:id="rId21"/>
    <p:sldId id="1153" r:id="rId2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14FBE"/>
    <a:srgbClr val="B02E9D"/>
    <a:srgbClr val="0000FF"/>
    <a:srgbClr val="008000"/>
    <a:srgbClr val="FF0000"/>
    <a:srgbClr val="CC0066"/>
    <a:srgbClr val="99FF99"/>
    <a:srgbClr val="FFCCCC"/>
    <a:srgbClr val="9FC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79" d="100"/>
          <a:sy n="79" d="100"/>
        </p:scale>
        <p:origin x="-762" y="-11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12/04/2011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12/04/2011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12/04/2011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13.04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544770"/>
          </a:xfrm>
        </p:spPr>
        <p:txBody>
          <a:bodyPr/>
          <a:lstStyle/>
          <a:p>
            <a:pPr lvl="0"/>
            <a:r>
              <a:rPr lang="en-US" dirty="0" smtClean="0"/>
              <a:t>08h18: 228b fill lost just before start of ramp.</a:t>
            </a:r>
          </a:p>
          <a:p>
            <a:pPr lvl="1"/>
            <a:r>
              <a:rPr lang="en-US" dirty="0" err="1" smtClean="0"/>
              <a:t>Transv</a:t>
            </a:r>
            <a:r>
              <a:rPr lang="en-US" dirty="0" smtClean="0"/>
              <a:t>. damper was switched off for chromaticity measurement.</a:t>
            </a:r>
          </a:p>
          <a:p>
            <a:pPr lvl="0"/>
            <a:r>
              <a:rPr lang="en-US" dirty="0" smtClean="0"/>
              <a:t>09h02: Injecting again for 228b. </a:t>
            </a:r>
          </a:p>
          <a:p>
            <a:pPr lvl="1"/>
            <a:r>
              <a:rPr lang="en-US" dirty="0" smtClean="0"/>
              <a:t>Beam dump due to losses at injection. </a:t>
            </a:r>
          </a:p>
          <a:p>
            <a:pPr lvl="1"/>
            <a:r>
              <a:rPr lang="en-US" dirty="0" smtClean="0"/>
              <a:t>PSB checks. SPS had slight reduction in scraping. Last bunches in batch had very low intensity. </a:t>
            </a:r>
          </a:p>
          <a:p>
            <a:pPr lvl="1"/>
            <a:r>
              <a:rPr lang="en-US" dirty="0" smtClean="0"/>
              <a:t>Still losses at 70% of dump threshold for 72b injection.</a:t>
            </a:r>
          </a:p>
          <a:p>
            <a:pPr lvl="0"/>
            <a:r>
              <a:rPr lang="en-US" dirty="0" smtClean="0"/>
              <a:t>13h12: Ramp. </a:t>
            </a:r>
          </a:p>
          <a:p>
            <a:pPr lvl="1"/>
            <a:r>
              <a:rPr lang="en-US" dirty="0" smtClean="0"/>
              <a:t>Capture losses B1:1.5E10 out of 2.8E13 (0.05%). </a:t>
            </a:r>
          </a:p>
          <a:p>
            <a:pPr lvl="1"/>
            <a:r>
              <a:rPr lang="en-US" dirty="0" smtClean="0"/>
              <a:t>Capture losses B2: 2.0E10 out of 2.8E13 (0.07%).</a:t>
            </a:r>
          </a:p>
          <a:p>
            <a:pPr lvl="1"/>
            <a:r>
              <a:rPr lang="en-US" dirty="0" smtClean="0"/>
              <a:t>Tune feedback switched off at 13:18:51 (due to a coupling that was larger than the tune split). </a:t>
            </a:r>
          </a:p>
          <a:p>
            <a:pPr lvl="1"/>
            <a:r>
              <a:rPr lang="en-US" dirty="0" smtClean="0"/>
              <a:t>Losses associated with coupled bunch instability started at 13:19:00.</a:t>
            </a:r>
          </a:p>
          <a:p>
            <a:pPr lvl="0"/>
            <a:r>
              <a:rPr lang="en-US" dirty="0" smtClean="0"/>
              <a:t>13h33: Squeeze.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5601" name="Picture 1" descr="https://ab-dep-op-elogbook.web.cern.ch/ab-dep-op-elogbook/elogbook/attach.php?attachId=1148110&amp;type=png&amp;fname=201104131337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731820"/>
            <a:ext cx="7921100" cy="579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squeeze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7649" name="Picture 1" descr="https://ab-dep-op-elogbook.web.cern.ch/ab-dep-op-elogbook/elogbook/attach.php?attachId=1148116&amp;type=png&amp;fname=20110413134759.png"/>
          <p:cNvPicPr>
            <a:picLocks noChangeAspect="1" noChangeArrowheads="1"/>
          </p:cNvPicPr>
          <p:nvPr/>
        </p:nvPicPr>
        <p:blipFill>
          <a:blip r:embed="rId2" cstate="print"/>
          <a:srcRect t="31542" b="7628"/>
          <a:stretch>
            <a:fillRect/>
          </a:stretch>
        </p:blipFill>
        <p:spPr bwMode="auto">
          <a:xfrm>
            <a:off x="179390" y="764630"/>
            <a:ext cx="8784683" cy="4392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0.003 Tune Trim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9697" name="Picture 1" descr="https://ab-dep-op-elogbook.web.cern.ch/ab-dep-op-elogbook/elogbook/attach.php?attachId=1148144&amp;type=png&amp;fname=201104131447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709090"/>
            <a:ext cx="7599836" cy="6032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UFO’s: 90 in 90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0721" name="Picture 1" descr="https://ab-dep-op-elogbook.web.cern.ch/ab-dep-op-elogbook/elogbook/attach.php?attachId=1148152&amp;type=png&amp;fname=201104131457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900345"/>
            <a:ext cx="8365630" cy="52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UFO example sector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1745" name="Picture 1" descr="https://ab-dep-op-elogbook.web.cern.ch/ab-dep-op-elogbook/elogbook/attach.php?attachId=1148153&amp;type=png&amp;fname=201104131459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5480" y="792110"/>
            <a:ext cx="7003000" cy="558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13.04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544770"/>
          </a:xfrm>
        </p:spPr>
        <p:txBody>
          <a:bodyPr/>
          <a:lstStyle/>
          <a:p>
            <a:pPr lvl="0"/>
            <a:r>
              <a:rPr lang="en-US" dirty="0" smtClean="0"/>
              <a:t>13h33: Squeeze.</a:t>
            </a:r>
          </a:p>
          <a:p>
            <a:pPr lvl="0"/>
            <a:r>
              <a:rPr lang="en-US" dirty="0" smtClean="0"/>
              <a:t>14h57: Stable beams. </a:t>
            </a:r>
            <a:r>
              <a:rPr lang="en-US" dirty="0" err="1" smtClean="0"/>
              <a:t>Lumi</a:t>
            </a:r>
            <a:r>
              <a:rPr lang="en-US" dirty="0" smtClean="0"/>
              <a:t> 2e32 in ATLAS and CMS.</a:t>
            </a:r>
          </a:p>
          <a:p>
            <a:pPr lvl="0"/>
            <a:r>
              <a:rPr lang="en-US" dirty="0" smtClean="0"/>
              <a:t>16h37: Beams dumped by EIC. BPM studies start.</a:t>
            </a:r>
          </a:p>
          <a:p>
            <a:pPr lvl="1"/>
            <a:r>
              <a:rPr lang="en-US" dirty="0" smtClean="0"/>
              <a:t>17h46: Post-mortem. LBDS-B1 was armed during BPM calibration which triggered IR6 BPM interlock (no beam).</a:t>
            </a:r>
          </a:p>
          <a:p>
            <a:pPr lvl="1"/>
            <a:r>
              <a:rPr lang="en-US" dirty="0" smtClean="0"/>
              <a:t>18h17: SMP configuration changed to be able to obtain the STB and MDI flags at 450 </a:t>
            </a:r>
            <a:r>
              <a:rPr lang="en-US" dirty="0" err="1" smtClean="0"/>
              <a:t>GeV</a:t>
            </a:r>
            <a:r>
              <a:rPr lang="en-US" dirty="0" smtClean="0"/>
              <a:t> - for the TOTEM/ALFA tests tonight.</a:t>
            </a:r>
          </a:p>
          <a:p>
            <a:pPr lvl="0"/>
            <a:r>
              <a:rPr lang="en-US" dirty="0" smtClean="0"/>
              <a:t>18h21: Injection for BPM checks with beam.</a:t>
            </a:r>
          </a:p>
          <a:p>
            <a:pPr lvl="0"/>
            <a:r>
              <a:rPr lang="en-US" dirty="0" smtClean="0"/>
              <a:t>19h29: Changes for next ramp… </a:t>
            </a:r>
          </a:p>
          <a:p>
            <a:pPr lvl="1"/>
            <a:r>
              <a:rPr lang="en-US" dirty="0" smtClean="0"/>
              <a:t>Reduction of the chromaticity by 2 units for beam 1 and beam 2 - Horizontal plane in the middle of the ramp. 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 err="1" smtClean="0"/>
              <a:t>octupoles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Increased damper gain.</a:t>
            </a:r>
          </a:p>
          <a:p>
            <a:pPr lvl="0"/>
            <a:r>
              <a:rPr lang="en-US" dirty="0" smtClean="0"/>
              <a:t>20h19: BPM studies completed.</a:t>
            </a:r>
          </a:p>
          <a:p>
            <a:r>
              <a:rPr lang="en-US" dirty="0" smtClean="0"/>
              <a:t>20h46: RF problems in SPS.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Orbits differences after 50 ns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4817" name="Picture 1" descr="https://ab-dep-op-elogbook.web.cern.ch/ab-dep-op-elogbook/elogbook/attach.php?attachId=1148259&amp;type=png&amp;fname=201104132017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707022"/>
            <a:ext cx="7345020" cy="2938008"/>
          </a:xfrm>
          <a:prstGeom prst="rect">
            <a:avLst/>
          </a:prstGeom>
          <a:noFill/>
        </p:spPr>
      </p:pic>
      <p:pic>
        <p:nvPicPr>
          <p:cNvPr id="34818" name="Picture 2" descr="https://ab-dep-op-elogbook.web.cern.ch/ab-dep-op-elogbook/elogbook/attach.php?attachId=1148260&amp;type=png&amp;fname=201104132017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80" y="3731442"/>
            <a:ext cx="7345020" cy="2938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BPM test (BPM team, </a:t>
            </a:r>
            <a:r>
              <a:rPr lang="en-US" dirty="0" err="1" smtClean="0"/>
              <a:t>Joerg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5832810"/>
          </a:xfrm>
        </p:spPr>
        <p:txBody>
          <a:bodyPr/>
          <a:lstStyle/>
          <a:p>
            <a:r>
              <a:rPr lang="en-US" sz="2000" dirty="0" smtClean="0"/>
              <a:t>Injected an individual bunch with BPM calibration for individual bunches and corrected back to the normal 450 </a:t>
            </a:r>
            <a:r>
              <a:rPr lang="en-US" sz="2000" dirty="0" err="1" smtClean="0"/>
              <a:t>GeV</a:t>
            </a:r>
            <a:r>
              <a:rPr lang="en-US" sz="2000" dirty="0" smtClean="0"/>
              <a:t> reference,</a:t>
            </a:r>
          </a:p>
          <a:p>
            <a:r>
              <a:rPr lang="en-US" sz="2000" dirty="0" smtClean="0"/>
              <a:t>Downloaded the calibration factors for 50 ns spacing: the measured orbit moved up by an amount consistent with the difference measured between trains and individual bunches (~ +0.14 mm).</a:t>
            </a:r>
          </a:p>
          <a:p>
            <a:r>
              <a:rPr lang="en-US" sz="2000" dirty="0" smtClean="0"/>
              <a:t>Injected 12 bunches after the individual bunch (with 50 ns BPM calibration). The orbit offset disappeared and the orbit in both planes was again centered. After a light correction the </a:t>
            </a:r>
            <a:r>
              <a:rPr lang="en-US" sz="2000" dirty="0" err="1" smtClean="0"/>
              <a:t>rms</a:t>
            </a:r>
            <a:r>
              <a:rPr lang="en-US" sz="2000" dirty="0" smtClean="0"/>
              <a:t> difference came back to ~60 microns.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The conclusion is that if the orbit is calibrated in a mode that is consistent with the bunch filling (single bunch, 50 ns, etc) the orbits measured with the different filling scheme agree within ~60 microns </a:t>
            </a:r>
            <a:r>
              <a:rPr lang="en-US" sz="2000" b="1" dirty="0" err="1" smtClean="0">
                <a:solidFill>
                  <a:srgbClr val="FF0000"/>
                </a:solidFill>
              </a:rPr>
              <a:t>rms</a:t>
            </a:r>
            <a:r>
              <a:rPr lang="en-US" sz="2000" b="1" dirty="0" smtClean="0">
                <a:solidFill>
                  <a:srgbClr val="FF0000"/>
                </a:solidFill>
              </a:rPr>
              <a:t>, and the shift of the mean values are at the level of 10-20 microns maximum.</a:t>
            </a:r>
          </a:p>
          <a:p>
            <a:r>
              <a:rPr lang="en-US" sz="2000" dirty="0" smtClean="0"/>
              <a:t>Until a sequencer task can be made operational (before the weekend - we hope), the shift crews have been instructed on how to calibrate the BPM system for 50 ns operation. For individual bunch operation, use the existing sequencer task!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14.04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544770"/>
          </a:xfrm>
        </p:spPr>
        <p:txBody>
          <a:bodyPr/>
          <a:lstStyle/>
          <a:p>
            <a:pPr lvl="0"/>
            <a:r>
              <a:rPr lang="en-US" dirty="0" smtClean="0"/>
              <a:t>00h59: ALFA and TOTEM interlock tests (SPS still down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01h33: SPS available again. Was a problem with radial steering function.</a:t>
            </a:r>
          </a:p>
          <a:p>
            <a:pPr lvl="0"/>
            <a:r>
              <a:rPr lang="en-US" dirty="0" smtClean="0"/>
              <a:t>03h58: Injection. </a:t>
            </a:r>
          </a:p>
          <a:p>
            <a:pPr lvl="0"/>
            <a:r>
              <a:rPr lang="en-US" dirty="0" smtClean="0"/>
              <a:t>04h55: Ramp.</a:t>
            </a:r>
          </a:p>
          <a:p>
            <a:pPr lvl="0"/>
            <a:r>
              <a:rPr lang="en-US" dirty="0" smtClean="0"/>
              <a:t>05h16: All OK from RF.</a:t>
            </a:r>
          </a:p>
          <a:p>
            <a:pPr lvl="0"/>
            <a:r>
              <a:rPr lang="en-US" dirty="0" smtClean="0"/>
              <a:t>05h26: Adjust.</a:t>
            </a:r>
          </a:p>
          <a:p>
            <a:pPr lvl="0"/>
            <a:r>
              <a:rPr lang="en-US" dirty="0" smtClean="0"/>
              <a:t>05h37: Beam losses during </a:t>
            </a:r>
            <a:r>
              <a:rPr lang="en-US" dirty="0" err="1" smtClean="0"/>
              <a:t>lumi</a:t>
            </a:r>
            <a:r>
              <a:rPr lang="en-US" dirty="0" smtClean="0"/>
              <a:t>-scan. IR6 BPM interlock (one bunch below threshold).</a:t>
            </a:r>
          </a:p>
          <a:p>
            <a:pPr lvl="0"/>
            <a:r>
              <a:rPr lang="en-US" dirty="0" smtClean="0"/>
              <a:t>06h12: ATLAS and CMS prepare ramp up. Delays in CMS.</a:t>
            </a:r>
          </a:p>
          <a:p>
            <a:r>
              <a:rPr lang="en-US" dirty="0" smtClean="0"/>
              <a:t>06h28: Sector 67 tripped due to glitch on 18kV.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 intensity in </a:t>
            </a:r>
            <a:r>
              <a:rPr lang="en-US" dirty="0" err="1" smtClean="0"/>
              <a:t>lumi</a:t>
            </a:r>
            <a:r>
              <a:rPr lang="en-US" dirty="0" smtClean="0"/>
              <a:t> optimization (IP1)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148436&amp;type=png&amp;fname=20110414060701.png"/>
          <p:cNvPicPr>
            <a:picLocks noChangeAspect="1" noChangeArrowheads="1"/>
          </p:cNvPicPr>
          <p:nvPr/>
        </p:nvPicPr>
        <p:blipFill>
          <a:blip r:embed="rId2" cstate="print"/>
          <a:srcRect b="44064"/>
          <a:stretch>
            <a:fillRect/>
          </a:stretch>
        </p:blipFill>
        <p:spPr bwMode="auto">
          <a:xfrm>
            <a:off x="395420" y="692620"/>
            <a:ext cx="8425170" cy="3240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64527" y="4365130"/>
            <a:ext cx="7187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2e11 p lost in 5 s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22.4 kW  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= 12 min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lost at 8h18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sp>
        <p:nvSpPr>
          <p:cNvPr id="1025" name="AutoShape 1" descr="https://ab-dep-op-elogbook.web.cern.ch/ab-dep-op-elogbook/elogbook/attach.php?attachId=1148027&amp;type=png&amp;fname=2011041311002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https://ab-dep-op-elogbook.web.cern.ch/ab-dep-op-elogbook/elogbook/attach.php?attachId=1148027&amp;type=png&amp;fname=2011041311002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 descr="https://ab-dep-op-elogbook.web.cern.ch/ab-dep-op-elogbook/elogbook/attach.php?attachId=1148027&amp;type=png&amp;fname=2011041311002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attach.php?attachId=1148027&amp;type=png&amp;fname=2011041311002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1" name="Picture 1" descr="https://ab-dep-op-elogbook.web.cern.ch/ab-dep-op-elogbook/elogbook/attach.php?attachId=1148027&amp;type=png&amp;fname=201104131100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764630"/>
            <a:ext cx="8720342" cy="54007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88162" y="1124680"/>
            <a:ext cx="1664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Intensity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- 7%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9515" y="1971409"/>
            <a:ext cx="1882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>Tune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amplitude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7973" y="4509150"/>
            <a:ext cx="134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99"/>
                </a:solidFill>
              </a:rPr>
              <a:t>Chroma</a:t>
            </a:r>
            <a:endParaRPr lang="en-US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losses in IR7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8913" name="Picture 1" descr="https://ab-dep-op-elogbook.web.cern.ch/ab-dep-op-elogbook/elogbook/attach.php?attachId=1148437&amp;type=png&amp;fname=20110414061116.png"/>
          <p:cNvPicPr>
            <a:picLocks noChangeAspect="1" noChangeArrowheads="1"/>
          </p:cNvPicPr>
          <p:nvPr/>
        </p:nvPicPr>
        <p:blipFill>
          <a:blip r:embed="rId2" cstate="print"/>
          <a:srcRect t="29639" b="2439"/>
          <a:stretch>
            <a:fillRect/>
          </a:stretch>
        </p:blipFill>
        <p:spPr bwMode="auto">
          <a:xfrm>
            <a:off x="124519" y="836640"/>
            <a:ext cx="8840091" cy="45366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380" y="5589300"/>
            <a:ext cx="896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OK for </a:t>
            </a:r>
            <a:r>
              <a:rPr lang="en-US" b="1" dirty="0" smtClean="0">
                <a:solidFill>
                  <a:srgbClr val="FF0000"/>
                </a:solidFill>
              </a:rPr>
              <a:t>cleaning at 22 kW </a:t>
            </a:r>
            <a:r>
              <a:rPr lang="en-US" dirty="0" smtClean="0"/>
              <a:t>but one bunch dropped below sensitivity range </a:t>
            </a:r>
            <a:r>
              <a:rPr lang="en-US" dirty="0" smtClean="0">
                <a:sym typeface="Wingdings" pitchFamily="2" charset="2"/>
              </a:rPr>
              <a:t> IR6 BPM interlock. Logic must be adapted (see also 1.38 </a:t>
            </a:r>
            <a:r>
              <a:rPr lang="en-US" dirty="0" err="1" smtClean="0">
                <a:sym typeface="Wingdings" pitchFamily="2" charset="2"/>
              </a:rPr>
              <a:t>TeV</a:t>
            </a:r>
            <a:r>
              <a:rPr lang="en-US" dirty="0" smtClean="0">
                <a:sym typeface="Wingdings" pitchFamily="2" charset="2"/>
              </a:rPr>
              <a:t> experience).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441" y="908650"/>
          <a:ext cx="8065119" cy="303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8373"/>
                <a:gridCol w="4584637"/>
                <a:gridCol w="79210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 </a:t>
                      </a:r>
                      <a:r>
                        <a:rPr lang="en-GB" dirty="0" smtClean="0"/>
                        <a:t>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ALICE,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LHCb</a:t>
                      </a:r>
                      <a:r>
                        <a:rPr lang="en-GB" baseline="0" dirty="0" smtClean="0"/>
                        <a:t> on (negative polarity). </a:t>
                      </a:r>
                      <a:r>
                        <a:rPr lang="en-GB" baseline="0" dirty="0" smtClean="0"/>
                        <a:t/>
                      </a:r>
                      <a:br>
                        <a:rPr lang="en-GB" baseline="0" dirty="0" smtClean="0"/>
                      </a:br>
                      <a:r>
                        <a:rPr lang="en-GB" baseline="0" dirty="0" smtClean="0"/>
                        <a:t>Ramp </a:t>
                      </a:r>
                      <a:r>
                        <a:rPr lang="en-GB" baseline="0" dirty="0" smtClean="0"/>
                        <a:t>2+1b. Chromaticity. Fidel</a:t>
                      </a:r>
                      <a:r>
                        <a:rPr lang="en-GB" baseline="0" dirty="0" smtClean="0"/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ATLAS/CMS solenoids on.</a:t>
                      </a:r>
                      <a:endParaRPr lang="en-GB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 </a:t>
                      </a:r>
                      <a:r>
                        <a:rPr lang="en-GB" dirty="0" smtClean="0"/>
                        <a:t>PM/night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</a:t>
                      </a:r>
                      <a:r>
                        <a:rPr lang="en-GB" baseline="0" dirty="0" smtClean="0"/>
                        <a:t> beams 200b, 50ns.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Fri/Sat/Sun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Stable beams 200b </a:t>
                      </a:r>
                      <a:r>
                        <a:rPr lang="en-GB" dirty="0" smtClean="0">
                          <a:sym typeface="Wingdings" pitchFamily="2" charset="2"/>
                        </a:rPr>
                        <a:t> 300b.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Transverse damper and gain </a:t>
                      </a:r>
                      <a:r>
                        <a:rPr lang="en-GB" dirty="0" err="1" smtClean="0"/>
                        <a:t>gain</a:t>
                      </a:r>
                      <a:r>
                        <a:rPr lang="en-GB" dirty="0" smtClean="0"/>
                        <a:t> optimization.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Injection line tuning, if required.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End of fill studies:</a:t>
                      </a:r>
                      <a:r>
                        <a:rPr lang="en-GB" baseline="0" dirty="0" smtClean="0"/>
                        <a:t> scraping for 50ns halo.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440" y="4293120"/>
            <a:ext cx="7777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Accesses:</a:t>
            </a:r>
          </a:p>
          <a:p>
            <a:pPr algn="l"/>
            <a:r>
              <a:rPr lang="en-US" dirty="0" smtClean="0"/>
              <a:t>Transverse damper (HOM checks – 2/32 channels dead). </a:t>
            </a:r>
            <a:br>
              <a:rPr lang="en-US" dirty="0" smtClean="0"/>
            </a:br>
            <a:r>
              <a:rPr lang="en-US" dirty="0" smtClean="0"/>
              <a:t>Before 300b. ~1 h</a:t>
            </a:r>
          </a:p>
          <a:p>
            <a:pPr algn="l"/>
            <a:r>
              <a:rPr lang="en-US" dirty="0" smtClean="0"/>
              <a:t>Beam dump? 2-3 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13h12: Losses Start of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sp>
        <p:nvSpPr>
          <p:cNvPr id="35841" name="AutoShape 1" descr="https://ab-dep-op-elogbook.web.cern.ch/ab-dep-op-elogbook/elogbook/attach.php?attachId=1148027&amp;type=png&amp;fname=20110413110025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AutoShape 2" descr="https://ab-dep-op-elogbook.web.cern.ch/ab-dep-op-elogbook/elogbook/attach.php?attachId=1148029&amp;type=png&amp;fname=20110413110406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" name="Picture 1" descr="https://ab-dep-op-elogbook.web.cern.ch/ab-dep-op-elogbook/elogbook/attach.php?attachId=1148089&amp;type=png&amp;fname=20110413131442.png"/>
          <p:cNvPicPr>
            <a:picLocks noChangeAspect="1" noChangeArrowheads="1"/>
          </p:cNvPicPr>
          <p:nvPr/>
        </p:nvPicPr>
        <p:blipFill>
          <a:blip r:embed="rId2" cstate="print"/>
          <a:srcRect t="31292" b="7627"/>
          <a:stretch>
            <a:fillRect/>
          </a:stretch>
        </p:blipFill>
        <p:spPr bwMode="auto">
          <a:xfrm>
            <a:off x="179389" y="836640"/>
            <a:ext cx="8748781" cy="43926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9390" y="5375616"/>
            <a:ext cx="77050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dirty="0" smtClean="0"/>
              <a:t>Philippe:	Capture losses B1:1.5E10 out of 2.8E13 (</a:t>
            </a:r>
            <a:r>
              <a:rPr lang="en-US" b="1" dirty="0" smtClean="0">
                <a:solidFill>
                  <a:srgbClr val="FF0000"/>
                </a:solidFill>
              </a:rPr>
              <a:t>0.05%</a:t>
            </a:r>
            <a:r>
              <a:rPr lang="en-US" dirty="0" smtClean="0"/>
              <a:t>). </a:t>
            </a:r>
          </a:p>
          <a:p>
            <a:pPr lvl="1" algn="l"/>
            <a:r>
              <a:rPr lang="en-US" dirty="0" smtClean="0"/>
              <a:t>		Capture losses B2: 2.0E10 out of 2.8E13 (</a:t>
            </a:r>
            <a:r>
              <a:rPr lang="en-US" b="1" dirty="0" smtClean="0">
                <a:solidFill>
                  <a:srgbClr val="FF0000"/>
                </a:solidFill>
              </a:rPr>
              <a:t>0.07%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start of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3553" name="Picture 1" descr="https://ab-dep-op-elogbook.web.cern.ch/ab-dep-op-elogbook/elogbook/attach.php?attachId=1148094&amp;type=png&amp;fname=201104131318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764630"/>
            <a:ext cx="6950643" cy="5877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13h12: Losses at ~1.5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attach.php?attachId=1148095&amp;type=png&amp;fname=20110413131934.png"/>
          <p:cNvPicPr>
            <a:picLocks noChangeAspect="1" noChangeArrowheads="1"/>
          </p:cNvPicPr>
          <p:nvPr/>
        </p:nvPicPr>
        <p:blipFill>
          <a:blip r:embed="rId2" cstate="print"/>
          <a:srcRect t="31292" b="7627"/>
          <a:stretch>
            <a:fillRect/>
          </a:stretch>
        </p:blipFill>
        <p:spPr bwMode="auto">
          <a:xfrm>
            <a:off x="215829" y="764630"/>
            <a:ext cx="8748781" cy="43926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40" y="5405220"/>
            <a:ext cx="434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TCSG.A6R7.B2 close to dump value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Loss: ~5e10 p/s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~9 min  ~12 kW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3793" name="Picture 1" descr="https://ab-dep-op-elogbook.web.cern.ch/ab-dep-op-elogbook/elogbook/attach.php?attachId=1148163&amp;type=png&amp;fname=201104131546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632890"/>
            <a:ext cx="7563385" cy="603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coherent excitation (ADT)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8" name="Picture 7" descr="LHCDamperBPM_20110413T131920ADTBposHorQ9RB2_fft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excitation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32769" name="Picture 1" descr="https://ab-dep-op-elogbook.web.cern.ch/ab-dep-op-elogbook/elogbook/attach.php?attachId=1148159&amp;type=png&amp;fname=201104131536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92620"/>
            <a:ext cx="6923604" cy="606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around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12/04/2011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attach.php?attachId=1148105&amp;type=png&amp;fname=20110413133213.png"/>
          <p:cNvPicPr>
            <a:picLocks noChangeAspect="1" noChangeArrowheads="1"/>
          </p:cNvPicPr>
          <p:nvPr/>
        </p:nvPicPr>
        <p:blipFill>
          <a:blip r:embed="rId2" cstate="print"/>
          <a:srcRect t="50919" b="14862"/>
          <a:stretch>
            <a:fillRect/>
          </a:stretch>
        </p:blipFill>
        <p:spPr bwMode="auto">
          <a:xfrm>
            <a:off x="107380" y="764630"/>
            <a:ext cx="8876705" cy="2664370"/>
          </a:xfrm>
          <a:prstGeom prst="rect">
            <a:avLst/>
          </a:prstGeom>
          <a:noFill/>
        </p:spPr>
      </p:pic>
      <p:pic>
        <p:nvPicPr>
          <p:cNvPr id="26626" name="Picture 2" descr="https://ab-dep-op-elogbook.web.cern.ch/ab-dep-op-elogbook/elogbook/attach.php?attachId=1148106&amp;type=png&amp;fname=20110413133315.png"/>
          <p:cNvPicPr>
            <a:picLocks noChangeAspect="1" noChangeArrowheads="1"/>
          </p:cNvPicPr>
          <p:nvPr/>
        </p:nvPicPr>
        <p:blipFill>
          <a:blip r:embed="rId3" cstate="print"/>
          <a:srcRect t="50919" b="13793"/>
          <a:stretch>
            <a:fillRect/>
          </a:stretch>
        </p:blipFill>
        <p:spPr bwMode="auto">
          <a:xfrm>
            <a:off x="107380" y="3501010"/>
            <a:ext cx="8857230" cy="2741604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 bwMode="auto">
          <a:xfrm>
            <a:off x="971500" y="357302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971500" y="479719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971500" y="83664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971500" y="1628750"/>
            <a:ext cx="1944270" cy="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45446</TotalTime>
  <Words>838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Pixel</vt:lpstr>
      <vt:lpstr>Wednesday 13.04</vt:lpstr>
      <vt:lpstr>Fill lost at 8h18</vt:lpstr>
      <vt:lpstr>Ramp 13h12: Losses Start of Ramp</vt:lpstr>
      <vt:lpstr>Lifetime start of ramp</vt:lpstr>
      <vt:lpstr>Ramp 13h12: Losses at ~1.5 TeV</vt:lpstr>
      <vt:lpstr>Loss: ~5e10 p/s  t~9 min  ~12 kW</vt:lpstr>
      <vt:lpstr>Strong coherent excitation (ADT)</vt:lpstr>
      <vt:lpstr>Tune excitation</vt:lpstr>
      <vt:lpstr>Intensity around ring</vt:lpstr>
      <vt:lpstr>Pressure variation</vt:lpstr>
      <vt:lpstr>Losses in squeeze</vt:lpstr>
      <vt:lpstr>Effect of 0.003 Tune Trim</vt:lpstr>
      <vt:lpstr>UFO’s: 90 in 90 minutes</vt:lpstr>
      <vt:lpstr>UFO example sector 34</vt:lpstr>
      <vt:lpstr>Wednesday 13.04</vt:lpstr>
      <vt:lpstr>Orbits differences after 50 ns calibration</vt:lpstr>
      <vt:lpstr>Summary of BPM test (BPM team, Joerg)</vt:lpstr>
      <vt:lpstr>Thursday 14.04</vt:lpstr>
      <vt:lpstr>Beam 2 intensity in lumi optimization (IP1)</vt:lpstr>
      <vt:lpstr>Beam losses in IR7</vt:lpstr>
      <vt:lpstr>Incoming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2729</cp:revision>
  <dcterms:created xsi:type="dcterms:W3CDTF">2010-07-26T05:43:59Z</dcterms:created>
  <dcterms:modified xsi:type="dcterms:W3CDTF">2011-04-14T06:24:03Z</dcterms:modified>
</cp:coreProperties>
</file>