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40"/>
  </p:notesMasterIdLst>
  <p:handoutMasterIdLst>
    <p:handoutMasterId r:id="rId41"/>
  </p:handoutMasterIdLst>
  <p:sldIdLst>
    <p:sldId id="1037" r:id="rId2"/>
    <p:sldId id="1134" r:id="rId3"/>
    <p:sldId id="1124" r:id="rId4"/>
    <p:sldId id="1125" r:id="rId5"/>
    <p:sldId id="1126" r:id="rId6"/>
    <p:sldId id="1127" r:id="rId7"/>
    <p:sldId id="1128" r:id="rId8"/>
    <p:sldId id="1130" r:id="rId9"/>
    <p:sldId id="1151" r:id="rId10"/>
    <p:sldId id="1114" r:id="rId11"/>
    <p:sldId id="1115" r:id="rId12"/>
    <p:sldId id="1119" r:id="rId13"/>
    <p:sldId id="1129" r:id="rId14"/>
    <p:sldId id="1116" r:id="rId15"/>
    <p:sldId id="1117" r:id="rId16"/>
    <p:sldId id="1122" r:id="rId17"/>
    <p:sldId id="1123" r:id="rId18"/>
    <p:sldId id="1135" r:id="rId19"/>
    <p:sldId id="1136" r:id="rId20"/>
    <p:sldId id="1118" r:id="rId21"/>
    <p:sldId id="1131" r:id="rId22"/>
    <p:sldId id="1132" r:id="rId23"/>
    <p:sldId id="1140" r:id="rId24"/>
    <p:sldId id="1133" r:id="rId25"/>
    <p:sldId id="1137" r:id="rId26"/>
    <p:sldId id="1138" r:id="rId27"/>
    <p:sldId id="1121" r:id="rId28"/>
    <p:sldId id="1139" r:id="rId29"/>
    <p:sldId id="1141" r:id="rId30"/>
    <p:sldId id="1142" r:id="rId31"/>
    <p:sldId id="1143" r:id="rId32"/>
    <p:sldId id="1144" r:id="rId33"/>
    <p:sldId id="1145" r:id="rId34"/>
    <p:sldId id="1146" r:id="rId35"/>
    <p:sldId id="1147" r:id="rId36"/>
    <p:sldId id="1148" r:id="rId37"/>
    <p:sldId id="1149" r:id="rId38"/>
    <p:sldId id="1083" r:id="rId3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66"/>
    <a:srgbClr val="FF0000"/>
    <a:srgbClr val="0000FF"/>
    <a:srgbClr val="FFFF99"/>
    <a:srgbClr val="99FF99"/>
    <a:srgbClr val="FFCCCC"/>
    <a:srgbClr val="9FCAFF"/>
    <a:srgbClr val="DDDDDD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75" d="100"/>
          <a:sy n="75" d="100"/>
        </p:scale>
        <p:origin x="-1170" y="-10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76E4F4E-F4D8-490A-A7F9-4819354EAB1C}" type="datetime1">
              <a:rPr lang="en-US" smtClean="0"/>
              <a:pPr/>
              <a:t>4/11/2011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5031A9A1-E3E6-42C3-BA77-BDAB3B1B96AC}" type="datetime1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A846EE-FBE6-4C71-82E1-6C6D726DC595}" type="datetime1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6B740B98-8234-4A5B-8086-F38F5AFFD8CF}" type="datetime1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AE4E3428-A7A4-45FC-9C46-4BEE31FCE5F9}" type="datetime1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2D351B3F-BCD5-49CC-A491-0927B3FC7E9E}" type="datetime1">
              <a:rPr lang="en-US" smtClean="0"/>
              <a:pPr>
                <a:defRPr/>
              </a:pPr>
              <a:t>4/11/2011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4DDF74-4C10-471E-807F-550ADC2B6ACD}" type="datetime1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979784B-EE72-4F0C-8B1B-E2E01F21CA04}" type="datetime1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1C71EEF-B8A2-45AC-BF23-9B62E88F9A47}" type="datetime1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0094D86-9F98-48A1-A845-DF35F93FEEA5}" type="datetime1">
              <a:rPr lang="en-US" smtClean="0"/>
              <a:pPr/>
              <a:t>4/11/2011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1E8905C-4064-4BFD-88F7-F25EF6BF919D}" type="datetime1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91B7A68-6921-4EAC-ABDD-E1A01A9FAE3C}" type="datetime1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1FA6624-1269-456F-9CCA-5AC8EBC2DBFC}" type="datetime1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166E5176-2E7E-4B5F-A30F-006470F2B794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week 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58ABE37-D5A3-4AE5-A3A1-42613D3045F8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510" y="980660"/>
            <a:ext cx="7201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Scrubbing run</a:t>
            </a:r>
          </a:p>
          <a:p>
            <a:r>
              <a:rPr lang="en-US" sz="2400" dirty="0" smtClean="0"/>
              <a:t>J. </a:t>
            </a:r>
            <a:r>
              <a:rPr lang="en-US" sz="2400" dirty="0" err="1" smtClean="0"/>
              <a:t>Uythoven</a:t>
            </a:r>
            <a:r>
              <a:rPr lang="en-US" sz="2400" dirty="0" smtClean="0"/>
              <a:t>, J. </a:t>
            </a:r>
            <a:r>
              <a:rPr lang="en-US" sz="2400" dirty="0" err="1" smtClean="0"/>
              <a:t>Wenninger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G. </a:t>
            </a:r>
            <a:r>
              <a:rPr lang="en-US" sz="2400" dirty="0" err="1" smtClean="0"/>
              <a:t>Arduini</a:t>
            </a:r>
            <a:r>
              <a:rPr lang="en-US" sz="24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90" y="764630"/>
            <a:ext cx="1524181" cy="1150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80" y="764630"/>
            <a:ext cx="1609431" cy="12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420" y="1484730"/>
            <a:ext cx="1584220" cy="119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320" y="1556740"/>
            <a:ext cx="1968879" cy="148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jwenning\AppData\Local\Temp\pho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00" y="3933070"/>
            <a:ext cx="3528490" cy="264636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450" y="2204830"/>
            <a:ext cx="1800250" cy="135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0240" y="2564880"/>
            <a:ext cx="2160300" cy="140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1500" y="2924930"/>
            <a:ext cx="2088290" cy="157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900" y="3140960"/>
            <a:ext cx="2556990" cy="1929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10" y="4293120"/>
            <a:ext cx="4392610" cy="228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the beginning -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470" y="980660"/>
            <a:ext cx="7993110" cy="5111750"/>
          </a:xfrm>
        </p:spPr>
        <p:txBody>
          <a:bodyPr/>
          <a:lstStyle/>
          <a:p>
            <a:r>
              <a:rPr lang="en-US" u="sng" dirty="0" smtClean="0"/>
              <a:t>Goal of the week: </a:t>
            </a:r>
            <a:r>
              <a:rPr lang="en-US" dirty="0" smtClean="0"/>
              <a:t>injection of </a:t>
            </a:r>
            <a:r>
              <a:rPr lang="en-US" b="1" dirty="0" smtClean="0"/>
              <a:t>144 bunches </a:t>
            </a:r>
            <a:r>
              <a:rPr lang="en-US" dirty="0" smtClean="0"/>
              <a:t>(4x36) with 50 ns spacing from the SPS.</a:t>
            </a:r>
          </a:p>
          <a:p>
            <a:endParaRPr lang="en-US" dirty="0" smtClean="0"/>
          </a:p>
          <a:p>
            <a:r>
              <a:rPr lang="en-US" u="sng" dirty="0" smtClean="0"/>
              <a:t>Achieved:</a:t>
            </a:r>
            <a:r>
              <a:rPr lang="en-US" dirty="0" smtClean="0"/>
              <a:t> injection of </a:t>
            </a:r>
            <a:r>
              <a:rPr lang="en-US" b="1" dirty="0" smtClean="0"/>
              <a:t>108 bunches </a:t>
            </a:r>
            <a:r>
              <a:rPr lang="en-US" dirty="0" smtClean="0"/>
              <a:t>(3x36) with 50 ns spacing.</a:t>
            </a:r>
          </a:p>
          <a:p>
            <a:endParaRPr lang="en-US" dirty="0" smtClean="0"/>
          </a:p>
          <a:p>
            <a:r>
              <a:rPr lang="en-US" u="sng" dirty="0" smtClean="0"/>
              <a:t>Used operationally</a:t>
            </a:r>
            <a:r>
              <a:rPr lang="en-US" dirty="0" smtClean="0"/>
              <a:t>: injections of </a:t>
            </a:r>
            <a:r>
              <a:rPr lang="en-US" b="1" dirty="0" smtClean="0"/>
              <a:t>72 bunches </a:t>
            </a:r>
            <a:r>
              <a:rPr lang="en-US" dirty="0" smtClean="0"/>
              <a:t>(2x36) with 50 ns spacing.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– pre-conditions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dirty="0" smtClean="0"/>
              <a:t>Key conditions for good injections:</a:t>
            </a:r>
          </a:p>
          <a:p>
            <a:pPr lvl="1"/>
            <a:r>
              <a:rPr lang="en-US" dirty="0" smtClean="0"/>
              <a:t>Good splitting and low level of satellite bunches from to PS.</a:t>
            </a:r>
          </a:p>
          <a:p>
            <a:pPr lvl="2"/>
            <a:r>
              <a:rPr lang="en-US" dirty="0" smtClean="0"/>
              <a:t>Presence of satellites for intermediate but also for nominal PS batches has caused some headache (until it was clearly identified).</a:t>
            </a:r>
          </a:p>
          <a:p>
            <a:pPr lvl="2"/>
            <a:r>
              <a:rPr lang="en-US" dirty="0" smtClean="0"/>
              <a:t>Separation between injections in the LHC had to be increased to ~1.1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s to avoid kicking satellites onto the TDIs and TCLIs.</a:t>
            </a:r>
          </a:p>
          <a:p>
            <a:pPr lvl="1"/>
            <a:r>
              <a:rPr lang="en-US" dirty="0" smtClean="0"/>
              <a:t>Good transverse scraping in the SPS.</a:t>
            </a:r>
          </a:p>
          <a:p>
            <a:pPr lvl="2"/>
            <a:r>
              <a:rPr lang="en-US" dirty="0" smtClean="0"/>
              <a:t>Both planes.</a:t>
            </a:r>
          </a:p>
          <a:p>
            <a:pPr lvl="2"/>
            <a:r>
              <a:rPr lang="en-US" dirty="0" smtClean="0"/>
              <a:t>Maximum energy for scrapping ~420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Well corrected and if possible stable trajectory in TI2/8.</a:t>
            </a:r>
          </a:p>
          <a:p>
            <a:pPr lvl="2"/>
            <a:r>
              <a:rPr lang="en-US" dirty="0" smtClean="0"/>
              <a:t>Significant drifts, but also sometimes shot-to-shot fluctuations.</a:t>
            </a:r>
          </a:p>
          <a:p>
            <a:pPr lvl="1"/>
            <a:r>
              <a:rPr lang="en-US" dirty="0" smtClean="0"/>
              <a:t>Abort gap and injection cleaning in the LHC.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Satellites seen by LDM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6/4/2011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90" y="908650"/>
            <a:ext cx="3583326" cy="33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36370" y="4581160"/>
            <a:ext cx="165623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2060"/>
                </a:solidFill>
              </a:rPr>
              <a:t>Adam Jeff</a:t>
            </a:r>
            <a:endParaRPr lang="en-GB" i="1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20" y="980660"/>
            <a:ext cx="3450225" cy="324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99490" y="4293120"/>
            <a:ext cx="2592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12 bunches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16020" y="4365130"/>
            <a:ext cx="223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36 bunches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55470" y="5301260"/>
            <a:ext cx="4752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Satellite &lt; 1% of peak bunch intensity but get swept into experiment by the LHC injection kicker</a:t>
            </a:r>
            <a:endParaRPr lang="en-GB" dirty="0"/>
          </a:p>
        </p:txBody>
      </p:sp>
      <p:pic>
        <p:nvPicPr>
          <p:cNvPr id="12" name="Picture 2" descr="http://elogbook.cern.ch/eLogbook/attach_reader?attach_id=11456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70" y="836640"/>
            <a:ext cx="2401931" cy="222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164360" y="2564880"/>
            <a:ext cx="149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ns ghosts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Satellites on the SPS mountain range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A0EA102-3319-4E43-BA7E-F357B775D1B6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450" y="3789050"/>
            <a:ext cx="374452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3074" name="Picture 2" descr="http://elogbook.cern.ch/eLogbook/attach_reader?attach_id=11464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490" y="836640"/>
            <a:ext cx="6864765" cy="546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logbook.cern.ch/eLogbook/attach_reader?attach_id=11448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0" y="1484730"/>
            <a:ext cx="6552910" cy="491468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980660"/>
            <a:ext cx="8229600" cy="1584220"/>
          </a:xfrm>
        </p:spPr>
        <p:txBody>
          <a:bodyPr/>
          <a:lstStyle/>
          <a:p>
            <a:r>
              <a:rPr lang="en-US" dirty="0" smtClean="0"/>
              <a:t>Influence of abort gap and injection cleaning.</a:t>
            </a:r>
          </a:p>
          <a:p>
            <a:pPr lvl="1"/>
            <a:r>
              <a:rPr lang="en-US" dirty="0" smtClean="0"/>
              <a:t>With higher RF capture voltage there is less un-captured beam, injection cleaning not as critical.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setup so far…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410" cy="5111750"/>
          </a:xfrm>
        </p:spPr>
        <p:txBody>
          <a:bodyPr/>
          <a:lstStyle/>
          <a:p>
            <a:r>
              <a:rPr lang="en-US" dirty="0" smtClean="0"/>
              <a:t>Injection of 108 bunches (3 batches) with 50 ns done.</a:t>
            </a:r>
          </a:p>
          <a:p>
            <a:pPr lvl="1"/>
            <a:r>
              <a:rPr lang="en-US" dirty="0" smtClean="0"/>
              <a:t>Losses at the level ~40% of thresholds during setup.</a:t>
            </a:r>
          </a:p>
          <a:p>
            <a:r>
              <a:rPr lang="en-US" dirty="0" smtClean="0"/>
              <a:t>Injection of 144 bunches pending…</a:t>
            </a:r>
          </a:p>
          <a:p>
            <a:r>
              <a:rPr lang="en-US" dirty="0" smtClean="0"/>
              <a:t>Stability of beam parameters is a key ingredient to inject many bunches !</a:t>
            </a:r>
          </a:p>
          <a:p>
            <a:pPr lvl="1"/>
            <a:r>
              <a:rPr lang="en-US" dirty="0" smtClean="0"/>
              <a:t>Losses have been increasing again over the weekend.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Systematic position shifts of BPMs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836640"/>
            <a:ext cx="8229600" cy="1584220"/>
          </a:xfrm>
        </p:spPr>
        <p:txBody>
          <a:bodyPr/>
          <a:lstStyle/>
          <a:p>
            <a:r>
              <a:rPr lang="en-US" dirty="0" smtClean="0"/>
              <a:t>Recent observation of systematic BPM shifts was traced to a filling pattern dependent shift (ADC).</a:t>
            </a:r>
          </a:p>
          <a:p>
            <a:pPr lvl="1"/>
            <a:r>
              <a:rPr lang="en-US" dirty="0" smtClean="0"/>
              <a:t>Orbit is different for first bunch of train and bunches with large spacing (reset effect).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5FE7066-C1FA-4274-9D08-4556639F0157}" type="datetime1">
              <a:rPr lang="en-US" smtClean="0"/>
              <a:pPr/>
              <a:t>4/11/2011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3068950"/>
            <a:ext cx="8460540" cy="338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1650" y="2492870"/>
            <a:ext cx="5128716" cy="75918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Orbit for second bunch in train </a:t>
            </a:r>
            <a:r>
              <a:rPr lang="en-US" dirty="0" err="1" smtClean="0"/>
              <a:t>wrt</a:t>
            </a:r>
            <a:r>
              <a:rPr lang="en-US" dirty="0" smtClean="0"/>
              <a:t> first : 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~ -0.12 mm shift, </a:t>
            </a:r>
            <a:r>
              <a:rPr lang="en-US" dirty="0" err="1" smtClean="0"/>
              <a:t>rms</a:t>
            </a:r>
            <a:r>
              <a:rPr lang="en-US" dirty="0" smtClean="0"/>
              <a:t> of similar size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shift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1440200"/>
          </a:xfrm>
        </p:spPr>
        <p:txBody>
          <a:bodyPr/>
          <a:lstStyle/>
          <a:p>
            <a:r>
              <a:rPr lang="en-US" dirty="0" smtClean="0"/>
              <a:t>Affects mostly first bunch, structure in train not clear, depends on the BPM.</a:t>
            </a:r>
          </a:p>
          <a:p>
            <a:pPr lvl="1"/>
            <a:r>
              <a:rPr lang="en-US" dirty="0" smtClean="0"/>
              <a:t>Shift versus bunch position in trains depends a lot on the BPM.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096EA32-0AEB-46C7-BEA4-5572E4800308}" type="datetime1">
              <a:rPr lang="en-US" smtClean="0"/>
              <a:pPr/>
              <a:t>4/11/2011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2132820"/>
            <a:ext cx="5400750" cy="405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48330" y="4077090"/>
            <a:ext cx="1664238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 trains of 36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4860040" y="2492870"/>
            <a:ext cx="1872260" cy="3600500"/>
          </a:xfrm>
          <a:prstGeom prst="rect">
            <a:avLst/>
          </a:prstGeom>
          <a:noFill/>
          <a:ln w="38100" cap="sq" cmpd="sng" algn="ctr">
            <a:solidFill>
              <a:srgbClr val="C00000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09140" cy="5111750"/>
          </a:xfrm>
        </p:spPr>
        <p:txBody>
          <a:bodyPr/>
          <a:lstStyle/>
          <a:p>
            <a:r>
              <a:rPr lang="en-US" dirty="0" smtClean="0"/>
              <a:t>To cope with this effect, OP is now working at 450 </a:t>
            </a:r>
            <a:r>
              <a:rPr lang="en-US" dirty="0" err="1" smtClean="0"/>
              <a:t>GeV</a:t>
            </a:r>
            <a:r>
              <a:rPr lang="en-US" dirty="0" smtClean="0"/>
              <a:t> with 3 distinct references (probe, </a:t>
            </a:r>
            <a:r>
              <a:rPr lang="en-US" dirty="0" err="1" smtClean="0"/>
              <a:t>indiv</a:t>
            </a:r>
            <a:r>
              <a:rPr lang="en-US" dirty="0" smtClean="0"/>
              <a:t>, train).</a:t>
            </a:r>
          </a:p>
          <a:p>
            <a:pPr lvl="1"/>
            <a:r>
              <a:rPr lang="en-US" dirty="0" smtClean="0"/>
              <a:t>Orbit reference for ramp with trains to be re-measured.</a:t>
            </a:r>
          </a:p>
          <a:p>
            <a:pPr lvl="1"/>
            <a:r>
              <a:rPr lang="en-US" b="1" u="sng" dirty="0" smtClean="0"/>
              <a:t>Not ready for ramps with trains</a:t>
            </a:r>
            <a:r>
              <a:rPr lang="en-US" b="1" dirty="0" smtClean="0"/>
              <a:t> </a:t>
            </a:r>
            <a:r>
              <a:rPr lang="en-US" dirty="0" smtClean="0"/>
              <a:t>(or must accept 0.12 mm offsets).</a:t>
            </a:r>
          </a:p>
          <a:p>
            <a:endParaRPr lang="en-US" dirty="0" smtClean="0"/>
          </a:p>
          <a:p>
            <a:r>
              <a:rPr lang="en-US" dirty="0" smtClean="0"/>
              <a:t>Need calibration tasks adapted to the different schemes to avoid a multi-reference jungle.</a:t>
            </a:r>
          </a:p>
          <a:p>
            <a:pPr lvl="1"/>
            <a:r>
              <a:rPr lang="en-US" dirty="0" smtClean="0"/>
              <a:t>Calibration should be able to compensate for the effect.</a:t>
            </a:r>
          </a:p>
          <a:p>
            <a:pPr lvl="1"/>
            <a:r>
              <a:rPr lang="en-US" dirty="0" smtClean="0"/>
              <a:t>Quality of compensation to be measured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probably also </a:t>
            </a:r>
            <a:r>
              <a:rPr lang="en-US" smtClean="0"/>
              <a:t>affecting the TLs.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80" y="908650"/>
            <a:ext cx="8229600" cy="5111750"/>
          </a:xfrm>
        </p:spPr>
        <p:txBody>
          <a:bodyPr/>
          <a:lstStyle/>
          <a:p>
            <a:r>
              <a:rPr lang="en-US" dirty="0" smtClean="0"/>
              <a:t>Setting up of the collimators that had been realigned (angle) during the TS has been completed at injection and at 3.5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A collimator hierarchy violation in B1 horizontal has been observed 3 times over the time scale of a week (started in W13).</a:t>
            </a:r>
          </a:p>
          <a:p>
            <a:pPr lvl="1"/>
            <a:r>
              <a:rPr lang="en-US" dirty="0" smtClean="0"/>
              <a:t>No such effect for B2 and for B1 vertical.</a:t>
            </a:r>
          </a:p>
          <a:p>
            <a:pPr lvl="1"/>
            <a:r>
              <a:rPr lang="en-US" dirty="0" smtClean="0"/>
              <a:t>Hierarchy always breaks down ~ in the same location (not far from skew collimator).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of the week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425170" cy="352849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… that for some time pushed the scrubbing into the shadow.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Thursday afternoon all </a:t>
            </a:r>
            <a:r>
              <a:rPr lang="en-US" dirty="0" smtClean="0">
                <a:solidFill>
                  <a:srgbClr val="FF0000"/>
                </a:solidFill>
              </a:rPr>
              <a:t>powering is stopped </a:t>
            </a:r>
            <a:r>
              <a:rPr lang="en-US" dirty="0" smtClean="0"/>
              <a:t>in the LHC following the discovery of a worrying cabling problem affecting the QPS system protecting the HTS current leads.</a:t>
            </a:r>
          </a:p>
          <a:p>
            <a:r>
              <a:rPr lang="en-US" dirty="0" smtClean="0"/>
              <a:t>Followed by an extensive verification campaign.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maps B1H – April 5th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4/11/2011</a:t>
            </a:fld>
            <a:endParaRPr lang="en-US" dirty="0"/>
          </a:p>
        </p:txBody>
      </p:sp>
      <p:pic>
        <p:nvPicPr>
          <p:cNvPr id="1026" name="Picture 2" descr="http://elogbook.cern.ch/eLogbook/attach_reader?attach_id=11449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380" y="692620"/>
            <a:ext cx="5496575" cy="4518221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 bwMode="auto">
          <a:xfrm>
            <a:off x="2987780" y="2276840"/>
            <a:ext cx="576080" cy="792110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028" name="Picture 4" descr="http://elogbook.cern.ch/eLogbook/attach_reader?attach_id=11449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1902" y="2780910"/>
            <a:ext cx="4784718" cy="3933070"/>
          </a:xfrm>
          <a:prstGeom prst="rect">
            <a:avLst/>
          </a:prstGeom>
          <a:noFill/>
        </p:spPr>
      </p:pic>
      <p:sp>
        <p:nvSpPr>
          <p:cNvPr id="9" name="Oval 8"/>
          <p:cNvSpPr/>
          <p:nvPr/>
        </p:nvSpPr>
        <p:spPr bwMode="auto">
          <a:xfrm>
            <a:off x="6732300" y="4365130"/>
            <a:ext cx="576080" cy="792110"/>
          </a:xfrm>
          <a:prstGeom prst="ellipse">
            <a:avLst/>
          </a:prstGeom>
          <a:noFill/>
          <a:ln w="28575" cap="sq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20" y="1052670"/>
            <a:ext cx="17796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First loss map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30323" y="3284980"/>
            <a:ext cx="21515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Second loss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581244" y="980660"/>
            <a:ext cx="356275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Between the maps:</a:t>
            </a:r>
          </a:p>
          <a:p>
            <a:pPr marL="355600" indent="-177800" algn="l">
              <a:buFont typeface="Arial" pitchFamily="34" charset="0"/>
              <a:buChar char="•"/>
            </a:pPr>
            <a:r>
              <a:rPr lang="en-US" sz="1800" dirty="0" smtClean="0"/>
              <a:t>Very small orbit correction.</a:t>
            </a:r>
          </a:p>
          <a:p>
            <a:pPr marL="355600" indent="-177800" algn="l">
              <a:buFont typeface="Arial" pitchFamily="34" charset="0"/>
              <a:buChar char="•"/>
            </a:pPr>
            <a:r>
              <a:rPr lang="en-US" sz="1800" u="sng" dirty="0" smtClean="0"/>
              <a:t>Small change in procedure</a:t>
            </a:r>
            <a:r>
              <a:rPr lang="en-US" sz="1800" dirty="0" smtClean="0"/>
              <a:t>: B1 H map done first.</a:t>
            </a: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836640"/>
            <a:ext cx="4965271" cy="408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30" y="2761644"/>
            <a:ext cx="4968690" cy="409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maps B1H – April 9th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2987780" y="1556740"/>
            <a:ext cx="576080" cy="792110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012200" y="4365130"/>
            <a:ext cx="576080" cy="792110"/>
          </a:xfrm>
          <a:prstGeom prst="ellipse">
            <a:avLst/>
          </a:prstGeom>
          <a:noFill/>
          <a:ln w="28575" cap="sq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5820" y="1052670"/>
            <a:ext cx="17796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First loss map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30323" y="3284980"/>
            <a:ext cx="215155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Second loss map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36120" y="836640"/>
            <a:ext cx="356275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Between the maps:</a:t>
            </a:r>
          </a:p>
          <a:p>
            <a:pPr marL="355600" indent="-177800" algn="l">
              <a:buFont typeface="Arial" pitchFamily="34" charset="0"/>
              <a:buChar char="•"/>
            </a:pPr>
            <a:r>
              <a:rPr lang="en-US" sz="1800" dirty="0" smtClean="0"/>
              <a:t>BPM calibration.</a:t>
            </a:r>
          </a:p>
          <a:p>
            <a:pPr marL="355600" indent="-177800" algn="l">
              <a:buFont typeface="Arial" pitchFamily="34" charset="0"/>
              <a:buChar char="•"/>
            </a:pPr>
            <a:r>
              <a:rPr lang="en-US" sz="1800" dirty="0" smtClean="0"/>
              <a:t>Very small orbit correction.</a:t>
            </a:r>
          </a:p>
          <a:p>
            <a:pPr marL="355600" indent="-177800" algn="l">
              <a:buFont typeface="Arial" pitchFamily="34" charset="0"/>
              <a:buChar char="•"/>
            </a:pPr>
            <a:r>
              <a:rPr lang="en-US" sz="1800" u="sng" dirty="0" smtClean="0"/>
              <a:t>Small change in procedure</a:t>
            </a:r>
            <a:r>
              <a:rPr lang="en-US" sz="1800" dirty="0" smtClean="0"/>
              <a:t>: B1 H map done first.</a:t>
            </a:r>
            <a:endParaRPr 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Orbit difference between the 2 loss maps - April 9th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Status of beam operation - LMC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23/2/2010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210" y="1412720"/>
            <a:ext cx="7596420" cy="30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" y="3847089"/>
            <a:ext cx="7595977" cy="303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967221" y="194874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0190" y="4437140"/>
            <a:ext cx="997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Beam2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380390" y="2420860"/>
            <a:ext cx="576080" cy="1152160"/>
          </a:xfrm>
          <a:prstGeom prst="ellipse">
            <a:avLst/>
          </a:prstGeom>
          <a:noFill/>
          <a:ln w="28575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692620"/>
            <a:ext cx="5040700" cy="1008140"/>
          </a:xfrm>
          <a:solidFill>
            <a:schemeClr val="bg1"/>
          </a:solidFill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Unfolded orbit difference in H: 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~ 0.1 mm in IR7 H, similar for B1 and B2.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~0.1 sigma – </a:t>
            </a:r>
            <a:r>
              <a:rPr lang="en-US" sz="1600" b="1" u="sng" dirty="0" smtClean="0">
                <a:solidFill>
                  <a:srgbClr val="FF0000"/>
                </a:solidFill>
              </a:rPr>
              <a:t>abnormally small !</a:t>
            </a:r>
            <a:endParaRPr lang="en-US" sz="1600" b="1" u="sng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5400000">
            <a:off x="4067930" y="2996940"/>
            <a:ext cx="2160300" cy="1588"/>
          </a:xfrm>
          <a:prstGeom prst="straightConnector1">
            <a:avLst/>
          </a:prstGeom>
          <a:solidFill>
            <a:schemeClr val="accent1"/>
          </a:solidFill>
          <a:ln w="57150" cap="sq" cmpd="sng" algn="ctr">
            <a:solidFill>
              <a:srgbClr val="CC0066"/>
            </a:solidFill>
            <a:prstDash val="sys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148080" y="3429000"/>
            <a:ext cx="1178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±0.4 mm</a:t>
            </a:r>
            <a:endParaRPr lang="en-US" dirty="0">
              <a:solidFill>
                <a:srgbClr val="CC0066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maps B1H – April 10th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764630"/>
            <a:ext cx="6300240" cy="517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139940" y="764630"/>
            <a:ext cx="4752660" cy="24468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55600" indent="-177800" algn="l">
              <a:buFont typeface="Arial" pitchFamily="34" charset="0"/>
              <a:buChar char="•"/>
            </a:pPr>
            <a:r>
              <a:rPr lang="en-US" sz="1800" dirty="0" smtClean="0"/>
              <a:t>Correct orbit for 804 b.</a:t>
            </a:r>
          </a:p>
          <a:p>
            <a:pPr marL="355600" indent="-177800" algn="l">
              <a:buFont typeface="Arial" pitchFamily="34" charset="0"/>
              <a:buChar char="•"/>
            </a:pPr>
            <a:r>
              <a:rPr lang="en-US" sz="1800" dirty="0" smtClean="0"/>
              <a:t>Dump and refill </a:t>
            </a:r>
            <a:r>
              <a:rPr lang="en-US" sz="1800" dirty="0" err="1" smtClean="0"/>
              <a:t>asap</a:t>
            </a:r>
            <a:r>
              <a:rPr lang="en-US" sz="1800" dirty="0" smtClean="0"/>
              <a:t> – slowed down by MKI </a:t>
            </a:r>
            <a:r>
              <a:rPr lang="en-US" sz="1800" dirty="0" err="1" smtClean="0"/>
              <a:t>softstart</a:t>
            </a:r>
            <a:r>
              <a:rPr lang="en-US" sz="1800" dirty="0" smtClean="0"/>
              <a:t>.</a:t>
            </a:r>
          </a:p>
          <a:p>
            <a:pPr marL="355600" indent="-177800" algn="l">
              <a:buFont typeface="Arial" pitchFamily="34" charset="0"/>
              <a:buChar char="•"/>
            </a:pPr>
            <a:r>
              <a:rPr lang="en-US" sz="1800" dirty="0" smtClean="0"/>
              <a:t>Small MICADO correction (4 CODs / plane) for </a:t>
            </a:r>
            <a:r>
              <a:rPr lang="en-US" sz="1800" dirty="0" err="1" smtClean="0"/>
              <a:t>betatron</a:t>
            </a:r>
            <a:r>
              <a:rPr lang="en-US" sz="1800" dirty="0" smtClean="0"/>
              <a:t> oscillation – very small on B1 H (~0.05 mm </a:t>
            </a:r>
            <a:r>
              <a:rPr lang="en-US" sz="1800" dirty="0" err="1" smtClean="0"/>
              <a:t>rms</a:t>
            </a:r>
            <a:r>
              <a:rPr lang="en-US" sz="1800" dirty="0" smtClean="0"/>
              <a:t>).</a:t>
            </a:r>
          </a:p>
          <a:p>
            <a:pPr marL="355600" indent="-177800" algn="l">
              <a:buFont typeface="Arial" pitchFamily="34" charset="0"/>
              <a:buChar char="•"/>
            </a:pPr>
            <a:r>
              <a:rPr lang="en-US" sz="1800" dirty="0" smtClean="0"/>
              <a:t>Q1 H across 1/3 resonance </a:t>
            </a:r>
            <a:r>
              <a:rPr lang="en-US" sz="1800" b="1" u="sng" dirty="0" smtClean="0"/>
              <a:t>FIRST.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5111750"/>
          </a:xfrm>
        </p:spPr>
        <p:txBody>
          <a:bodyPr/>
          <a:lstStyle/>
          <a:p>
            <a:r>
              <a:rPr lang="en-US" dirty="0" smtClean="0"/>
              <a:t>Loss map of B1H not ‘reproducible’.</a:t>
            </a:r>
          </a:p>
          <a:p>
            <a:pPr lvl="1"/>
            <a:r>
              <a:rPr lang="en-US" dirty="0" smtClean="0"/>
              <a:t>Abnormally sensitive to orbit changes?</a:t>
            </a:r>
          </a:p>
          <a:p>
            <a:r>
              <a:rPr lang="en-US" dirty="0" smtClean="0"/>
              <a:t>….or artifact of the procedure?</a:t>
            </a:r>
          </a:p>
          <a:p>
            <a:pPr lvl="1"/>
            <a:r>
              <a:rPr lang="en-US" dirty="0" smtClean="0"/>
              <a:t>‘Bad’ loss maps:</a:t>
            </a:r>
          </a:p>
          <a:p>
            <a:pPr lvl="2"/>
            <a:r>
              <a:rPr lang="en-US" dirty="0" err="1" smtClean="0"/>
              <a:t>Qv</a:t>
            </a:r>
            <a:r>
              <a:rPr lang="en-US" dirty="0" smtClean="0"/>
              <a:t> first moved across 1/3 resonance, then </a:t>
            </a:r>
            <a:r>
              <a:rPr lang="en-US" dirty="0" err="1" smtClean="0"/>
              <a:t>Qh</a:t>
            </a:r>
            <a:r>
              <a:rPr lang="en-US" dirty="0" smtClean="0"/>
              <a:t> moved across 1/3.</a:t>
            </a:r>
          </a:p>
          <a:p>
            <a:pPr lvl="1"/>
            <a:r>
              <a:rPr lang="en-US" dirty="0" smtClean="0"/>
              <a:t>Good loss maps:</a:t>
            </a:r>
          </a:p>
          <a:p>
            <a:pPr lvl="2"/>
            <a:r>
              <a:rPr lang="en-US" dirty="0" err="1" smtClean="0"/>
              <a:t>Qh</a:t>
            </a:r>
            <a:r>
              <a:rPr lang="en-US" dirty="0" smtClean="0"/>
              <a:t> moved across 1/3 first (or V not done).</a:t>
            </a:r>
          </a:p>
          <a:p>
            <a:pPr lvl="2"/>
            <a:endParaRPr lang="en-US" dirty="0" smtClean="0"/>
          </a:p>
          <a:p>
            <a:pPr lvl="1">
              <a:buNone/>
            </a:pPr>
            <a:r>
              <a:rPr lang="en-US" dirty="0" smtClean="0">
                <a:solidFill>
                  <a:srgbClr val="CC0066"/>
                </a:solidFill>
              </a:rPr>
              <a:t>&gt;&gt; suspicion that moving </a:t>
            </a:r>
            <a:r>
              <a:rPr lang="en-US" dirty="0" err="1" smtClean="0">
                <a:solidFill>
                  <a:srgbClr val="CC0066"/>
                </a:solidFill>
              </a:rPr>
              <a:t>Qv</a:t>
            </a:r>
            <a:r>
              <a:rPr lang="en-US" dirty="0" smtClean="0">
                <a:solidFill>
                  <a:srgbClr val="CC0066"/>
                </a:solidFill>
              </a:rPr>
              <a:t> first leads to vertical beam blowup that could change conditions for </a:t>
            </a:r>
            <a:r>
              <a:rPr lang="en-US" dirty="0" err="1" smtClean="0">
                <a:solidFill>
                  <a:srgbClr val="CC0066"/>
                </a:solidFill>
              </a:rPr>
              <a:t>Qh</a:t>
            </a:r>
            <a:r>
              <a:rPr lang="en-US" dirty="0" smtClean="0">
                <a:solidFill>
                  <a:srgbClr val="CC0066"/>
                </a:solidFill>
              </a:rPr>
              <a:t> map and lead to issues in skew plane uncorrelated to orbit - </a:t>
            </a:r>
            <a:r>
              <a:rPr lang="en-US" b="1" dirty="0" smtClean="0">
                <a:solidFill>
                  <a:srgbClr val="FF0000"/>
                </a:solidFill>
              </a:rPr>
              <a:t>To be confirmed / checked !</a:t>
            </a:r>
          </a:p>
          <a:p>
            <a:pPr lvl="1">
              <a:buNone/>
            </a:pPr>
            <a:endParaRPr lang="en-US" dirty="0" smtClean="0">
              <a:solidFill>
                <a:srgbClr val="CC00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run – intensity increase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3816530"/>
          </a:xfrm>
        </p:spPr>
        <p:txBody>
          <a:bodyPr/>
          <a:lstStyle/>
          <a:p>
            <a:r>
              <a:rPr lang="en-US" dirty="0" smtClean="0"/>
              <a:t>Agreed intensity progression for the scrubbing run.</a:t>
            </a:r>
          </a:p>
          <a:p>
            <a:pPr lvl="1"/>
            <a:r>
              <a:rPr lang="en-US" sz="2400" dirty="0" smtClean="0"/>
              <a:t>Steps of 200 bunches.</a:t>
            </a:r>
          </a:p>
          <a:p>
            <a:pPr lvl="1"/>
            <a:r>
              <a:rPr lang="en-US" sz="2400" dirty="0" err="1" smtClean="0"/>
              <a:t>rMPP</a:t>
            </a:r>
            <a:r>
              <a:rPr lang="en-US" sz="2400" dirty="0" smtClean="0"/>
              <a:t> members + RF group to check conditions and give green light for next intensity step. Filled checklist to EDMS.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2705" y="2636890"/>
            <a:ext cx="5199895" cy="452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380" y="3789050"/>
            <a:ext cx="3491849" cy="1477328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Challenge of the week: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Get two checklists filled in during a superbly sunny weekend !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Scrubbing progression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55470" y="3068950"/>
          <a:ext cx="6264870" cy="2513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435"/>
                <a:gridCol w="3132435"/>
              </a:tblGrid>
              <a:tr h="418847">
                <a:tc>
                  <a:txBody>
                    <a:bodyPr/>
                    <a:lstStyle/>
                    <a:p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Bunches</a:t>
                      </a:r>
                      <a:r>
                        <a:rPr lang="en-US" baseline="0" dirty="0" smtClean="0"/>
                        <a:t> B1+B2</a:t>
                      </a:r>
                      <a:endParaRPr lang="en-US" dirty="0" smtClean="0"/>
                    </a:p>
                  </a:txBody>
                  <a:tcPr/>
                </a:tc>
              </a:tr>
              <a:tr h="418847">
                <a:tc>
                  <a:txBody>
                    <a:bodyPr/>
                    <a:lstStyle/>
                    <a:p>
                      <a:r>
                        <a:rPr lang="en-US" dirty="0" smtClean="0"/>
                        <a:t>Tue 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300+300</a:t>
                      </a:r>
                      <a:endParaRPr lang="en-US" dirty="0"/>
                    </a:p>
                  </a:txBody>
                  <a:tcPr/>
                </a:tc>
              </a:tr>
              <a:tr h="418847">
                <a:tc>
                  <a:txBody>
                    <a:bodyPr/>
                    <a:lstStyle/>
                    <a:p>
                      <a:r>
                        <a:rPr lang="en-US" dirty="0" smtClean="0"/>
                        <a:t>Wed 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April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408+336</a:t>
                      </a:r>
                      <a:endParaRPr lang="en-US" dirty="0"/>
                    </a:p>
                  </a:txBody>
                  <a:tcPr/>
                </a:tc>
              </a:tr>
              <a:tr h="418847">
                <a:tc>
                  <a:txBody>
                    <a:bodyPr/>
                    <a:lstStyle/>
                    <a:p>
                      <a:r>
                        <a:rPr lang="en-US" dirty="0" smtClean="0"/>
                        <a:t>Sat</a:t>
                      </a:r>
                      <a:r>
                        <a:rPr lang="en-US" baseline="0" dirty="0" smtClean="0"/>
                        <a:t> 8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588+588</a:t>
                      </a:r>
                      <a:endParaRPr lang="en-US" dirty="0"/>
                    </a:p>
                  </a:txBody>
                  <a:tcPr/>
                </a:tc>
              </a:tr>
              <a:tr h="418847">
                <a:tc>
                  <a:txBody>
                    <a:bodyPr/>
                    <a:lstStyle/>
                    <a:p>
                      <a:r>
                        <a:rPr lang="en-US" dirty="0" smtClean="0"/>
                        <a:t>Sun 9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804+804</a:t>
                      </a:r>
                      <a:endParaRPr lang="en-US" dirty="0"/>
                    </a:p>
                  </a:txBody>
                  <a:tcPr/>
                </a:tc>
              </a:tr>
              <a:tr h="418847">
                <a:tc>
                  <a:txBody>
                    <a:bodyPr/>
                    <a:lstStyle/>
                    <a:p>
                      <a:r>
                        <a:rPr lang="en-US" dirty="0" smtClean="0"/>
                        <a:t>Mon 10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1020+1020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67430" y="692620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Intensity progression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50 ns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Above 600 bunches beam stability became an issue an slowed down 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temporarily (many 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dumps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) the 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progression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1200150" lvl="2" indent="-285750" algn="l" eaLnBrk="1" hangingPunct="1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/>
            </a:pP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Tune shifts with intensity, RF tuning…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All dumps well captured by MPS</a:t>
            </a:r>
            <a:r>
              <a:rPr lang="en-US" kern="0" dirty="0" smtClean="0">
                <a:solidFill>
                  <a:srgbClr val="0000FF"/>
                </a:solidFill>
                <a:latin typeface="+mn-lt"/>
              </a:rPr>
              <a:t>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No issues with HOM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</a:rPr>
              <a:t> power for RF (so far).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2350" y="4725180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1E14 p/ring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Losses with 300 bunches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A0EA102-3319-4E43-BA7E-F357B775D1B6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450" y="3789050"/>
            <a:ext cx="374452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194" name="Picture 2" descr="http://elogbook.cern.ch/eLogbook/attach_reader?attach_id=114571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620610"/>
            <a:ext cx="6766475" cy="5562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loads on beam-screen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00" y="764630"/>
            <a:ext cx="7273010" cy="4964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64110" y="764630"/>
            <a:ext cx="3462520" cy="74635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GB" dirty="0" smtClean="0">
                <a:solidFill>
                  <a:schemeClr val="bg1"/>
                </a:solidFill>
              </a:rPr>
              <a:t>Up to 70 </a:t>
            </a:r>
            <a:r>
              <a:rPr lang="en-GB" dirty="0" err="1" smtClean="0">
                <a:solidFill>
                  <a:schemeClr val="bg1"/>
                </a:solidFill>
              </a:rPr>
              <a:t>mW</a:t>
            </a:r>
            <a:r>
              <a:rPr lang="en-GB" dirty="0" smtClean="0">
                <a:solidFill>
                  <a:schemeClr val="bg1"/>
                </a:solidFill>
              </a:rPr>
              <a:t>/m/aperture </a:t>
            </a:r>
          </a:p>
          <a:p>
            <a:pPr algn="ctr">
              <a:spcBef>
                <a:spcPts val="300"/>
              </a:spcBef>
            </a:pPr>
            <a:r>
              <a:rPr lang="en-GB" dirty="0" smtClean="0">
                <a:solidFill>
                  <a:schemeClr val="bg1"/>
                </a:solidFill>
              </a:rPr>
              <a:t>due to e-cloud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148080" y="5805330"/>
            <a:ext cx="3096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 dirty="0" smtClean="0">
                <a:solidFill>
                  <a:srgbClr val="002060"/>
                </a:solidFill>
              </a:rPr>
              <a:t>W. </a:t>
            </a:r>
            <a:r>
              <a:rPr lang="en-GB" i="1" dirty="0" err="1" smtClean="0">
                <a:solidFill>
                  <a:srgbClr val="002060"/>
                </a:solidFill>
              </a:rPr>
              <a:t>Venturini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40" y="692620"/>
            <a:ext cx="8229600" cy="720100"/>
          </a:xfrm>
        </p:spPr>
        <p:txBody>
          <a:bodyPr/>
          <a:lstStyle/>
          <a:p>
            <a:r>
              <a:rPr lang="en-US" dirty="0" smtClean="0"/>
              <a:t>Time constant of ~ 4 hours.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520" y="1340710"/>
            <a:ext cx="6782215" cy="494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140" y="836640"/>
            <a:ext cx="30964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 dirty="0" smtClean="0">
                <a:solidFill>
                  <a:srgbClr val="002060"/>
                </a:solidFill>
              </a:rPr>
              <a:t>V. </a:t>
            </a:r>
            <a:r>
              <a:rPr lang="en-GB" i="1" dirty="0" err="1" smtClean="0">
                <a:solidFill>
                  <a:srgbClr val="002060"/>
                </a:solidFill>
              </a:rPr>
              <a:t>Baglin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QPS - what happened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569190" cy="4896680"/>
          </a:xfrm>
        </p:spPr>
        <p:txBody>
          <a:bodyPr/>
          <a:lstStyle/>
          <a:p>
            <a:r>
              <a:rPr lang="en-US" sz="2000" dirty="0" smtClean="0"/>
              <a:t>QPS tripped the RB circuit in sector 45 on Thursday around 07:00.</a:t>
            </a:r>
            <a:endParaRPr lang="en-GB" sz="2000" dirty="0" smtClean="0"/>
          </a:p>
          <a:p>
            <a:r>
              <a:rPr lang="en-GB" sz="2000" i="1" dirty="0" smtClean="0">
                <a:solidFill>
                  <a:srgbClr val="FF0000"/>
                </a:solidFill>
              </a:rPr>
              <a:t>First time ever quench of HTS current lead</a:t>
            </a:r>
          </a:p>
          <a:p>
            <a:r>
              <a:rPr lang="en-US" sz="2000" dirty="0" smtClean="0"/>
              <a:t>The HTS quenched due to a lack of cooling in the DFB</a:t>
            </a:r>
          </a:p>
          <a:p>
            <a:pPr lvl="1"/>
            <a:r>
              <a:rPr lang="en-US" sz="1800" dirty="0" smtClean="0"/>
              <a:t>Faulty electronics board corrupted the temperature feedback loop, which closed the cooling valves of the current lead</a:t>
            </a:r>
          </a:p>
          <a:p>
            <a:r>
              <a:rPr lang="en-US" sz="2000" dirty="0" smtClean="0"/>
              <a:t>Protection by the QPS monitoring the </a:t>
            </a:r>
            <a:r>
              <a:rPr lang="en-US" sz="2000" dirty="0" err="1" smtClean="0"/>
              <a:t>the</a:t>
            </a:r>
            <a:r>
              <a:rPr lang="en-US" sz="2000" dirty="0" smtClean="0"/>
              <a:t> current leads. </a:t>
            </a:r>
          </a:p>
          <a:p>
            <a:pPr lvl="1"/>
            <a:r>
              <a:rPr lang="en-US" sz="1800" dirty="0" smtClean="0"/>
              <a:t>Logging of the two HTS signals showed that only one of the two measurements was correct, the other measurement showing continuously low values for </a:t>
            </a:r>
            <a:r>
              <a:rPr lang="en-US" sz="1800" dirty="0" err="1" smtClean="0"/>
              <a:t>Ures</a:t>
            </a:r>
            <a:r>
              <a:rPr lang="en-US" sz="1800" dirty="0" smtClean="0"/>
              <a:t>, </a:t>
            </a:r>
            <a:r>
              <a:rPr lang="en-US" sz="1800" dirty="0" err="1" smtClean="0"/>
              <a:t>Uhts</a:t>
            </a:r>
            <a:r>
              <a:rPr lang="en-US" sz="1800" dirty="0" smtClean="0"/>
              <a:t> due to a wrong connection to the proximity box</a:t>
            </a:r>
          </a:p>
          <a:p>
            <a:r>
              <a:rPr lang="en-US" sz="2000" dirty="0" smtClean="0"/>
              <a:t>An identical fault on the redundant signal would have left the system unprotected and could lead to beyond repair damage to the DFB.</a:t>
            </a:r>
          </a:p>
          <a:p>
            <a:pPr lvl="1"/>
            <a:r>
              <a:rPr lang="en-US" sz="1800" dirty="0" smtClean="0"/>
              <a:t>No spares</a:t>
            </a:r>
          </a:p>
          <a:p>
            <a:r>
              <a:rPr lang="en-US" sz="2200" dirty="0" smtClean="0"/>
              <a:t>Decided to stop powering magnets</a:t>
            </a:r>
          </a:p>
          <a:p>
            <a:pPr lvl="1"/>
            <a:r>
              <a:rPr lang="en-US" sz="1800" dirty="0" smtClean="0"/>
              <a:t>Be sure no similar connection error to proximity boxes exist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8/4/2011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Solenoid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1 A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10/4/2011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980660"/>
            <a:ext cx="7551752" cy="537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80140" y="2348850"/>
            <a:ext cx="288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 dirty="0" smtClean="0">
                <a:solidFill>
                  <a:srgbClr val="002060"/>
                </a:solidFill>
              </a:rPr>
              <a:t>P. </a:t>
            </a:r>
            <a:r>
              <a:rPr lang="en-GB" i="1" dirty="0" err="1" smtClean="0">
                <a:solidFill>
                  <a:srgbClr val="002060"/>
                </a:solidFill>
              </a:rPr>
              <a:t>Chiggiato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</a:t>
            </a:r>
            <a:r>
              <a:rPr lang="en-US" dirty="0" err="1" smtClean="0"/>
              <a:t>emittance</a:t>
            </a:r>
            <a:r>
              <a:rPr lang="en-US" smtClean="0"/>
              <a:t>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12E4AD8A-2595-49A6-A133-8D12F38E932A}" type="datetime1">
              <a:rPr lang="en-US" smtClean="0"/>
              <a:pPr/>
              <a:t>4/11/2011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30" y="1481703"/>
            <a:ext cx="7273010" cy="537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40" y="1052670"/>
            <a:ext cx="6087901" cy="259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220090" y="764630"/>
            <a:ext cx="2308644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Early 804 bunches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500" y="4005080"/>
            <a:ext cx="290335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Later 804 bunches (2 h)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450" y="3573020"/>
            <a:ext cx="364087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Improvement with lower Q’ ~ 4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77000" y="3733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Beam 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37338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Beam 2</a:t>
            </a:r>
            <a:endParaRPr lang="en-US" b="1" dirty="0"/>
          </a:p>
        </p:txBody>
      </p:sp>
      <p:pic>
        <p:nvPicPr>
          <p:cNvPr id="11" name="Picture 10" descr="fbct_b2_17h00-18h10_10-4-20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4800"/>
            <a:ext cx="4724400" cy="2743200"/>
          </a:xfrm>
          <a:prstGeom prst="rect">
            <a:avLst/>
          </a:prstGeom>
        </p:spPr>
      </p:pic>
      <p:pic>
        <p:nvPicPr>
          <p:cNvPr id="12" name="Picture 11" descr="fbct_b1_17h00-18h10_10-4-201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4114800"/>
            <a:ext cx="4724400" cy="27432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Slow losses observed on B2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0" y="980660"/>
            <a:ext cx="4876800" cy="2592360"/>
          </a:xfrm>
        </p:spPr>
        <p:txBody>
          <a:bodyPr/>
          <a:lstStyle/>
          <a:p>
            <a:r>
              <a:rPr lang="en-US" sz="2000" dirty="0" smtClean="0"/>
              <a:t>Affecting B2 after </a:t>
            </a:r>
            <a:r>
              <a:rPr lang="en-US" sz="2000" dirty="0" err="1" smtClean="0"/>
              <a:t>after</a:t>
            </a:r>
            <a:r>
              <a:rPr lang="en-US" sz="2000" dirty="0" smtClean="0"/>
              <a:t> the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injection – all the bunches are affected </a:t>
            </a:r>
            <a:r>
              <a:rPr lang="en-US" sz="2000" dirty="0" smtClean="0">
                <a:sym typeface="Wingdings" pitchFamily="2" charset="2"/>
              </a:rPr>
              <a:t> no sign of instability</a:t>
            </a:r>
          </a:p>
          <a:p>
            <a:r>
              <a:rPr lang="en-GB" sz="2000" dirty="0" smtClean="0">
                <a:sym typeface="Wingdings" pitchFamily="2" charset="2"/>
              </a:rPr>
              <a:t>Sidebands observed in the tune spectrum likely due to persisting energy oscillations (no longitudinal damper yet)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21506" name="Picture 2" descr="http://elogbook.cern.ch/eLogbook/attach_reader?attach_id=1147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762000"/>
            <a:ext cx="3987800" cy="2990850"/>
          </a:xfrm>
          <a:prstGeom prst="rect">
            <a:avLst/>
          </a:prstGeom>
          <a:noFill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75820" y="364503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 dirty="0" smtClean="0">
                <a:solidFill>
                  <a:srgbClr val="002060"/>
                </a:solidFill>
              </a:rPr>
              <a:t>N. Biancacci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Slow losses observed on B2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1400" y="908650"/>
            <a:ext cx="8534400" cy="1143000"/>
          </a:xfrm>
        </p:spPr>
        <p:txBody>
          <a:bodyPr/>
          <a:lstStyle/>
          <a:p>
            <a:r>
              <a:rPr lang="en-GB" sz="2000" dirty="0" smtClean="0"/>
              <a:t>Large phase error at the moment of the 11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injection leading to large phase oscillations of the train and </a:t>
            </a:r>
            <a:r>
              <a:rPr lang="en-GB" sz="2000" dirty="0" err="1" smtClean="0"/>
              <a:t>debunched</a:t>
            </a:r>
            <a:r>
              <a:rPr lang="en-GB" sz="2000" dirty="0" smtClean="0"/>
              <a:t> beam populating the abort gap and lost in the transverse plane (abort gap cleaner) </a:t>
            </a:r>
            <a:r>
              <a:rPr lang="en-GB" sz="2000" dirty="0" smtClean="0">
                <a:sym typeface="Wingdings" pitchFamily="2" charset="2"/>
              </a:rPr>
              <a:t> fake phase error due to intensity dependent offset   temporary fix found </a:t>
            </a:r>
            <a:endParaRPr lang="en-US" sz="2000" b="1" dirty="0" smtClean="0"/>
          </a:p>
          <a:p>
            <a:endParaRPr lang="en-US" dirty="0"/>
          </a:p>
        </p:txBody>
      </p:sp>
      <p:pic>
        <p:nvPicPr>
          <p:cNvPr id="14338" name="Picture 2" descr="http://elogbook.cern.ch/eLogbook/attach_reader?attach_id=11471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4495800" cy="2862263"/>
          </a:xfrm>
          <a:prstGeom prst="rect">
            <a:avLst/>
          </a:prstGeom>
          <a:noFill/>
        </p:spPr>
      </p:pic>
      <p:pic>
        <p:nvPicPr>
          <p:cNvPr id="20484" name="Picture 4" descr="http://elogbook.cern.ch/eLogbook/attach_reader?attach_id=114719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0209" y="3989428"/>
            <a:ext cx="4876191" cy="2868572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486400" y="33528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 dirty="0" smtClean="0">
                <a:solidFill>
                  <a:srgbClr val="002060"/>
                </a:solidFill>
              </a:rPr>
              <a:t>D. </a:t>
            </a:r>
            <a:r>
              <a:rPr lang="en-GB" i="1" dirty="0" err="1" smtClean="0">
                <a:solidFill>
                  <a:srgbClr val="002060"/>
                </a:solidFill>
              </a:rPr>
              <a:t>Valuch</a:t>
            </a:r>
            <a:endParaRPr lang="en-GB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dumps due to beam oscillations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51400" y="764630"/>
            <a:ext cx="8534400" cy="1143000"/>
          </a:xfrm>
        </p:spPr>
        <p:txBody>
          <a:bodyPr/>
          <a:lstStyle/>
          <a:p>
            <a:r>
              <a:rPr lang="en-GB" sz="2000" dirty="0" smtClean="0"/>
              <a:t>Always affecting horizontal plane ONLY</a:t>
            </a:r>
          </a:p>
          <a:p>
            <a:r>
              <a:rPr lang="en-GB" sz="2000" dirty="0" err="1" smtClean="0"/>
              <a:t>Laslett</a:t>
            </a:r>
            <a:r>
              <a:rPr lang="en-GB" sz="2000" dirty="0" smtClean="0"/>
              <a:t> tune shift ~+0.005 for total intensity corresponding to 800 bunches </a:t>
            </a:r>
            <a:r>
              <a:rPr lang="en-GB" sz="2000" dirty="0" smtClean="0">
                <a:sym typeface="Wingdings" pitchFamily="2" charset="2"/>
              </a:rPr>
              <a:t> transverse feedback closer to limit of stability  exciting coherent line at 0.32</a:t>
            </a:r>
          </a:p>
          <a:p>
            <a:r>
              <a:rPr lang="en-GB" sz="2000" dirty="0" smtClean="0">
                <a:sym typeface="Wingdings" pitchFamily="2" charset="2"/>
              </a:rPr>
              <a:t>Solved by trimming the horizontal tune by -0.005 and reducing the gain of the feedback. WE might need to do the same (+0.005  in V plane)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486400" y="33528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 dirty="0" smtClean="0">
                <a:solidFill>
                  <a:srgbClr val="002060"/>
                </a:solidFill>
              </a:rPr>
              <a:t>B. Salvant</a:t>
            </a:r>
            <a:endParaRPr lang="en-GB" i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elogbook.cern.ch/eLogbook/attach_reader?attach_id=1146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450" y="2924930"/>
            <a:ext cx="4894341" cy="3677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655528"/>
            <a:ext cx="83529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dirty="0" smtClean="0"/>
              <a:t>Highest losses in the LSS: cell 4-5-6 of all points, in particular P6</a:t>
            </a:r>
          </a:p>
          <a:p>
            <a:pPr marL="285750" indent="-28575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Fluence of HEH up to ~10</a:t>
            </a:r>
            <a:r>
              <a:rPr lang="en-US" baseline="30000" dirty="0" smtClean="0"/>
              <a:t>8</a:t>
            </a:r>
            <a:r>
              <a:rPr lang="en-US" dirty="0" smtClean="0"/>
              <a:t> HEH/cm</a:t>
            </a:r>
            <a:r>
              <a:rPr lang="en-US" baseline="30000" dirty="0" smtClean="0"/>
              <a:t>2</a:t>
            </a:r>
          </a:p>
          <a:p>
            <a:pPr marL="285750" indent="-28575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Concentrated losses (not found during physics run) in the RA43/47 and RB44/46 (HEH levels up to 1*10</a:t>
            </a:r>
            <a:r>
              <a:rPr lang="en-US" baseline="30000" dirty="0" smtClean="0"/>
              <a:t>8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marL="285750" indent="-28575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First counts in the RRs (13/17-53/57-73/77) with radiation levels up to few 10</a:t>
            </a:r>
            <a:r>
              <a:rPr lang="en-US" baseline="30000" dirty="0" smtClean="0"/>
              <a:t>6 </a:t>
            </a:r>
            <a:r>
              <a:rPr lang="en-US" dirty="0" smtClean="0"/>
              <a:t>HEH/cm</a:t>
            </a:r>
            <a:r>
              <a:rPr lang="en-US" baseline="30000" dirty="0" smtClean="0"/>
              <a:t>2</a:t>
            </a:r>
            <a:r>
              <a:rPr lang="en-US" dirty="0" smtClean="0"/>
              <a:t> (confirmed also by FGC equipment (TE/EPC))</a:t>
            </a:r>
            <a:endParaRPr lang="en-US" baseline="30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00" y="2810467"/>
            <a:ext cx="8712968" cy="4291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3233" y="116632"/>
            <a:ext cx="5697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RadMon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: Saturday </a:t>
            </a:r>
            <a:r>
              <a:rPr lang="en-US" sz="2000" b="1" dirty="0" smtClean="0">
                <a:solidFill>
                  <a:srgbClr val="00B050"/>
                </a:solidFill>
              </a:rPr>
              <a:t>– Sunday night (9/10-Apr)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732300" y="2996940"/>
            <a:ext cx="211187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 dirty="0" smtClean="0">
                <a:solidFill>
                  <a:srgbClr val="002060"/>
                </a:solidFill>
              </a:rPr>
              <a:t>M. Calviani</a:t>
            </a:r>
            <a:endParaRPr lang="en-GB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3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393" y="764630"/>
            <a:ext cx="85876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itchFamily="2" charset="2"/>
              <a:buChar char="§"/>
            </a:pPr>
            <a:r>
              <a:rPr lang="en-US" dirty="0" smtClean="0"/>
              <a:t>First cells 2 of the DS (7/8, closer to LSS) shows also some activity 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dirty="0" smtClean="0"/>
              <a:t>HEH fluence few ~10</a:t>
            </a:r>
            <a:r>
              <a:rPr lang="en-US" baseline="30000" dirty="0" smtClean="0"/>
              <a:t>7 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QPS firmware updated so it should be ok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from cell 9 on, the HEH levels are ~=10</a:t>
            </a:r>
            <a:r>
              <a:rPr lang="en-US" baseline="30000" dirty="0" smtClean="0">
                <a:sym typeface="Wingdings" pitchFamily="2" charset="2"/>
              </a:rPr>
              <a:t>6</a:t>
            </a:r>
            <a:r>
              <a:rPr lang="en-US" dirty="0" smtClean="0">
                <a:sym typeface="Wingdings" pitchFamily="2" charset="2"/>
              </a:rPr>
              <a:t> /cm</a:t>
            </a:r>
            <a:r>
              <a:rPr lang="en-US" baseline="30000" dirty="0" smtClean="0">
                <a:sym typeface="Wingdings" pitchFamily="2" charset="2"/>
              </a:rPr>
              <a:t>2</a:t>
            </a:r>
            <a:endParaRPr lang="en-US" baseline="30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95217"/>
            <a:ext cx="8532440" cy="4202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16632"/>
            <a:ext cx="873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RadMon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: </a:t>
            </a:r>
            <a:r>
              <a:rPr lang="en-US" sz="2000" b="1" dirty="0" smtClean="0">
                <a:solidFill>
                  <a:srgbClr val="00B050"/>
                </a:solidFill>
              </a:rPr>
              <a:t>Saturday – Sunday </a:t>
            </a:r>
            <a:r>
              <a:rPr lang="en-US" sz="2000" b="1" dirty="0">
                <a:solidFill>
                  <a:srgbClr val="00B050"/>
                </a:solidFill>
              </a:rPr>
              <a:t>night (9/10-Apr</a:t>
            </a:r>
            <a:r>
              <a:rPr lang="en-US" sz="2000" b="1" dirty="0" smtClean="0">
                <a:solidFill>
                  <a:srgbClr val="00B050"/>
                </a:solidFill>
              </a:rPr>
              <a:t>) - DS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88280" y="2636890"/>
            <a:ext cx="21621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 dirty="0" smtClean="0">
                <a:solidFill>
                  <a:srgbClr val="002060"/>
                </a:solidFill>
              </a:rPr>
              <a:t>M. Calviani</a:t>
            </a:r>
            <a:endParaRPr lang="en-GB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4326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2467315"/>
            <a:ext cx="8532440" cy="42021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692696"/>
            <a:ext cx="82809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The ARC is still relatively calm (continuous scrubbing – like Saturday during day is generating clearly more losses)</a:t>
            </a:r>
          </a:p>
          <a:p>
            <a:pPr marL="285750" indent="-28575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/>
              <a:t>HEH levels up to few 10</a:t>
            </a:r>
            <a:r>
              <a:rPr lang="en-US" baseline="30000" dirty="0" smtClean="0"/>
              <a:t>6</a:t>
            </a:r>
            <a:r>
              <a:rPr lang="en-US" dirty="0" smtClean="0"/>
              <a:t> /cm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if the pressure remains at these levels this should not pose huge problems for the QPS devices</a:t>
            </a:r>
          </a:p>
          <a:p>
            <a:pPr marL="285750" indent="-285750" algn="l">
              <a:spcBef>
                <a:spcPts val="600"/>
              </a:spcBef>
              <a:buFont typeface="Wingdings" pitchFamily="2" charset="2"/>
              <a:buChar char="§"/>
            </a:pPr>
            <a:r>
              <a:rPr lang="en-US" dirty="0" smtClean="0">
                <a:sym typeface="Wingdings" pitchFamily="2" charset="2"/>
              </a:rPr>
              <a:t>Pressure spike in 31R7 confirmed by FGC crates in 30R7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040" y="116632"/>
            <a:ext cx="86242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B050"/>
                </a:solidFill>
              </a:rPr>
              <a:t>RadMon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: </a:t>
            </a:r>
            <a:r>
              <a:rPr lang="en-US" sz="2000" b="1" dirty="0" smtClean="0">
                <a:solidFill>
                  <a:srgbClr val="00B050"/>
                </a:solidFill>
              </a:rPr>
              <a:t>Saturday – Sunday </a:t>
            </a:r>
            <a:r>
              <a:rPr lang="en-US" sz="2000" b="1" dirty="0">
                <a:solidFill>
                  <a:srgbClr val="00B050"/>
                </a:solidFill>
              </a:rPr>
              <a:t>night (9/10-Apr</a:t>
            </a:r>
            <a:r>
              <a:rPr lang="en-US" sz="2000" b="1" dirty="0" smtClean="0">
                <a:solidFill>
                  <a:srgbClr val="00B050"/>
                </a:solidFill>
              </a:rPr>
              <a:t>) - ARC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588280" y="2636890"/>
            <a:ext cx="216215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i="1" dirty="0" smtClean="0">
                <a:solidFill>
                  <a:srgbClr val="002060"/>
                </a:solidFill>
              </a:rPr>
              <a:t>M. Calviani</a:t>
            </a:r>
            <a:endParaRPr lang="en-GB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0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do /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353160" cy="4392610"/>
          </a:xfrm>
        </p:spPr>
        <p:txBody>
          <a:bodyPr/>
          <a:lstStyle/>
          <a:p>
            <a:r>
              <a:rPr lang="en-US" dirty="0" smtClean="0"/>
              <a:t>Scrubbing:</a:t>
            </a:r>
          </a:p>
          <a:p>
            <a:pPr lvl="1"/>
            <a:r>
              <a:rPr lang="en-US" dirty="0" smtClean="0"/>
              <a:t>Orbit shift tests at injection (Xing and separation bumps).</a:t>
            </a:r>
          </a:p>
          <a:p>
            <a:pPr lvl="1"/>
            <a:r>
              <a:rPr lang="en-US" dirty="0" smtClean="0"/>
              <a:t>Ramp with ~ 200 bunches.</a:t>
            </a:r>
          </a:p>
          <a:p>
            <a:pPr lvl="1"/>
            <a:r>
              <a:rPr lang="en-US" dirty="0" smtClean="0"/>
              <a:t>More bunches…</a:t>
            </a:r>
          </a:p>
          <a:p>
            <a:r>
              <a:rPr lang="en-US" dirty="0" smtClean="0"/>
              <a:t>Injection up to 144 bunches.</a:t>
            </a:r>
          </a:p>
          <a:p>
            <a:r>
              <a:rPr lang="en-US" dirty="0" smtClean="0"/>
              <a:t>Orbit systematic trains-single bunches.</a:t>
            </a:r>
          </a:p>
          <a:p>
            <a:pPr lvl="1"/>
            <a:r>
              <a:rPr lang="en-US" dirty="0" smtClean="0"/>
              <a:t>BPM calibration.</a:t>
            </a:r>
          </a:p>
          <a:p>
            <a:pPr lvl="1"/>
            <a:r>
              <a:rPr lang="en-US" dirty="0" smtClean="0"/>
              <a:t>Updated reference for train ramp.</a:t>
            </a:r>
          </a:p>
          <a:p>
            <a:r>
              <a:rPr lang="en-US" dirty="0" smtClean="0"/>
              <a:t>Orbit feed forward of RT trims for ramp and squeeze.</a:t>
            </a:r>
          </a:p>
          <a:p>
            <a:pPr lvl="1"/>
            <a:r>
              <a:rPr lang="en-US" dirty="0" smtClean="0"/>
              <a:t>One observation ramp (may use last week data), one test ramp.</a:t>
            </a:r>
          </a:p>
          <a:p>
            <a:r>
              <a:rPr lang="en-US" dirty="0" smtClean="0"/>
              <a:t>Various fixes (XPOC issues etc</a:t>
            </a:r>
            <a:r>
              <a:rPr lang="en-US" dirty="0" smtClean="0"/>
              <a:t>).</a:t>
            </a:r>
          </a:p>
          <a:p>
            <a:r>
              <a:rPr lang="en-US" dirty="0" smtClean="0"/>
              <a:t>2 QHPS discharging since last night (45+12).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E9343C28-DB25-4A08-B6D1-2135D9526A9D}" type="datetime1">
              <a:rPr lang="en-US" smtClean="0"/>
              <a:pPr/>
              <a:t>4/11/2011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QPS signals monitoring the HTS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8/4/2011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26605"/>
            <a:ext cx="8229600" cy="505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3923910" y="2780910"/>
            <a:ext cx="1872260" cy="1008140"/>
          </a:xfrm>
          <a:prstGeom prst="ellipse">
            <a:avLst/>
          </a:prstGeom>
          <a:noFill/>
          <a:ln w="19050" cap="sq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10" y="1640964"/>
            <a:ext cx="5040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FF00"/>
                </a:solidFill>
              </a:rPr>
              <a:t>Ures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Uhts</a:t>
            </a:r>
            <a:r>
              <a:rPr lang="en-GB" dirty="0" smtClean="0">
                <a:solidFill>
                  <a:srgbClr val="FFFF00"/>
                </a:solidFill>
              </a:rPr>
              <a:t> redundant signals, logging swaps every 30 s from board A to board 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35620" y="5157240"/>
            <a:ext cx="576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FF00"/>
                </a:solidFill>
              </a:rPr>
              <a:t>One of the signals is not correct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7250" y="0"/>
            <a:ext cx="6779170" cy="76200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dirty="0" smtClean="0"/>
              <a:t>Simplified schematic…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382000" cy="55626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40634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304800" y="4953000"/>
            <a:ext cx="838200" cy="381000"/>
          </a:xfrm>
          <a:prstGeom prst="ellipse">
            <a:avLst/>
          </a:prstGeom>
          <a:noFill/>
          <a:ln w="317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2" name="Picture 11" descr="IR DFBAI.7L5 H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838200"/>
            <a:ext cx="3197352" cy="239801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 bwMode="auto">
          <a:xfrm>
            <a:off x="1219200" y="1828800"/>
            <a:ext cx="609600" cy="762000"/>
          </a:xfrm>
          <a:prstGeom prst="ellipse">
            <a:avLst/>
          </a:prstGeom>
          <a:noFill/>
          <a:ln w="3810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1468" y="685800"/>
            <a:ext cx="4363931" cy="609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427980" y="764630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A. </a:t>
            </a:r>
            <a:r>
              <a:rPr lang="en-US" i="1" dirty="0" err="1" smtClean="0"/>
              <a:t>Siemko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19267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17250" y="0"/>
            <a:ext cx="7499270" cy="62061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n-US" dirty="0" smtClean="0"/>
              <a:t>What was swapped…?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82000" cy="5562600"/>
          </a:xfrm>
        </p:spPr>
        <p:txBody>
          <a:bodyPr/>
          <a:lstStyle/>
          <a:p>
            <a:r>
              <a:rPr lang="en-US" sz="2000" dirty="0" smtClean="0"/>
              <a:t>What was found swapped in RB.A45, Lead#2 on DFBAI (L5)?</a:t>
            </a:r>
          </a:p>
          <a:p>
            <a:pPr lvl="1">
              <a:buNone/>
            </a:pPr>
            <a:r>
              <a:rPr lang="en-US" sz="1800" b="1" u="sng" dirty="0" smtClean="0"/>
              <a:t>EE22</a:t>
            </a:r>
            <a:r>
              <a:rPr lang="en-US" sz="1800" dirty="0" smtClean="0"/>
              <a:t> (pin 15) and </a:t>
            </a:r>
            <a:r>
              <a:rPr lang="en-US" sz="1800" b="1" u="sng" dirty="0" smtClean="0"/>
              <a:t>EE42</a:t>
            </a:r>
            <a:r>
              <a:rPr lang="en-US" sz="1800" b="1" dirty="0" smtClean="0"/>
              <a:t> </a:t>
            </a:r>
            <a:r>
              <a:rPr lang="en-US" sz="1800" dirty="0" smtClean="0"/>
              <a:t>(pin16)</a:t>
            </a:r>
          </a:p>
          <a:p>
            <a:pPr lvl="1">
              <a:buNone/>
            </a:pPr>
            <a:r>
              <a:rPr lang="en-US" sz="1800" dirty="0" smtClean="0"/>
              <a:t>of </a:t>
            </a:r>
            <a:r>
              <a:rPr lang="en-US" sz="1800" u="sng" dirty="0" smtClean="0"/>
              <a:t>cable</a:t>
            </a:r>
            <a:r>
              <a:rPr lang="en-US" sz="1800" dirty="0" smtClean="0"/>
              <a:t> between PE and QPS controller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406349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 bwMode="auto">
          <a:xfrm>
            <a:off x="304800" y="4953000"/>
            <a:ext cx="838200" cy="381000"/>
          </a:xfrm>
          <a:prstGeom prst="ellipse">
            <a:avLst/>
          </a:prstGeom>
          <a:noFill/>
          <a:ln w="317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35" tIns="45718" rIns="91435" bIns="4571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1752600" y="1981200"/>
            <a:ext cx="5334000" cy="533400"/>
          </a:xfrm>
          <a:prstGeom prst="straightConnector1">
            <a:avLst/>
          </a:prstGeom>
          <a:ln w="31750"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3982265" cy="556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842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smtClean="0"/>
              <a:t>the logging</a:t>
            </a:r>
            <a:endParaRPr lang="en-US" dirty="0"/>
          </a:p>
        </p:txBody>
      </p:sp>
      <p:pic>
        <p:nvPicPr>
          <p:cNvPr id="6" name="Content Placeholder 5" descr="DFLAS.7L3.RB.LD4_i_meas_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32037"/>
            <a:ext cx="7153002" cy="4525963"/>
          </a:xfrm>
          <a:ln>
            <a:solidFill>
              <a:schemeClr val="bg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7630" y="3284980"/>
            <a:ext cx="13716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Board A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31550" y="4005080"/>
            <a:ext cx="13716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Board B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381000" y="2624468"/>
            <a:ext cx="228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1043510" y="3068950"/>
            <a:ext cx="792110" cy="288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64932" y="2638098"/>
            <a:ext cx="228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4630" y="2632838"/>
            <a:ext cx="228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7200" y="5554230"/>
            <a:ext cx="228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0830" y="5562600"/>
            <a:ext cx="228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3398" y="5562600"/>
            <a:ext cx="228600" cy="3810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848288" y="4503256"/>
            <a:ext cx="1125457" cy="9932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52400" y="3573020"/>
            <a:ext cx="1371600" cy="2308324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Example of a healthy channel: both boards move in unison during a ramp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7430" y="692620"/>
            <a:ext cx="8425170" cy="1224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Analysis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logging data from old </a:t>
            </a:r>
            <a:r>
              <a:rPr lang="en-US" sz="2400" kern="0" dirty="0" smtClean="0">
                <a:latin typeface="+mn-lt"/>
              </a:rPr>
              <a:t>ramps allowed the QPS team to verify the correctness of the signals for other 13 kA circuits</a:t>
            </a:r>
            <a:r>
              <a:rPr lang="en-US" sz="2400" kern="0" dirty="0" smtClean="0">
                <a:latin typeface="+mn-lt"/>
              </a:rPr>
              <a:t>.</a:t>
            </a:r>
            <a:endParaRPr lang="en-US" sz="2400" kern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- Friday 8</a:t>
            </a:r>
            <a:r>
              <a:rPr lang="en-US" baseline="30000" dirty="0" smtClean="0"/>
              <a:t>th</a:t>
            </a:r>
            <a:r>
              <a:rPr lang="en-US" dirty="0" smtClean="0"/>
              <a:t> April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713210" cy="1296180"/>
          </a:xfrm>
        </p:spPr>
        <p:txBody>
          <a:bodyPr/>
          <a:lstStyle/>
          <a:p>
            <a:r>
              <a:rPr lang="en-US" dirty="0" smtClean="0"/>
              <a:t>Verification of </a:t>
            </a:r>
            <a:r>
              <a:rPr lang="en-US" dirty="0" smtClean="0"/>
              <a:t>U_RES &amp; U_HTS on </a:t>
            </a:r>
            <a:r>
              <a:rPr lang="en-US" dirty="0" smtClean="0"/>
              <a:t>all IPQs, IPDs, ITs using </a:t>
            </a:r>
            <a:r>
              <a:rPr lang="en-US" dirty="0" smtClean="0"/>
              <a:t>dedicated powering cycles by the QPS team.</a:t>
            </a:r>
            <a:endParaRPr lang="en-US" dirty="0" smtClean="0"/>
          </a:p>
          <a:p>
            <a:pPr lvl="1"/>
            <a:r>
              <a:rPr lang="en-US" dirty="0" smtClean="0"/>
              <a:t>V</a:t>
            </a:r>
            <a:r>
              <a:rPr lang="en-US" dirty="0" smtClean="0"/>
              <a:t>erification </a:t>
            </a:r>
            <a:r>
              <a:rPr lang="en-US" dirty="0" smtClean="0"/>
              <a:t>of </a:t>
            </a:r>
            <a:r>
              <a:rPr lang="en-US" dirty="0" smtClean="0"/>
              <a:t>boards  A &amp; B.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BFD45AD-B689-4905-BE57-3E3381C46050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450" y="3789050"/>
            <a:ext cx="374452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23850" y="2132820"/>
          <a:ext cx="4104130" cy="2980011"/>
        </p:xfrm>
        <a:graphic>
          <a:graphicData uri="http://schemas.openxmlformats.org/presentationml/2006/ole">
            <p:oleObj spid="_x0000_s3074" name="Acrobat Document" r:id="rId3" imgW="10675440" imgH="7537680" progId="AcroExch.Document.7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572000" y="1844467"/>
          <a:ext cx="4572000" cy="3419877"/>
        </p:xfrm>
        <a:graphic>
          <a:graphicData uri="http://schemas.openxmlformats.org/presentationml/2006/ole">
            <p:oleObj spid="_x0000_s3075" name="Acrobat Document" r:id="rId4" imgW="10675440" imgH="7537680" progId="AcroExch.Document.7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9440" y="5013220"/>
            <a:ext cx="38164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U_RES </a:t>
            </a:r>
            <a:r>
              <a:rPr lang="en-US" sz="1400" dirty="0" smtClean="0"/>
              <a:t>from resistive part of the three leads of RQ9.R2 during asymmetric powering of B1 and B2.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70" y="501322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Example: U_HTS from </a:t>
            </a:r>
            <a:r>
              <a:rPr lang="en-US" sz="1400" dirty="0" err="1" smtClean="0"/>
              <a:t>s.c</a:t>
            </a:r>
            <a:r>
              <a:rPr lang="en-US" sz="1400" dirty="0" smtClean="0"/>
              <a:t>. part of the three leads of RQ9.R2.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- Friday 8</a:t>
            </a:r>
            <a:r>
              <a:rPr lang="en-US" baseline="30000" dirty="0" smtClean="0"/>
              <a:t>th</a:t>
            </a:r>
            <a:r>
              <a:rPr lang="en-US" dirty="0" smtClean="0"/>
              <a:t> April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713210" cy="28804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the late afternoon all high current circuits except the 600 A circuits had been checked.</a:t>
            </a:r>
          </a:p>
          <a:p>
            <a:pPr lvl="1"/>
            <a:r>
              <a:rPr lang="en-US" dirty="0" smtClean="0"/>
              <a:t>Acceptable risk for 600 A circuits.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All tests showed the presence of the expected signals.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 </a:t>
            </a:r>
            <a:r>
              <a:rPr lang="en-US" dirty="0" smtClean="0">
                <a:solidFill>
                  <a:srgbClr val="008000"/>
                </a:solidFill>
              </a:rPr>
              <a:t>light for powering from TE/MPE in the evening.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BFD45AD-B689-4905-BE57-3E3381C46050}" type="datetime1">
              <a:rPr lang="en-US" smtClean="0"/>
              <a:pPr/>
              <a:t>4/11/2011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1450" y="3789050"/>
            <a:ext cx="3744520" cy="28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460" y="3429000"/>
            <a:ext cx="7705070" cy="83099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Among all the high current circuits we happen to quench exactly the one circuit with a cabling problem !!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42520</TotalTime>
  <Words>2043</Words>
  <Application>Microsoft Office PowerPoint</Application>
  <PresentationFormat>On-screen Show (4:3)</PresentationFormat>
  <Paragraphs>278</Paragraphs>
  <Slides>38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Pixel</vt:lpstr>
      <vt:lpstr>Acrobat Document</vt:lpstr>
      <vt:lpstr>Summary of week 14</vt:lpstr>
      <vt:lpstr>Event of the week </vt:lpstr>
      <vt:lpstr>QPS - what happened</vt:lpstr>
      <vt:lpstr>QPS signals monitoring the HTS</vt:lpstr>
      <vt:lpstr>Simplified schematic…</vt:lpstr>
      <vt:lpstr>What was swapped…?</vt:lpstr>
      <vt:lpstr>From the logging</vt:lpstr>
      <vt:lpstr>Verification - Friday 8th April</vt:lpstr>
      <vt:lpstr>Verification - Friday 8th April</vt:lpstr>
      <vt:lpstr>Back to the beginning - injection</vt:lpstr>
      <vt:lpstr>Injection – pre-conditions</vt:lpstr>
      <vt:lpstr>Satellites seen by LDM</vt:lpstr>
      <vt:lpstr>Satellites on the SPS mountain range</vt:lpstr>
      <vt:lpstr>Injection cleaning</vt:lpstr>
      <vt:lpstr>Injection setup so far…</vt:lpstr>
      <vt:lpstr>Systematic position shifts of BPMs</vt:lpstr>
      <vt:lpstr>Position shift</vt:lpstr>
      <vt:lpstr>Consistency issues</vt:lpstr>
      <vt:lpstr>Collimation</vt:lpstr>
      <vt:lpstr>Loss maps B1H – April 5th</vt:lpstr>
      <vt:lpstr>Loss maps B1H – April 9th</vt:lpstr>
      <vt:lpstr>Orbit difference between the 2 loss maps - April 9th</vt:lpstr>
      <vt:lpstr>Loss maps B1H – April 10th</vt:lpstr>
      <vt:lpstr>Loss map issue</vt:lpstr>
      <vt:lpstr>Scrubbing run – intensity increase</vt:lpstr>
      <vt:lpstr>Scrubbing progression</vt:lpstr>
      <vt:lpstr>Losses with 300 bunches</vt:lpstr>
      <vt:lpstr>Heat loads on beam-screen</vt:lpstr>
      <vt:lpstr>Vacuum improvements</vt:lpstr>
      <vt:lpstr>Solenoid with 1 A</vt:lpstr>
      <vt:lpstr>Beam emittance progression</vt:lpstr>
      <vt:lpstr>Slow losses observed on B2</vt:lpstr>
      <vt:lpstr>Slow losses observed on B2</vt:lpstr>
      <vt:lpstr>Beam dumps due to beam oscillations</vt:lpstr>
      <vt:lpstr>Slide 35</vt:lpstr>
      <vt:lpstr>Slide 36</vt:lpstr>
      <vt:lpstr>Slide 37</vt:lpstr>
      <vt:lpstr>To do / next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jwenning</cp:lastModifiedBy>
  <cp:revision>2564</cp:revision>
  <dcterms:created xsi:type="dcterms:W3CDTF">2010-07-26T05:43:59Z</dcterms:created>
  <dcterms:modified xsi:type="dcterms:W3CDTF">2011-04-11T05:34:01Z</dcterms:modified>
</cp:coreProperties>
</file>