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8"/>
  </p:notesMasterIdLst>
  <p:handoutMasterIdLst>
    <p:handoutMasterId r:id="rId19"/>
  </p:handoutMasterIdLst>
  <p:sldIdLst>
    <p:sldId id="1138" r:id="rId2"/>
    <p:sldId id="1139" r:id="rId3"/>
    <p:sldId id="1143" r:id="rId4"/>
    <p:sldId id="1144" r:id="rId5"/>
    <p:sldId id="1140" r:id="rId6"/>
    <p:sldId id="1153" r:id="rId7"/>
    <p:sldId id="1142" r:id="rId8"/>
    <p:sldId id="1141" r:id="rId9"/>
    <p:sldId id="1154" r:id="rId10"/>
    <p:sldId id="1145" r:id="rId11"/>
    <p:sldId id="1146" r:id="rId12"/>
    <p:sldId id="1147" r:id="rId13"/>
    <p:sldId id="1148" r:id="rId14"/>
    <p:sldId id="1151" r:id="rId15"/>
    <p:sldId id="1150" r:id="rId16"/>
    <p:sldId id="1152" r:id="rId17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00"/>
    <a:srgbClr val="FFFF99"/>
    <a:srgbClr val="CC0066"/>
    <a:srgbClr val="99FF99"/>
    <a:srgbClr val="FFCCCC"/>
    <a:srgbClr val="9FCAFF"/>
    <a:srgbClr val="DDDDDD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37" autoAdjust="0"/>
    <p:restoredTop sz="95267" autoAdjust="0"/>
  </p:normalViewPr>
  <p:slideViewPr>
    <p:cSldViewPr>
      <p:cViewPr>
        <p:scale>
          <a:sx n="91" d="100"/>
          <a:sy n="91" d="100"/>
        </p:scale>
        <p:origin x="-714" y="-39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3/21/2011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15/03/2011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21/03/2011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15/03/2011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15/03/2011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Week 11: 14 – 21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GB" dirty="0" smtClean="0"/>
              <a:t>First week of intensity ramp up</a:t>
            </a:r>
          </a:p>
          <a:p>
            <a:r>
              <a:rPr lang="en-GB" dirty="0" smtClean="0"/>
              <a:t>Gianluigi Arduini and Jan Uythoven for the LHC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03560" y="2132820"/>
            <a:ext cx="6048840" cy="1015663"/>
          </a:xfrm>
          <a:prstGeom prst="rect">
            <a:avLst/>
          </a:prstGeom>
          <a:solidFill>
            <a:srgbClr val="FFC00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Aim of the week:</a:t>
            </a:r>
            <a:br>
              <a:rPr lang="en-GB" b="1" u="sng" dirty="0" smtClean="0">
                <a:solidFill>
                  <a:srgbClr val="FF0000"/>
                </a:solidFill>
              </a:rPr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Physics with 100 </a:t>
            </a:r>
            <a:r>
              <a:rPr lang="en-US" b="1" dirty="0" smtClean="0">
                <a:solidFill>
                  <a:srgbClr val="FF0000"/>
                </a:solidFill>
              </a:rPr>
              <a:t>+ bunches, Luminosity &gt; 1e32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b="41813"/>
          <a:stretch>
            <a:fillRect/>
          </a:stretch>
        </p:blipFill>
        <p:spPr bwMode="auto">
          <a:xfrm>
            <a:off x="179390" y="3356990"/>
            <a:ext cx="8857230" cy="280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MC90044131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90" y="1484730"/>
            <a:ext cx="2163710" cy="216371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95920" y="619733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136 </a:t>
            </a:r>
            <a:r>
              <a:rPr lang="fr-CH" dirty="0" err="1" smtClean="0"/>
              <a:t>bunches</a:t>
            </a:r>
            <a:r>
              <a:rPr lang="fr-CH" dirty="0" smtClean="0"/>
              <a:t> 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What</a:t>
            </a:r>
            <a:r>
              <a:rPr lang="fr-CH" dirty="0" smtClean="0"/>
              <a:t> </a:t>
            </a:r>
            <a:r>
              <a:rPr lang="fr-CH" dirty="0" err="1" smtClean="0"/>
              <a:t>kept</a:t>
            </a:r>
            <a:r>
              <a:rPr lang="fr-CH" dirty="0" smtClean="0"/>
              <a:t> us </a:t>
            </a:r>
            <a:r>
              <a:rPr lang="fr-CH" dirty="0" err="1" smtClean="0"/>
              <a:t>busy</a:t>
            </a:r>
            <a:r>
              <a:rPr lang="fr-CH" dirty="0" smtClean="0"/>
              <a:t> </a:t>
            </a:r>
            <a:r>
              <a:rPr lang="fr-CH" dirty="0" err="1" smtClean="0"/>
              <a:t>during</a:t>
            </a:r>
            <a:r>
              <a:rPr lang="fr-CH" dirty="0" smtClean="0"/>
              <a:t> the </a:t>
            </a:r>
            <a:r>
              <a:rPr lang="fr-CH" dirty="0" err="1" smtClean="0"/>
              <a:t>week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2448340"/>
          </a:xfrm>
        </p:spPr>
        <p:txBody>
          <a:bodyPr/>
          <a:lstStyle/>
          <a:p>
            <a:r>
              <a:rPr lang="en-GB" dirty="0" smtClean="0"/>
              <a:t>Test ramp with 8 bunches</a:t>
            </a:r>
          </a:p>
          <a:p>
            <a:r>
              <a:rPr lang="en-GB" dirty="0" smtClean="0"/>
              <a:t>Aim: validation ramp and squeeze with 75 ns beam and transverse feedback ON through the squeeze</a:t>
            </a:r>
          </a:p>
          <a:p>
            <a:r>
              <a:rPr lang="en-GB" dirty="0" smtClean="0"/>
              <a:t>Larger oscillations observed on B2 H tune corrections – tune feedback locking on mains harmonics leading to </a:t>
            </a:r>
            <a:r>
              <a:rPr lang="en-GB" dirty="0" smtClean="0">
                <a:solidFill>
                  <a:srgbClr val="FF0000"/>
                </a:solidFill>
              </a:rPr>
              <a:t>QPS trigger on RQTF.A23B2 and RQTF.A34B2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7" name="Picture 2" descr="http://elogbook.cern.ch/eLogbook/attach_reader?attach_id=1140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5057303" cy="2793477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53000" y="5486400"/>
            <a:ext cx="1447800" cy="369332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</a:rPr>
              <a:t>8 bunches</a:t>
            </a:r>
            <a:endParaRPr lang="en-GB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ramp with 8 bunches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2808390"/>
          </a:xfrm>
        </p:spPr>
        <p:txBody>
          <a:bodyPr/>
          <a:lstStyle/>
          <a:p>
            <a:r>
              <a:rPr lang="en-GB" sz="2000" dirty="0" smtClean="0"/>
              <a:t>Mains harmonics, </a:t>
            </a:r>
            <a:r>
              <a:rPr lang="fr-CH" sz="2000" dirty="0" smtClean="0"/>
              <a:t>not </a:t>
            </a:r>
            <a:r>
              <a:rPr lang="fr-CH" sz="2000" dirty="0" err="1" smtClean="0"/>
              <a:t>side</a:t>
            </a:r>
            <a:r>
              <a:rPr lang="fr-CH" sz="2000" dirty="0" smtClean="0"/>
              <a:t> bands</a:t>
            </a:r>
            <a:endParaRPr lang="en-GB" sz="2000" dirty="0" smtClean="0"/>
          </a:p>
          <a:p>
            <a:r>
              <a:rPr lang="en-GB" sz="2000" dirty="0" smtClean="0"/>
              <a:t>Reduced gain of the transverse feedback all through the ramp</a:t>
            </a:r>
          </a:p>
          <a:p>
            <a:r>
              <a:rPr lang="fr-CH" sz="2000" dirty="0" err="1" smtClean="0"/>
              <a:t>Easier</a:t>
            </a:r>
            <a:r>
              <a:rPr lang="fr-CH" sz="2000" dirty="0" smtClean="0"/>
              <a:t> </a:t>
            </a:r>
            <a:r>
              <a:rPr lang="fr-CH" sz="2000" dirty="0" err="1" smtClean="0"/>
              <a:t>with</a:t>
            </a:r>
            <a:r>
              <a:rPr lang="fr-CH" sz="2000" dirty="0" smtClean="0"/>
              <a:t> 32+ </a:t>
            </a:r>
            <a:r>
              <a:rPr lang="fr-CH" sz="2000" dirty="0" err="1" smtClean="0"/>
              <a:t>bunches</a:t>
            </a:r>
            <a:r>
              <a:rPr lang="fr-CH" sz="2000" dirty="0" smtClean="0"/>
              <a:t> !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7" name="Picture 2" descr="\\cern.ch\dfs\Users\a\arduini\Documents\20110315233326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650" y="2060810"/>
            <a:ext cx="5672930" cy="4527731"/>
          </a:xfrm>
          <a:prstGeom prst="rect">
            <a:avLst/>
          </a:prstGeom>
          <a:noFill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20090" y="2420860"/>
            <a:ext cx="762000" cy="26161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 smtClean="0">
                <a:solidFill>
                  <a:srgbClr val="FFFF00"/>
                </a:solidFill>
              </a:rPr>
              <a:t>100 Hz</a:t>
            </a:r>
            <a:endParaRPr lang="en-GB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Wednesday</a:t>
            </a:r>
            <a:r>
              <a:rPr lang="fr-CH" dirty="0" smtClean="0"/>
              <a:t> </a:t>
            </a:r>
            <a:r>
              <a:rPr lang="fr-CH" dirty="0" err="1" smtClean="0"/>
              <a:t>Evening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2880400"/>
          </a:xfrm>
        </p:spPr>
        <p:txBody>
          <a:bodyPr/>
          <a:lstStyle/>
          <a:p>
            <a:r>
              <a:rPr lang="fr-CH" dirty="0" err="1" smtClean="0"/>
              <a:t>Problem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the timing distribution</a:t>
            </a:r>
          </a:p>
          <a:p>
            <a:r>
              <a:rPr lang="en-US" dirty="0" smtClean="0"/>
              <a:t>RQTD.A12B2 and RQTD.A67B2 tripped off due to large trim request – still not completely understood</a:t>
            </a:r>
          </a:p>
          <a:p>
            <a:r>
              <a:rPr lang="en-US" dirty="0" smtClean="0"/>
              <a:t>Resulting dump was proper, </a:t>
            </a:r>
            <a:r>
              <a:rPr lang="en-US" dirty="0" smtClean="0">
                <a:solidFill>
                  <a:srgbClr val="FF0000"/>
                </a:solidFill>
              </a:rPr>
              <a:t>but badly </a:t>
            </a:r>
            <a:r>
              <a:rPr lang="en-US" dirty="0" err="1" smtClean="0">
                <a:solidFill>
                  <a:srgbClr val="FF0000"/>
                </a:solidFill>
              </a:rPr>
              <a:t>timestamped</a:t>
            </a:r>
            <a:r>
              <a:rPr lang="en-US" dirty="0" smtClean="0">
                <a:solidFill>
                  <a:srgbClr val="FF0000"/>
                </a:solidFill>
              </a:rPr>
              <a:t> Post Mortem and XPOC data</a:t>
            </a:r>
          </a:p>
          <a:p>
            <a:r>
              <a:rPr lang="en-GB" dirty="0" smtClean="0"/>
              <a:t>New release of the MTG firmware failed</a:t>
            </a:r>
          </a:p>
          <a:p>
            <a:r>
              <a:rPr lang="en-US" dirty="0" smtClean="0"/>
              <a:t>Took 36 h to convince that MPS is ok to continue 32 b</a:t>
            </a:r>
          </a:p>
          <a:p>
            <a:r>
              <a:rPr lang="en-US" dirty="0" smtClean="0"/>
              <a:t>Mean time</a:t>
            </a:r>
          </a:p>
          <a:p>
            <a:pPr lvl="1"/>
            <a:r>
              <a:rPr lang="en-US" dirty="0" smtClean="0"/>
              <a:t>1.38 </a:t>
            </a:r>
            <a:r>
              <a:rPr lang="en-US" dirty="0" err="1" smtClean="0"/>
              <a:t>TeV</a:t>
            </a:r>
            <a:r>
              <a:rPr lang="en-US" dirty="0" smtClean="0"/>
              <a:t> prep.</a:t>
            </a:r>
          </a:p>
          <a:p>
            <a:pPr lvl="1"/>
            <a:r>
              <a:rPr lang="en-US" dirty="0" smtClean="0"/>
              <a:t>FIDEL, decay comp.</a:t>
            </a:r>
            <a:br>
              <a:rPr lang="en-US" dirty="0" smtClean="0"/>
            </a:br>
            <a:r>
              <a:rPr lang="en-US" dirty="0" smtClean="0"/>
              <a:t>at injection</a:t>
            </a:r>
          </a:p>
          <a:p>
            <a:pPr lvl="1"/>
            <a:r>
              <a:rPr lang="en-US" dirty="0" smtClean="0"/>
              <a:t>Validation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880" y="3706420"/>
            <a:ext cx="4836053" cy="3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5796170" y="4642550"/>
            <a:ext cx="864120" cy="1588"/>
          </a:xfrm>
          <a:prstGeom prst="straightConnector1">
            <a:avLst/>
          </a:prstGeom>
          <a:solidFill>
            <a:schemeClr val="accent1"/>
          </a:solidFill>
          <a:ln w="25400" cap="sq" cmpd="sng" algn="ctr">
            <a:solidFill>
              <a:srgbClr val="FFFF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5580140" y="3922450"/>
            <a:ext cx="129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Jump in Time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dump on Friday night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Following a modification introduced during the Xmas stop, the </a:t>
            </a:r>
            <a:r>
              <a:rPr lang="en-GB" sz="2000" dirty="0" smtClean="0">
                <a:solidFill>
                  <a:srgbClr val="FF0000"/>
                </a:solidFill>
              </a:rPr>
              <a:t>RF FGCs crash </a:t>
            </a:r>
            <a:r>
              <a:rPr lang="en-GB" sz="2000" dirty="0" smtClean="0"/>
              <a:t>if they receive 3 or more simultaneous timing events (as in the case of the automatic optimization of all the IPs)</a:t>
            </a:r>
          </a:p>
          <a:p>
            <a:r>
              <a:rPr lang="en-GB" sz="2000" dirty="0" smtClean="0"/>
              <a:t>The bug has been identified and fixed by Q. King – new firmware version to be released at the next best occasion.</a:t>
            </a:r>
          </a:p>
          <a:p>
            <a:r>
              <a:rPr lang="en-GB" sz="2000" dirty="0" smtClean="0"/>
              <a:t>This explain why the problem occurred when using the application to optimize the separation </a:t>
            </a:r>
            <a:r>
              <a:rPr lang="en-GB" sz="2000" i="1" dirty="0" smtClean="0"/>
              <a:t>simultaneously</a:t>
            </a:r>
            <a:r>
              <a:rPr lang="en-GB" sz="2000" dirty="0" smtClean="0"/>
              <a:t> at all IPs</a:t>
            </a:r>
          </a:p>
          <a:p>
            <a:r>
              <a:rPr lang="en-GB" sz="2000" dirty="0" smtClean="0"/>
              <a:t>For the moment we do not to use the 'optimize all' option in the luminosity scan application!</a:t>
            </a:r>
            <a:br>
              <a:rPr lang="en-GB" sz="2000" dirty="0" smtClean="0"/>
            </a:br>
            <a:endParaRPr lang="en-GB" sz="20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63860" y="5085230"/>
            <a:ext cx="4032560" cy="861774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CH" dirty="0" smtClean="0"/>
              <a:t>Continue the </a:t>
            </a:r>
            <a:r>
              <a:rPr lang="fr-CH" dirty="0" err="1" smtClean="0"/>
              <a:t>intensity</a:t>
            </a:r>
            <a:r>
              <a:rPr lang="fr-CH" dirty="0" smtClean="0"/>
              <a:t> </a:t>
            </a:r>
            <a:r>
              <a:rPr lang="fr-CH" dirty="0" err="1" smtClean="0"/>
              <a:t>increase</a:t>
            </a:r>
            <a:r>
              <a:rPr lang="fr-CH" dirty="0" smtClean="0"/>
              <a:t>:</a:t>
            </a:r>
          </a:p>
          <a:p>
            <a:r>
              <a:rPr lang="fr-CH" dirty="0" smtClean="0"/>
              <a:t>136 </a:t>
            </a:r>
            <a:r>
              <a:rPr lang="fr-CH" dirty="0" err="1" smtClean="0"/>
              <a:t>bunches</a:t>
            </a:r>
            <a:r>
              <a:rPr lang="fr-CH" dirty="0" smtClean="0"/>
              <a:t>  = 8.5 MJ/</a:t>
            </a:r>
            <a:r>
              <a:rPr lang="fr-CH" dirty="0" err="1" smtClean="0"/>
              <a:t>beam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Coordinators this week </a:t>
            </a:r>
            <a:r>
              <a:rPr lang="en-GB" dirty="0" err="1" smtClean="0"/>
              <a:t>R.Assmann</a:t>
            </a:r>
            <a:r>
              <a:rPr lang="en-GB" dirty="0" smtClean="0"/>
              <a:t>, </a:t>
            </a:r>
            <a:r>
              <a:rPr lang="en-GB" dirty="0" err="1" smtClean="0"/>
              <a:t>M.Lamont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Recover RB trip</a:t>
            </a:r>
          </a:p>
          <a:p>
            <a:r>
              <a:rPr lang="en-GB" dirty="0" smtClean="0"/>
              <a:t>Next: fill another 136 bunches</a:t>
            </a:r>
          </a:p>
          <a:p>
            <a:r>
              <a:rPr lang="en-GB" dirty="0" smtClean="0"/>
              <a:t>This week (possible program)</a:t>
            </a:r>
          </a:p>
          <a:p>
            <a:pPr lvl="1"/>
            <a:r>
              <a:rPr lang="en-GB" dirty="0" smtClean="0"/>
              <a:t>Increasing to 200 bunches</a:t>
            </a:r>
          </a:p>
          <a:p>
            <a:pPr lvl="1"/>
            <a:r>
              <a:rPr lang="en-GB" dirty="0" smtClean="0"/>
              <a:t>1.38 </a:t>
            </a:r>
            <a:r>
              <a:rPr lang="en-GB" dirty="0" err="1" smtClean="0"/>
              <a:t>TeV</a:t>
            </a:r>
            <a:r>
              <a:rPr lang="en-GB" dirty="0" smtClean="0"/>
              <a:t> run</a:t>
            </a:r>
          </a:p>
          <a:p>
            <a:pPr lvl="1"/>
            <a:r>
              <a:rPr lang="en-GB" dirty="0" smtClean="0"/>
              <a:t>Injection studies, prepare scrubbing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Outstanding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fr-CH" dirty="0" smtClean="0"/>
              <a:t>Injection of 96 </a:t>
            </a:r>
            <a:r>
              <a:rPr lang="fr-CH" dirty="0" err="1" smtClean="0"/>
              <a:t>bunches</a:t>
            </a:r>
            <a:endParaRPr lang="en-GB" dirty="0" smtClean="0"/>
          </a:p>
          <a:p>
            <a:r>
              <a:rPr lang="fr-CH" dirty="0" smtClean="0"/>
              <a:t>Timing distribution</a:t>
            </a:r>
          </a:p>
          <a:p>
            <a:r>
              <a:rPr lang="en-GB" dirty="0" smtClean="0"/>
              <a:t>FGC firmware update</a:t>
            </a:r>
          </a:p>
          <a:p>
            <a:r>
              <a:rPr lang="en-GB" dirty="0" smtClean="0"/>
              <a:t>Collimation system controls fix</a:t>
            </a:r>
            <a:endParaRPr lang="en-GB" dirty="0" smtClean="0"/>
          </a:p>
          <a:p>
            <a:r>
              <a:rPr lang="en-GB" dirty="0" smtClean="0"/>
              <a:t>1.38 </a:t>
            </a:r>
            <a:r>
              <a:rPr lang="en-GB" dirty="0" err="1" smtClean="0"/>
              <a:t>TeV</a:t>
            </a:r>
            <a:r>
              <a:rPr lang="en-GB" dirty="0" smtClean="0"/>
              <a:t> setting-up</a:t>
            </a:r>
          </a:p>
          <a:p>
            <a:pPr lvl="1"/>
            <a:r>
              <a:rPr lang="fr-CH" dirty="0" err="1" smtClean="0"/>
              <a:t>Crossing</a:t>
            </a:r>
            <a:r>
              <a:rPr lang="fr-CH" dirty="0" smtClean="0"/>
              <a:t> angle all </a:t>
            </a:r>
            <a:r>
              <a:rPr lang="fr-CH" dirty="0" err="1" smtClean="0"/>
              <a:t>zero</a:t>
            </a:r>
            <a:r>
              <a:rPr lang="fr-CH" dirty="0" smtClean="0"/>
              <a:t>: OK</a:t>
            </a:r>
          </a:p>
          <a:p>
            <a:pPr lvl="1"/>
            <a:r>
              <a:rPr lang="fr-CH" dirty="0" err="1" smtClean="0"/>
              <a:t>TCTs</a:t>
            </a:r>
            <a:r>
              <a:rPr lang="fr-CH" dirty="0" smtClean="0"/>
              <a:t> to set up &amp; </a:t>
            </a:r>
            <a:r>
              <a:rPr lang="fr-CH" dirty="0" err="1" smtClean="0"/>
              <a:t>loss</a:t>
            </a:r>
            <a:r>
              <a:rPr lang="fr-CH" dirty="0" smtClean="0"/>
              <a:t> </a:t>
            </a:r>
            <a:r>
              <a:rPr lang="fr-CH" dirty="0" err="1" smtClean="0"/>
              <a:t>maps</a:t>
            </a:r>
            <a:endParaRPr lang="en-GB" dirty="0" smtClean="0"/>
          </a:p>
          <a:p>
            <a:r>
              <a:rPr lang="en-GB" dirty="0" smtClean="0"/>
              <a:t>Interlock </a:t>
            </a:r>
            <a:r>
              <a:rPr lang="en-GB" dirty="0" smtClean="0"/>
              <a:t>tests for the roman pot</a:t>
            </a:r>
          </a:p>
          <a:p>
            <a:r>
              <a:rPr lang="en-GB" dirty="0" smtClean="0"/>
              <a:t>RF voltage limit interlock</a:t>
            </a:r>
          </a:p>
          <a:p>
            <a:r>
              <a:rPr lang="en-GB" dirty="0" smtClean="0"/>
              <a:t>Longitudinal blow-up</a:t>
            </a:r>
          </a:p>
          <a:p>
            <a:r>
              <a:rPr lang="en-GB" dirty="0" smtClean="0"/>
              <a:t>Wire scanners</a:t>
            </a:r>
          </a:p>
          <a:p>
            <a:r>
              <a:rPr lang="fr-CH" dirty="0" err="1" smtClean="0"/>
              <a:t>Abort</a:t>
            </a:r>
            <a:r>
              <a:rPr lang="fr-CH" dirty="0" smtClean="0"/>
              <a:t> </a:t>
            </a:r>
            <a:r>
              <a:rPr lang="fr-CH" dirty="0" smtClean="0"/>
              <a:t>gap </a:t>
            </a:r>
            <a:r>
              <a:rPr lang="fr-CH" dirty="0" err="1" smtClean="0"/>
              <a:t>cleaning</a:t>
            </a:r>
            <a:endParaRPr lang="fr-CH" dirty="0" smtClean="0"/>
          </a:p>
          <a:p>
            <a:r>
              <a:rPr lang="fr-CH" dirty="0" smtClean="0"/>
              <a:t>Injection gap </a:t>
            </a:r>
            <a:r>
              <a:rPr lang="fr-CH" dirty="0" err="1" smtClean="0"/>
              <a:t>cleaning</a:t>
            </a:r>
            <a:endParaRPr lang="fr-CH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692620"/>
            <a:ext cx="8065120" cy="21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week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0" y="2780910"/>
            <a:ext cx="811137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7830" y="112468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Lumi’s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430" y="2884870"/>
            <a:ext cx="15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</a:rPr>
              <a:t>2e13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220" y="358140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</a:rPr>
              <a:t>DC </a:t>
            </a:r>
            <a:r>
              <a:rPr lang="fr-CH" dirty="0" err="1" smtClean="0">
                <a:solidFill>
                  <a:srgbClr val="FFFF00"/>
                </a:solidFill>
              </a:rPr>
              <a:t>BCTs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440" y="836640"/>
            <a:ext cx="259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</a:rPr>
              <a:t>160 x </a:t>
            </a:r>
            <a:r>
              <a:rPr lang="en-GB" dirty="0" smtClean="0">
                <a:solidFill>
                  <a:srgbClr val="FFFF00"/>
                </a:solidFill>
              </a:rPr>
              <a:t>10</a:t>
            </a:r>
            <a:r>
              <a:rPr lang="en-GB" baseline="30000" dirty="0" smtClean="0">
                <a:solidFill>
                  <a:srgbClr val="FFFF00"/>
                </a:solidFill>
              </a:rPr>
              <a:t>30</a:t>
            </a:r>
            <a:r>
              <a:rPr lang="en-GB" dirty="0" smtClean="0">
                <a:solidFill>
                  <a:srgbClr val="FFFF00"/>
                </a:solidFill>
              </a:rPr>
              <a:t> cm</a:t>
            </a:r>
            <a:r>
              <a:rPr lang="en-GB" baseline="30000" dirty="0" smtClean="0">
                <a:solidFill>
                  <a:srgbClr val="FFFF00"/>
                </a:solidFill>
              </a:rPr>
              <a:t>-2</a:t>
            </a:r>
            <a:r>
              <a:rPr lang="en-GB" dirty="0" smtClean="0">
                <a:solidFill>
                  <a:srgbClr val="FFFF00"/>
                </a:solidFill>
              </a:rPr>
              <a:t>s</a:t>
            </a:r>
            <a:r>
              <a:rPr lang="en-GB" baseline="30000" dirty="0" smtClean="0">
                <a:solidFill>
                  <a:srgbClr val="FFFF00"/>
                </a:solidFill>
              </a:rPr>
              <a:t>-1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60" y="501322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32 b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76320" y="501322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64 b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956470" y="501322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136 b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15520" y="4953424"/>
            <a:ext cx="122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solidFill>
                  <a:srgbClr val="FF0000"/>
                </a:solidFill>
              </a:rPr>
              <a:t>Inj</a:t>
            </a:r>
            <a:r>
              <a:rPr lang="fr-CH" dirty="0" smtClean="0">
                <a:solidFill>
                  <a:srgbClr val="FF0000"/>
                </a:solidFill>
              </a:rPr>
              <a:t>. tests 48 b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440" y="5589301"/>
            <a:ext cx="273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 smtClean="0"/>
              <a:t>Stable Beams: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3b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10" y="626934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8000"/>
                </a:solidFill>
              </a:rPr>
              <a:t>MPS tests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00" y="5673524"/>
            <a:ext cx="2376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Timing Distribution</a:t>
            </a:r>
            <a:br>
              <a:rPr lang="fr-CH" dirty="0" smtClean="0"/>
            </a:br>
            <a:r>
              <a:rPr lang="fr-CH" dirty="0" err="1" smtClean="0"/>
              <a:t>problem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203810" y="5085230"/>
            <a:ext cx="72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Skip</a:t>
            </a:r>
            <a:br>
              <a:rPr lang="fr-CH" dirty="0" smtClean="0"/>
            </a:br>
            <a:r>
              <a:rPr lang="fr-CH" dirty="0" smtClean="0"/>
              <a:t>8 b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948330" y="587734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Tot. L = 8.7 pb-1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4444574"/>
            <a:ext cx="8936400" cy="241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Sunday 20/03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692620"/>
            <a:ext cx="8229600" cy="3816530"/>
          </a:xfrm>
        </p:spPr>
        <p:txBody>
          <a:bodyPr/>
          <a:lstStyle/>
          <a:p>
            <a:r>
              <a:rPr lang="en-GB" sz="2000" dirty="0" smtClean="0"/>
              <a:t>05:50 Dump fill #1639</a:t>
            </a:r>
          </a:p>
          <a:p>
            <a:pPr lvl="1"/>
            <a:r>
              <a:rPr lang="en-GB" sz="1800" dirty="0" err="1" smtClean="0"/>
              <a:t>Cryo</a:t>
            </a:r>
            <a:r>
              <a:rPr lang="en-GB" sz="1800" dirty="0" smtClean="0"/>
              <a:t> lost S18 matching section. Temperature oscillation in QRL line C affecting DFB MB. </a:t>
            </a:r>
          </a:p>
          <a:p>
            <a:pPr lvl="1"/>
            <a:r>
              <a:rPr lang="en-GB" sz="1800" dirty="0" smtClean="0"/>
              <a:t>Second fill of 64 bunches after 7 hours in coast</a:t>
            </a:r>
          </a:p>
          <a:p>
            <a:r>
              <a:rPr lang="en-GB" sz="2000" dirty="0" smtClean="0"/>
              <a:t>09:22 </a:t>
            </a:r>
            <a:r>
              <a:rPr lang="en-GB" sz="2000" dirty="0" err="1" smtClean="0"/>
              <a:t>Cryo</a:t>
            </a:r>
            <a:r>
              <a:rPr lang="en-GB" sz="2000" dirty="0" smtClean="0"/>
              <a:t> recovered – access CMS</a:t>
            </a:r>
          </a:p>
          <a:p>
            <a:r>
              <a:rPr lang="en-GB" sz="2000" dirty="0" smtClean="0"/>
              <a:t>10:15 Injecting for physics</a:t>
            </a:r>
          </a:p>
          <a:p>
            <a:r>
              <a:rPr lang="en-GB" sz="2000" dirty="0" smtClean="0"/>
              <a:t>11:40 Stable beams 64 bunches – 3</a:t>
            </a:r>
            <a:r>
              <a:rPr lang="en-GB" sz="2000" baseline="30000" dirty="0" smtClean="0"/>
              <a:t>rd</a:t>
            </a:r>
            <a:r>
              <a:rPr lang="en-GB" sz="2000" dirty="0" smtClean="0"/>
              <a:t> fill</a:t>
            </a:r>
          </a:p>
          <a:p>
            <a:r>
              <a:rPr lang="en-GB" sz="2000" dirty="0" smtClean="0"/>
              <a:t>18:00 Dump</a:t>
            </a:r>
          </a:p>
          <a:p>
            <a:r>
              <a:rPr lang="en-GB" sz="2000" dirty="0" smtClean="0"/>
              <a:t>21:30 Stable beams 136 bunches –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</a:t>
            </a:r>
            <a:r>
              <a:rPr lang="en-GB" sz="2000" dirty="0" smtClean="0"/>
              <a:t>fill</a:t>
            </a:r>
          </a:p>
          <a:p>
            <a:r>
              <a:rPr lang="en-GB" sz="2000" dirty="0" smtClean="0"/>
              <a:t>06:00 Operator dump</a:t>
            </a:r>
            <a:br>
              <a:rPr lang="en-GB" sz="2000" dirty="0" smtClean="0"/>
            </a:br>
            <a:r>
              <a:rPr lang="en-GB" sz="2000" dirty="0" smtClean="0"/>
              <a:t>	  RB S12 and S23 tripped during ramp up, active filter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9:00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9540" y="6021360"/>
            <a:ext cx="648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136 </a:t>
            </a:r>
            <a:r>
              <a:rPr lang="en-GB" dirty="0" smtClean="0"/>
              <a:t>bunches: </a:t>
            </a:r>
            <a:r>
              <a:rPr lang="en-GB" dirty="0" err="1" smtClean="0"/>
              <a:t>Lumi</a:t>
            </a:r>
            <a:r>
              <a:rPr lang="en-GB" dirty="0" smtClean="0"/>
              <a:t> lifetimes: </a:t>
            </a:r>
            <a:r>
              <a:rPr lang="en-GB" dirty="0" smtClean="0"/>
              <a:t>GOOD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Injecting pilot + trains of 8 + trains of 24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000" y="764630"/>
            <a:ext cx="8229600" cy="2952410"/>
          </a:xfrm>
        </p:spPr>
        <p:txBody>
          <a:bodyPr/>
          <a:lstStyle/>
          <a:p>
            <a:r>
              <a:rPr lang="en-US" dirty="0" smtClean="0"/>
              <a:t>Great job from the injector shift crews who changed settings from 8 to 24 bunches (75 ns) in 5 minutes!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But bunches could be a bit more equal…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510" y="1556740"/>
            <a:ext cx="7300730" cy="216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11700" y="2276840"/>
            <a:ext cx="288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BPMS IP6 Interlock test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50" y="4221110"/>
            <a:ext cx="8065120" cy="201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56220" y="321297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8b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80" y="285292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24b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 bwMode="auto">
          <a:xfrm>
            <a:off x="6300240" y="5229250"/>
            <a:ext cx="360050" cy="216030"/>
          </a:xfrm>
          <a:prstGeom prst="ellipse">
            <a:avLst/>
          </a:prstGeom>
          <a:noFill/>
          <a:ln w="190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Experimental Areas 136 bunches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19886"/>
            <a:ext cx="8229600" cy="266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575445" y="1808775"/>
            <a:ext cx="792110" cy="7201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87530" y="1484730"/>
            <a:ext cx="194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1e-6 mbar !!!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320" y="5445280"/>
            <a:ext cx="1656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/>
              <a:t>M.Jimenez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07880" y="836640"/>
            <a:ext cx="439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ATLAS had vacuum spikes at about 21:00... until 21:15 it went up by a couple of orders of magnitude, by now recovered 10%.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660" y="3985213"/>
            <a:ext cx="6162700" cy="287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136 bunches - Vacuum activity starting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5111750"/>
          </a:xfrm>
        </p:spPr>
        <p:txBody>
          <a:bodyPr/>
          <a:lstStyle/>
          <a:p>
            <a:pPr>
              <a:buNone/>
            </a:pPr>
            <a:r>
              <a:rPr lang="fr-CH" dirty="0" smtClean="0"/>
              <a:t>Vacuum </a:t>
            </a:r>
            <a:r>
              <a:rPr lang="fr-CH" dirty="0" err="1" smtClean="0"/>
              <a:t>around</a:t>
            </a:r>
            <a:r>
              <a:rPr lang="fr-CH" dirty="0" smtClean="0"/>
              <a:t> the injection </a:t>
            </a:r>
            <a:r>
              <a:rPr lang="fr-CH" dirty="0" err="1" smtClean="0"/>
              <a:t>kickers</a:t>
            </a:r>
            <a:r>
              <a:rPr lang="fr-CH" dirty="0" smtClean="0"/>
              <a:t> MKI IP2 and IP8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1394859"/>
            <a:ext cx="7108927" cy="282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39690" y="2114959"/>
            <a:ext cx="3672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IP2 – Kicker tank changed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00" y="2907069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 bunches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228230" y="198880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136 bunches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20" y="4797190"/>
            <a:ext cx="230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IP8 – not opened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at the IPs during fill o-night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980660"/>
            <a:ext cx="797325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55470" y="292493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1E-8</a:t>
            </a:r>
            <a:endParaRPr lang="en-GB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692620"/>
            <a:ext cx="8065120" cy="21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week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30" y="2780910"/>
            <a:ext cx="811137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47830" y="112468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solidFill>
                  <a:srgbClr val="FFFF00"/>
                </a:solidFill>
              </a:rPr>
              <a:t>Lumi’s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430" y="2884870"/>
            <a:ext cx="1512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</a:rPr>
              <a:t>2e13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220" y="358140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</a:rPr>
              <a:t>DC </a:t>
            </a:r>
            <a:r>
              <a:rPr lang="fr-CH" dirty="0" err="1" smtClean="0">
                <a:solidFill>
                  <a:srgbClr val="FFFF00"/>
                </a:solidFill>
              </a:rPr>
              <a:t>BCTs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440" y="836640"/>
            <a:ext cx="259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FFFF00"/>
                </a:solidFill>
              </a:rPr>
              <a:t>160 x </a:t>
            </a:r>
            <a:r>
              <a:rPr lang="en-GB" dirty="0" smtClean="0">
                <a:solidFill>
                  <a:srgbClr val="FFFF00"/>
                </a:solidFill>
              </a:rPr>
              <a:t>10</a:t>
            </a:r>
            <a:r>
              <a:rPr lang="en-GB" baseline="30000" dirty="0" smtClean="0">
                <a:solidFill>
                  <a:srgbClr val="FFFF00"/>
                </a:solidFill>
              </a:rPr>
              <a:t>30</a:t>
            </a:r>
            <a:r>
              <a:rPr lang="en-GB" dirty="0" smtClean="0">
                <a:solidFill>
                  <a:srgbClr val="FFFF00"/>
                </a:solidFill>
              </a:rPr>
              <a:t> cm</a:t>
            </a:r>
            <a:r>
              <a:rPr lang="en-GB" baseline="30000" dirty="0" smtClean="0">
                <a:solidFill>
                  <a:srgbClr val="FFFF00"/>
                </a:solidFill>
              </a:rPr>
              <a:t>-2</a:t>
            </a:r>
            <a:r>
              <a:rPr lang="en-GB" dirty="0" smtClean="0">
                <a:solidFill>
                  <a:srgbClr val="FFFF00"/>
                </a:solidFill>
              </a:rPr>
              <a:t>s</a:t>
            </a:r>
            <a:r>
              <a:rPr lang="en-GB" baseline="30000" dirty="0" smtClean="0">
                <a:solidFill>
                  <a:srgbClr val="FFFF00"/>
                </a:solidFill>
              </a:rPr>
              <a:t>-1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4160" y="5013220"/>
            <a:ext cx="100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32 b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76320" y="5013220"/>
            <a:ext cx="115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64 b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956470" y="501322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136 b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15520" y="4953424"/>
            <a:ext cx="1224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 smtClean="0">
                <a:solidFill>
                  <a:srgbClr val="FF0000"/>
                </a:solidFill>
              </a:rPr>
              <a:t>Inj</a:t>
            </a:r>
            <a:r>
              <a:rPr lang="fr-CH" dirty="0" smtClean="0">
                <a:solidFill>
                  <a:srgbClr val="FF0000"/>
                </a:solidFill>
              </a:rPr>
              <a:t>. tests 48 b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440" y="5589301"/>
            <a:ext cx="273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 smtClean="0"/>
              <a:t>Stable Beams: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3b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10" y="6269340"/>
            <a:ext cx="1872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rgbClr val="008000"/>
                </a:solidFill>
              </a:rPr>
              <a:t>MPS tests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00" y="5673524"/>
            <a:ext cx="2376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Timing Distribution</a:t>
            </a:r>
            <a:br>
              <a:rPr lang="fr-CH" dirty="0" smtClean="0"/>
            </a:br>
            <a:r>
              <a:rPr lang="fr-CH" dirty="0" err="1" smtClean="0"/>
              <a:t>problem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203810" y="5085230"/>
            <a:ext cx="720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Skip</a:t>
            </a:r>
            <a:br>
              <a:rPr lang="fr-CH" dirty="0" smtClean="0"/>
            </a:br>
            <a:r>
              <a:rPr lang="fr-CH" dirty="0" smtClean="0"/>
              <a:t>8 b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6948330" y="587734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Tot. L = 8.7 pb-1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Fills</a:t>
            </a:r>
            <a:r>
              <a:rPr lang="fr-CH" dirty="0" smtClean="0"/>
              <a:t> of the </a:t>
            </a:r>
            <a:r>
              <a:rPr lang="fr-CH" dirty="0" err="1" smtClean="0"/>
              <a:t>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2969"/>
            <a:ext cx="8229600" cy="309575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420" y="764630"/>
          <a:ext cx="8447970" cy="5187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122"/>
                <a:gridCol w="648090"/>
                <a:gridCol w="1179177"/>
                <a:gridCol w="1270934"/>
                <a:gridCol w="1121412"/>
                <a:gridCol w="1196173"/>
                <a:gridCol w="897130"/>
                <a:gridCol w="1270932"/>
              </a:tblGrid>
              <a:tr h="95413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Fill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/>
                        <a:t># bun</a:t>
                      </a:r>
                      <a:br>
                        <a:rPr lang="en-GB" sz="1400" dirty="0" smtClean="0"/>
                      </a:br>
                      <a:r>
                        <a:rPr lang="en-GB" sz="1400" dirty="0" err="1" smtClean="0"/>
                        <a:t>ches</a:t>
                      </a:r>
                      <a:endParaRPr lang="en-GB" sz="1400" dirty="0" smtClean="0"/>
                    </a:p>
                    <a:p>
                      <a:pPr algn="ctr"/>
                      <a:endParaRPr lang="en-GB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+mj-lt"/>
                        </a:rPr>
                        <a:t>Average bunch </a:t>
                      </a:r>
                      <a:r>
                        <a:rPr lang="en-GB" sz="1400" baseline="0" dirty="0" err="1" smtClean="0">
                          <a:latin typeface="+mj-lt"/>
                        </a:rPr>
                        <a:t>population@coll</a:t>
                      </a:r>
                      <a:r>
                        <a:rPr lang="en-GB" sz="1400" baseline="0" dirty="0" smtClean="0">
                          <a:latin typeface="+mj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+mj-lt"/>
                        </a:rPr>
                        <a:t>[10</a:t>
                      </a:r>
                      <a:r>
                        <a:rPr lang="en-GB" sz="1400" baseline="30000" dirty="0" smtClean="0">
                          <a:latin typeface="+mj-lt"/>
                        </a:rPr>
                        <a:t>11</a:t>
                      </a:r>
                      <a:r>
                        <a:rPr lang="en-GB" sz="1400" baseline="0" dirty="0" smtClean="0">
                          <a:latin typeface="+mj-lt"/>
                        </a:rPr>
                        <a:t> p]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Initial luminosity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+mj-lt"/>
                        </a:rPr>
                        <a:t>[10</a:t>
                      </a:r>
                      <a:r>
                        <a:rPr lang="en-GB" sz="1400" baseline="30000" dirty="0" smtClean="0">
                          <a:latin typeface="+mj-lt"/>
                        </a:rPr>
                        <a:t>30</a:t>
                      </a:r>
                      <a:r>
                        <a:rPr lang="en-GB" sz="1400" baseline="0" dirty="0" smtClean="0">
                          <a:latin typeface="+mj-lt"/>
                        </a:rPr>
                        <a:t> cm</a:t>
                      </a:r>
                      <a:r>
                        <a:rPr lang="en-GB" sz="1400" baseline="30000" dirty="0" smtClean="0">
                          <a:latin typeface="+mj-lt"/>
                        </a:rPr>
                        <a:t>-2</a:t>
                      </a:r>
                      <a:r>
                        <a:rPr lang="en-GB" sz="1400" baseline="0" dirty="0" smtClean="0">
                          <a:latin typeface="+mj-lt"/>
                        </a:rPr>
                        <a:t>s</a:t>
                      </a:r>
                      <a:r>
                        <a:rPr lang="en-GB" sz="1400" baseline="30000" dirty="0" smtClean="0">
                          <a:latin typeface="+mj-lt"/>
                        </a:rPr>
                        <a:t>-1</a:t>
                      </a:r>
                      <a:r>
                        <a:rPr lang="en-GB" sz="1400" baseline="0" dirty="0" smtClean="0">
                          <a:latin typeface="+mj-lt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err="1" smtClean="0">
                          <a:latin typeface="Symbol" pitchFamily="18" charset="2"/>
                        </a:rPr>
                        <a:t>e</a:t>
                      </a:r>
                      <a:r>
                        <a:rPr lang="en-GB" sz="1400" baseline="-25000" dirty="0" err="1" smtClean="0"/>
                        <a:t>HV</a:t>
                      </a:r>
                      <a:endParaRPr lang="en-GB" sz="1400" baseline="-25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-25000" dirty="0" smtClean="0"/>
                        <a:t>@</a:t>
                      </a:r>
                      <a:r>
                        <a:rPr lang="en-GB" sz="1400" baseline="-25000" dirty="0" err="1" smtClean="0"/>
                        <a:t>coll</a:t>
                      </a:r>
                      <a:r>
                        <a:rPr lang="en-GB" sz="1400" baseline="0" dirty="0" smtClean="0"/>
                        <a:t> (from init. </a:t>
                      </a:r>
                      <a:r>
                        <a:rPr lang="en-GB" sz="1400" baseline="0" dirty="0" err="1" smtClean="0"/>
                        <a:t>Lumi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baseline="-25000" dirty="0" smtClean="0"/>
                    </a:p>
                    <a:p>
                      <a:pPr algn="ctr"/>
                      <a:endParaRPr lang="en-GB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+mj-lt"/>
                        </a:rPr>
                        <a:t>Integrated luminosity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+mj-lt"/>
                        </a:rPr>
                        <a:t>[pb</a:t>
                      </a:r>
                      <a:r>
                        <a:rPr lang="en-GB" sz="1400" baseline="30000" dirty="0" smtClean="0">
                          <a:latin typeface="+mj-lt"/>
                        </a:rPr>
                        <a:t>-1</a:t>
                      </a:r>
                      <a:r>
                        <a:rPr lang="en-GB" sz="1400" baseline="0" dirty="0" smtClean="0">
                          <a:latin typeface="+mj-lt"/>
                        </a:rPr>
                        <a:t>]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+mj-lt"/>
                        </a:rPr>
                        <a:t>Coast duration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+mj-lt"/>
                        </a:rPr>
                        <a:t>[hours]</a:t>
                      </a:r>
                    </a:p>
                    <a:p>
                      <a:pPr algn="ctr"/>
                      <a:endParaRPr lang="en-GB" sz="1400" dirty="0" smtClean="0"/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Turn-around</a:t>
                      </a:r>
                      <a:r>
                        <a:rPr lang="en-GB" sz="1400" baseline="0" dirty="0" smtClean="0"/>
                        <a:t> to next fill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[hours]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/>
                </a:tc>
              </a:tr>
              <a:tr h="5272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1.18/1.12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06:00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02:25</a:t>
                      </a:r>
                      <a:endParaRPr lang="en-GB" dirty="0"/>
                    </a:p>
                  </a:txBody>
                  <a:tcPr/>
                </a:tc>
              </a:tr>
              <a:tr h="5272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1635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1.18/1.17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0.009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00:06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05:00 (RF)</a:t>
                      </a:r>
                      <a:endParaRPr lang="en-GB" dirty="0"/>
                    </a:p>
                  </a:txBody>
                  <a:tcPr/>
                </a:tc>
              </a:tr>
              <a:tr h="5272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1.16/1.15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06:00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02:41</a:t>
                      </a:r>
                      <a:endParaRPr lang="en-GB" dirty="0"/>
                    </a:p>
                  </a:txBody>
                  <a:tcPr/>
                </a:tc>
              </a:tr>
              <a:tr h="5272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1637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1.18/1.15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06:40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02:45 (</a:t>
                      </a:r>
                      <a:r>
                        <a:rPr lang="en-GB" dirty="0" err="1" smtClean="0"/>
                        <a:t>Inj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5272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1638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1.14/1.14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07:05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05:50 (CRYO)</a:t>
                      </a:r>
                      <a:endParaRPr lang="en-GB" dirty="0"/>
                    </a:p>
                  </a:txBody>
                  <a:tcPr/>
                </a:tc>
              </a:tr>
              <a:tr h="527285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1639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1.14/1.14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1.21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06:20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02:30</a:t>
                      </a:r>
                      <a:br>
                        <a:rPr lang="fr-CH" dirty="0" smtClean="0"/>
                      </a:br>
                      <a:r>
                        <a:rPr lang="fr-CH" dirty="0" smtClean="0"/>
                        <a:t>(MPS)</a:t>
                      </a:r>
                      <a:endParaRPr lang="en-GB" dirty="0"/>
                    </a:p>
                  </a:txBody>
                  <a:tcPr/>
                </a:tc>
              </a:tr>
              <a:tr h="527285"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1640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136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1.18/1.18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148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2.6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dirty="0" smtClean="0"/>
                        <a:t>08:30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0090" y="5949350"/>
            <a:ext cx="201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Tot. L = 8.7 pb-1 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rMPP</a:t>
            </a:r>
            <a:r>
              <a:rPr lang="en-GB" dirty="0" smtClean="0"/>
              <a:t> ok for every intensity step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620610"/>
            <a:ext cx="8229600" cy="864120"/>
          </a:xfrm>
        </p:spPr>
        <p:txBody>
          <a:bodyPr/>
          <a:lstStyle/>
          <a:p>
            <a:r>
              <a:rPr lang="en-GB" dirty="0" smtClean="0"/>
              <a:t>Check list filled in for each step</a:t>
            </a:r>
          </a:p>
          <a:p>
            <a:r>
              <a:rPr lang="en-GB" dirty="0" smtClean="0"/>
              <a:t>On </a:t>
            </a:r>
            <a:r>
              <a:rPr lang="en-GB" dirty="0" err="1" smtClean="0"/>
              <a:t>edms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21/03/2011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30"/>
            <a:ext cx="9144000" cy="514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43443</TotalTime>
  <Words>827</Words>
  <Application>Microsoft Office PowerPoint</Application>
  <PresentationFormat>On-screen Show (4:3)</PresentationFormat>
  <Paragraphs>218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Pixel</vt:lpstr>
      <vt:lpstr>Summary of Week 11: 14 – 21 March</vt:lpstr>
      <vt:lpstr>Sunday 20/03</vt:lpstr>
      <vt:lpstr>Injecting pilot + trains of 8 + trains of 24</vt:lpstr>
      <vt:lpstr>Vacuum Experimental Areas 136 bunches</vt:lpstr>
      <vt:lpstr>136 bunches - Vacuum activity starting</vt:lpstr>
      <vt:lpstr>Vacuum at the IPs during fill o-night</vt:lpstr>
      <vt:lpstr>Overview of the week</vt:lpstr>
      <vt:lpstr>Fills of the week</vt:lpstr>
      <vt:lpstr>rMPP ok for every intensity step</vt:lpstr>
      <vt:lpstr>What kept us busy during the week</vt:lpstr>
      <vt:lpstr>Test ramp with 8 bunches</vt:lpstr>
      <vt:lpstr>Wednesday Evening </vt:lpstr>
      <vt:lpstr>RF dump on Friday night</vt:lpstr>
      <vt:lpstr>Plans</vt:lpstr>
      <vt:lpstr>Outstanding</vt:lpstr>
      <vt:lpstr>Overview of the week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NICE</cp:lastModifiedBy>
  <cp:revision>2558</cp:revision>
  <dcterms:created xsi:type="dcterms:W3CDTF">2010-07-26T05:43:59Z</dcterms:created>
  <dcterms:modified xsi:type="dcterms:W3CDTF">2011-03-21T07:26:41Z</dcterms:modified>
</cp:coreProperties>
</file>