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0"/>
  </p:notesMasterIdLst>
  <p:handoutMasterIdLst>
    <p:handoutMasterId r:id="rId11"/>
  </p:handoutMasterIdLst>
  <p:sldIdLst>
    <p:sldId id="1121" r:id="rId2"/>
    <p:sldId id="1125" r:id="rId3"/>
    <p:sldId id="1122" r:id="rId4"/>
    <p:sldId id="1126" r:id="rId5"/>
    <p:sldId id="1124" r:id="rId6"/>
    <p:sldId id="1127" r:id="rId7"/>
    <p:sldId id="1128" r:id="rId8"/>
    <p:sldId id="1129" r:id="rId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0000FF"/>
    <a:srgbClr val="FFFF99"/>
    <a:srgbClr val="CC0066"/>
    <a:srgbClr val="99FF99"/>
    <a:srgbClr val="FFCCCC"/>
    <a:srgbClr val="9FCAFF"/>
    <a:srgbClr val="DDDDDD"/>
    <a:srgbClr val="99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37" autoAdjust="0"/>
    <p:restoredTop sz="95262" autoAdjust="0"/>
  </p:normalViewPr>
  <p:slideViewPr>
    <p:cSldViewPr>
      <p:cViewPr varScale="1">
        <p:scale>
          <a:sx n="110" d="100"/>
          <a:sy n="110" d="100"/>
        </p:scale>
        <p:origin x="-144" y="-12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15/03/2011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17/03/2011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15/03/2011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15/03/2011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16/3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497180" cy="2664085"/>
          </a:xfrm>
        </p:spPr>
        <p:txBody>
          <a:bodyPr/>
          <a:lstStyle/>
          <a:p>
            <a:r>
              <a:rPr lang="en-US" sz="2000" dirty="0" smtClean="0"/>
              <a:t>08:30 – Dumped physics fill with 3 x 3 bunches</a:t>
            </a:r>
          </a:p>
          <a:p>
            <a:r>
              <a:rPr lang="en-US" sz="2000" dirty="0" smtClean="0"/>
              <a:t>AM: Investigations on tune feedback</a:t>
            </a:r>
            <a:br>
              <a:rPr lang="en-US" sz="2000" dirty="0" smtClean="0"/>
            </a:br>
            <a:r>
              <a:rPr lang="en-US" sz="2000" dirty="0" smtClean="0"/>
              <a:t>Ramped 8 nominal bunches again, which stayed in this time, although perturbations still there. Collide 8 bunches. Dump.</a:t>
            </a:r>
          </a:p>
          <a:p>
            <a:r>
              <a:rPr lang="en-US" sz="2000" dirty="0" smtClean="0"/>
              <a:t>PM: No beam</a:t>
            </a:r>
          </a:p>
          <a:p>
            <a:pPr lvl="1"/>
            <a:r>
              <a:rPr lang="en-US" sz="1600" dirty="0" smtClean="0"/>
              <a:t>Problems with RF re-phasing: “there is a large static error on the </a:t>
            </a:r>
            <a:r>
              <a:rPr lang="en-US" sz="1600" dirty="0" err="1" smtClean="0"/>
              <a:t>synchro</a:t>
            </a:r>
            <a:r>
              <a:rPr lang="en-US" sz="1600" dirty="0" smtClean="0"/>
              <a:t> loop”</a:t>
            </a:r>
          </a:p>
          <a:p>
            <a:pPr lvl="1"/>
            <a:r>
              <a:rPr lang="en-US" sz="1600" dirty="0" smtClean="0"/>
              <a:t>BST MASTER reboot</a:t>
            </a:r>
          </a:p>
          <a:p>
            <a:pPr lvl="1"/>
            <a:r>
              <a:rPr lang="en-US" sz="1600" dirty="0" smtClean="0"/>
              <a:t>PS no beam</a:t>
            </a:r>
          </a:p>
          <a:p>
            <a:r>
              <a:rPr lang="en-US" sz="2000" dirty="0" smtClean="0"/>
              <a:t>Evening: Continue investigations.</a:t>
            </a:r>
            <a:br>
              <a:rPr lang="en-US" sz="2000" dirty="0" smtClean="0"/>
            </a:br>
            <a:r>
              <a:rPr lang="en-US" sz="2000" dirty="0" smtClean="0"/>
              <a:t>Spectrum looks very different for 32 bunches compared to 8 bunches</a:t>
            </a:r>
          </a:p>
          <a:p>
            <a:pPr lvl="1"/>
            <a:r>
              <a:rPr lang="en-US" sz="1600" dirty="0" smtClean="0"/>
              <a:t>20:40 Ramp 32 nominal bunches</a:t>
            </a:r>
          </a:p>
          <a:p>
            <a:pPr lvl="1"/>
            <a:r>
              <a:rPr lang="en-US" sz="1600" dirty="0" smtClean="0"/>
              <a:t>Lost because of RQTD trips – but different signature</a:t>
            </a:r>
          </a:p>
          <a:p>
            <a:pPr lvl="1"/>
            <a:r>
              <a:rPr lang="en-US" sz="1600" dirty="0" smtClean="0"/>
              <a:t>Problem with timing distribution</a:t>
            </a:r>
          </a:p>
          <a:p>
            <a:r>
              <a:rPr lang="en-GB" dirty="0" smtClean="0"/>
              <a:t>Night: Requalification of systems. Collimator problem.</a:t>
            </a:r>
            <a:endParaRPr lang="en-US" dirty="0" smtClean="0"/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17/03/2011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8 bunch ramp that stayed in - lucky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17/03/2011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1052670"/>
            <a:ext cx="8428838" cy="532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851900" y="1700760"/>
            <a:ext cx="201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Tune-trim B2 H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3887905" y="2384855"/>
            <a:ext cx="864120" cy="216030"/>
          </a:xfrm>
          <a:prstGeom prst="straightConnector1">
            <a:avLst/>
          </a:prstGeom>
          <a:solidFill>
            <a:schemeClr val="accent1"/>
          </a:solidFill>
          <a:ln w="25400" cap="sq" cmpd="sng" algn="ctr">
            <a:solidFill>
              <a:srgbClr val="FFFF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4932050" y="4869200"/>
            <a:ext cx="2448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OK when tunes moved for collisions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 feedback / spectrum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2952410"/>
          </a:xfrm>
        </p:spPr>
        <p:txBody>
          <a:bodyPr/>
          <a:lstStyle/>
          <a:p>
            <a:pPr marL="342900" lvl="1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1800" dirty="0" smtClean="0"/>
              <a:t>Problem:</a:t>
            </a:r>
            <a:br>
              <a:rPr lang="en-US" sz="1800" dirty="0" smtClean="0"/>
            </a:br>
            <a:r>
              <a:rPr lang="en-US" sz="1800" dirty="0" smtClean="0"/>
              <a:t>With 8 nominal bunches beams were lost at 3.5 </a:t>
            </a:r>
            <a:r>
              <a:rPr lang="en-US" sz="1800" dirty="0" err="1" smtClean="0"/>
              <a:t>TeV</a:t>
            </a:r>
            <a:r>
              <a:rPr lang="en-US" sz="1800" dirty="0" smtClean="0"/>
              <a:t> twice on Tuesday. “100 Hz” peaks in tune spectrum for B2 H makes tune feedback jump around, resulting in RQT trip.</a:t>
            </a:r>
          </a:p>
          <a:p>
            <a:r>
              <a:rPr lang="en-US" sz="2000" dirty="0" smtClean="0"/>
              <a:t>At injection: Changing damper gains at injection -&gt; makes tune measurement more stable</a:t>
            </a:r>
          </a:p>
          <a:p>
            <a:r>
              <a:rPr lang="en-US" sz="2000" dirty="0" smtClean="0"/>
              <a:t>At 3.5 </a:t>
            </a:r>
            <a:r>
              <a:rPr lang="en-US" sz="2000" dirty="0" err="1" smtClean="0"/>
              <a:t>TeV</a:t>
            </a:r>
            <a:r>
              <a:rPr lang="en-US" sz="2000" dirty="0" smtClean="0"/>
              <a:t> switch off ADT -&gt; perturbing lines still too large relative to tune lines.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17/03/2011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10" y="4509150"/>
            <a:ext cx="4940675" cy="1945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420" y="4149100"/>
            <a:ext cx="4609342" cy="2351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59540" y="3789050"/>
            <a:ext cx="3240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Reduction of damper gain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32 bunches at injection – spectra look different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17/03/2011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588" y="1852613"/>
            <a:ext cx="50768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139940" y="2204830"/>
            <a:ext cx="1800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 bunches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3068950"/>
            <a:ext cx="1944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 bunches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0090" y="5301260"/>
            <a:ext cx="1872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ADT off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Ramp 32 bunches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92620"/>
            <a:ext cx="8229600" cy="1583935"/>
          </a:xfrm>
        </p:spPr>
        <p:txBody>
          <a:bodyPr/>
          <a:lstStyle/>
          <a:p>
            <a:r>
              <a:rPr lang="en-US" dirty="0" smtClean="0"/>
              <a:t>Lost in ramp RQTD.A12B2 and RQTD.A67B2 tripped off</a:t>
            </a:r>
          </a:p>
          <a:p>
            <a:r>
              <a:rPr lang="en-US" dirty="0" smtClean="0"/>
              <a:t>But tune signals were proper this time </a:t>
            </a:r>
          </a:p>
          <a:p>
            <a:r>
              <a:rPr lang="en-US" dirty="0" smtClean="0"/>
              <a:t>Previous trips were RQTF and at flat top</a:t>
            </a:r>
          </a:p>
          <a:p>
            <a:r>
              <a:rPr lang="en-US" dirty="0" smtClean="0"/>
              <a:t>RQTD </a:t>
            </a:r>
            <a:r>
              <a:rPr lang="en-US" dirty="0" smtClean="0"/>
              <a:t>U-res </a:t>
            </a:r>
            <a:r>
              <a:rPr lang="en-US" dirty="0" smtClean="0"/>
              <a:t>not noisy, but is sudden spike</a:t>
            </a:r>
          </a:p>
          <a:p>
            <a:r>
              <a:rPr lang="en-US" dirty="0" smtClean="0"/>
              <a:t>PM, XPOC, logging thoroughly messed </a:t>
            </a:r>
            <a:r>
              <a:rPr lang="en-US" dirty="0" smtClean="0"/>
              <a:t>up</a:t>
            </a:r>
          </a:p>
          <a:p>
            <a:pPr lvl="1"/>
            <a:r>
              <a:rPr lang="en-US" dirty="0" smtClean="0"/>
              <a:t>Switching </a:t>
            </a:r>
            <a:r>
              <a:rPr lang="en-US" dirty="0" smtClean="0"/>
              <a:t>the LHC Timing Gateway from A-&gt;B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17/03/2011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880" y="3501010"/>
            <a:ext cx="4836053" cy="303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90" y="4509150"/>
            <a:ext cx="4608640" cy="158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Arrow Connector 11"/>
          <p:cNvCxnSpPr/>
          <p:nvPr/>
        </p:nvCxnSpPr>
        <p:spPr bwMode="auto">
          <a:xfrm>
            <a:off x="5796170" y="4437140"/>
            <a:ext cx="864120" cy="1588"/>
          </a:xfrm>
          <a:prstGeom prst="straightConnector1">
            <a:avLst/>
          </a:prstGeom>
          <a:solidFill>
            <a:schemeClr val="accent1"/>
          </a:solidFill>
          <a:ln w="25400" cap="sq" cmpd="sng" algn="ctr">
            <a:solidFill>
              <a:srgbClr val="FFFF00"/>
            </a:solidFill>
            <a:prstDash val="solid"/>
            <a:round/>
            <a:headEnd type="stealth" w="lg" len="lg"/>
            <a:tailEnd type="stealth" w="lg" len="lg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580140" y="3717040"/>
            <a:ext cx="1296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Jump in Time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QPS of RQTD reacted correctly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17/03/2011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30" y="1052670"/>
            <a:ext cx="6491662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result of this </a:t>
            </a:r>
            <a:r>
              <a:rPr lang="en-US" dirty="0" smtClean="0"/>
              <a:t>timing card switch, preformed </a:t>
            </a:r>
            <a:r>
              <a:rPr lang="en-US" dirty="0" smtClean="0"/>
              <a:t>a set of checks to confirm that the timing was OK and that the dump and PM was behaving as expected. Tests </a:t>
            </a:r>
            <a:r>
              <a:rPr lang="en-US" dirty="0" smtClean="0"/>
              <a:t>done:</a:t>
            </a:r>
          </a:p>
          <a:p>
            <a:pPr lvl="1"/>
            <a:r>
              <a:rPr lang="en-US" dirty="0" smtClean="0"/>
              <a:t>Dry </a:t>
            </a:r>
            <a:r>
              <a:rPr lang="en-US" dirty="0" smtClean="0"/>
              <a:t>dump to check PM </a:t>
            </a:r>
            <a:endParaRPr lang="en-US" dirty="0" smtClean="0"/>
          </a:p>
          <a:p>
            <a:pPr lvl="1"/>
            <a:r>
              <a:rPr lang="en-US" dirty="0" smtClean="0"/>
              <a:t>Dump </a:t>
            </a:r>
            <a:r>
              <a:rPr lang="en-US" dirty="0" smtClean="0"/>
              <a:t>with pilot at injection to test PM etc </a:t>
            </a:r>
            <a:endParaRPr lang="en-US" dirty="0" smtClean="0"/>
          </a:p>
          <a:p>
            <a:pPr lvl="1"/>
            <a:r>
              <a:rPr lang="en-US" dirty="0" smtClean="0"/>
              <a:t>Ramp </a:t>
            </a:r>
            <a:r>
              <a:rPr lang="en-US" dirty="0" smtClean="0"/>
              <a:t>with pilots and then taken through the collisions BP </a:t>
            </a:r>
            <a:endParaRPr lang="en-US" dirty="0" smtClean="0"/>
          </a:p>
          <a:p>
            <a:r>
              <a:rPr lang="en-GB" dirty="0" smtClean="0"/>
              <a:t>Tried to fill physics with 3 bunches – waiting for experts to report on “timing issue”</a:t>
            </a:r>
          </a:p>
          <a:p>
            <a:pPr lvl="1"/>
            <a:r>
              <a:rPr lang="en-GB" dirty="0" smtClean="0"/>
              <a:t>Collimation problem, TCTH.4L5.B1 position interlock at start of squeeze, expert working.</a:t>
            </a:r>
          </a:p>
          <a:p>
            <a:pPr lvl="1"/>
            <a:r>
              <a:rPr lang="en-GB" dirty="0" smtClean="0"/>
              <a:t>BPM calibration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17/03/2011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Confirmation from experts everything ok</a:t>
            </a:r>
          </a:p>
          <a:p>
            <a:pPr lvl="1"/>
            <a:r>
              <a:rPr lang="en-GB" dirty="0" smtClean="0"/>
              <a:t>Timing</a:t>
            </a:r>
          </a:p>
          <a:p>
            <a:pPr lvl="1"/>
            <a:r>
              <a:rPr lang="en-GB" dirty="0" smtClean="0"/>
              <a:t>Collimation</a:t>
            </a:r>
          </a:p>
          <a:p>
            <a:r>
              <a:rPr lang="en-GB" dirty="0" smtClean="0"/>
              <a:t>Ramp 32 bunches, aiming for stable beams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To do:</a:t>
            </a:r>
          </a:p>
          <a:p>
            <a:pPr lvl="1"/>
            <a:r>
              <a:rPr lang="en-GB" dirty="0" smtClean="0"/>
              <a:t>Collimation energy interlocks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17/03/2011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42802</TotalTime>
  <Words>271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Wednesday 16/3</vt:lpstr>
      <vt:lpstr>The 8 bunch ramp that stayed in - lucky</vt:lpstr>
      <vt:lpstr>Tune feedback / spectrum issue</vt:lpstr>
      <vt:lpstr>32 bunches at injection – spectra look different</vt:lpstr>
      <vt:lpstr>Ramp 32 bunches</vt:lpstr>
      <vt:lpstr>QPS of RQTD reacted correctly</vt:lpstr>
      <vt:lpstr>Recover</vt:lpstr>
      <vt:lpstr>The 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NICE</cp:lastModifiedBy>
  <cp:revision>2490</cp:revision>
  <dcterms:created xsi:type="dcterms:W3CDTF">2010-07-26T05:43:59Z</dcterms:created>
  <dcterms:modified xsi:type="dcterms:W3CDTF">2011-03-17T07:26:53Z</dcterms:modified>
</cp:coreProperties>
</file>