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115" r:id="rId2"/>
    <p:sldId id="1116" r:id="rId3"/>
    <p:sldId id="1117" r:id="rId4"/>
    <p:sldId id="1118" r:id="rId5"/>
    <p:sldId id="1120" r:id="rId6"/>
    <p:sldId id="1119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0000FF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37" autoAdjust="0"/>
    <p:restoredTop sz="95262" autoAdjust="0"/>
  </p:normalViewPr>
  <p:slideViewPr>
    <p:cSldViewPr>
      <p:cViewPr varScale="1">
        <p:scale>
          <a:sx n="110" d="100"/>
          <a:sy n="110" d="100"/>
        </p:scale>
        <p:origin x="-144" y="-7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15/03/2011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15/03/2011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00" y="2420860"/>
            <a:ext cx="5131710" cy="21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14</a:t>
            </a:r>
            <a:r>
              <a:rPr lang="en-US" baseline="30000" dirty="0" smtClean="0"/>
              <a:t>th</a:t>
            </a:r>
            <a:r>
              <a:rPr lang="en-US" dirty="0" smtClean="0"/>
              <a:t> March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1223885"/>
          </a:xfrm>
        </p:spPr>
        <p:txBody>
          <a:bodyPr/>
          <a:lstStyle/>
          <a:p>
            <a:r>
              <a:rPr lang="en-US" dirty="0" smtClean="0"/>
              <a:t>Second fill with pilot + 3 nominal bunches</a:t>
            </a:r>
          </a:p>
          <a:p>
            <a:pPr lvl="1"/>
            <a:r>
              <a:rPr lang="en-US" dirty="0" smtClean="0"/>
              <a:t>Some </a:t>
            </a:r>
            <a:r>
              <a:rPr lang="en-US" dirty="0" err="1" smtClean="0"/>
              <a:t>debunched</a:t>
            </a:r>
            <a:r>
              <a:rPr lang="en-US" dirty="0" smtClean="0"/>
              <a:t> beam for beam 2? But losses on FBCT, </a:t>
            </a:r>
            <a:br>
              <a:rPr lang="en-US" dirty="0" smtClean="0"/>
            </a:br>
            <a:r>
              <a:rPr lang="en-US" dirty="0" smtClean="0"/>
              <a:t>would expect this on DC-BCT??</a:t>
            </a:r>
          </a:p>
          <a:p>
            <a:pPr lvl="1"/>
            <a:r>
              <a:rPr lang="en-US" dirty="0" smtClean="0"/>
              <a:t>Stable beams 10:40 – 16:00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15/03/2011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410" y="3573020"/>
            <a:ext cx="4032560" cy="2972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fill studies @ 3.5 TeV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229600" cy="4032275"/>
          </a:xfrm>
        </p:spPr>
        <p:txBody>
          <a:bodyPr/>
          <a:lstStyle/>
          <a:p>
            <a:r>
              <a:rPr lang="en-US" dirty="0" smtClean="0"/>
              <a:t>Betatron loss maps B2 H &amp; </a:t>
            </a:r>
            <a:r>
              <a:rPr lang="en-US" dirty="0" smtClean="0"/>
              <a:t>V</a:t>
            </a:r>
          </a:p>
          <a:p>
            <a:pPr lvl="1"/>
            <a:r>
              <a:rPr lang="en-US" dirty="0" smtClean="0"/>
              <a:t>First impression ok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Asynch</a:t>
            </a:r>
            <a:r>
              <a:rPr lang="en-US" dirty="0" smtClean="0"/>
              <a:t> dump” test B2</a:t>
            </a:r>
          </a:p>
          <a:p>
            <a:pPr lvl="1"/>
            <a:r>
              <a:rPr lang="en-US" dirty="0" smtClean="0"/>
              <a:t>The ratio of losses on the TCTs/cold elements to TCDQA was 3e-4 for B1, and 4e-4 for B2, assuming a filter factor of 60 on the TCDQA BLM.  This is fine (BG).</a:t>
            </a:r>
          </a:p>
          <a:p>
            <a:r>
              <a:rPr lang="en-US" dirty="0" smtClean="0"/>
              <a:t>FMCM tests by generating an FGC_STATE fault in the related power converters</a:t>
            </a:r>
          </a:p>
          <a:p>
            <a:pPr lvl="1"/>
            <a:r>
              <a:rPr lang="en-US" dirty="0" smtClean="0"/>
              <a:t>Analysis off-line</a:t>
            </a:r>
          </a:p>
          <a:p>
            <a:r>
              <a:rPr lang="en-US" dirty="0" smtClean="0"/>
              <a:t>Automatic BLM-BIS test</a:t>
            </a:r>
          </a:p>
          <a:p>
            <a:pPr lvl="1"/>
            <a:r>
              <a:rPr lang="en-US" dirty="0" smtClean="0"/>
              <a:t>All tests passed 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15/03/2011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Asynch</a:t>
            </a:r>
            <a:r>
              <a:rPr lang="en-US" dirty="0" smtClean="0"/>
              <a:t> Dump”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15/03/2011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488" y="2132820"/>
            <a:ext cx="4377512" cy="2778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440" y="764630"/>
            <a:ext cx="3419840" cy="256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419840" y="764630"/>
            <a:ext cx="2808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at dump </a:t>
            </a:r>
            <a:br>
              <a:rPr lang="en-US" dirty="0" smtClean="0"/>
            </a:br>
            <a:r>
              <a:rPr lang="en-US" dirty="0" smtClean="0"/>
              <a:t>BTVDD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60040" y="3789050"/>
            <a:ext cx="936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FBCT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4360" y="3933070"/>
            <a:ext cx="1152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BSRA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0190" y="1484730"/>
            <a:ext cx="288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Abort gap monitoring</a:t>
            </a:r>
            <a:br>
              <a:rPr lang="en-US" dirty="0" smtClean="0"/>
            </a:br>
            <a:r>
              <a:rPr lang="en-US" dirty="0" smtClean="0"/>
              <a:t>BSRA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420" y="4797190"/>
            <a:ext cx="7524410" cy="1697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27480" y="4437140"/>
            <a:ext cx="2088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Multi-bunch injection </a:t>
            </a:r>
            <a:r>
              <a:rPr lang="en-US" sz="2800" dirty="0" smtClean="0"/>
              <a:t>test – injected 48 bunches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5111750"/>
          </a:xfrm>
        </p:spPr>
        <p:txBody>
          <a:bodyPr/>
          <a:lstStyle/>
          <a:p>
            <a:r>
              <a:rPr lang="en-US" sz="1800" dirty="0" smtClean="0"/>
              <a:t>Adjusted </a:t>
            </a:r>
            <a:r>
              <a:rPr lang="en-US" sz="1800" dirty="0" smtClean="0"/>
              <a:t>MKE delay for both beams (68 us Beam 1, 54 us Beam 2) with pilot bunch and settings copied to LHCFAST1-3 and LHC1-4 ==&gt; ready for injecting trains of multi-bunches </a:t>
            </a:r>
            <a:endParaRPr lang="en-US" sz="1800" dirty="0" smtClean="0"/>
          </a:p>
          <a:p>
            <a:r>
              <a:rPr lang="en-US" sz="1800" dirty="0" smtClean="0"/>
              <a:t>Checked </a:t>
            </a:r>
            <a:r>
              <a:rPr lang="en-US" sz="1800" dirty="0" smtClean="0"/>
              <a:t>injection of the following sequences: </a:t>
            </a:r>
            <a:endParaRPr lang="en-US" sz="1800" dirty="0" smtClean="0"/>
          </a:p>
          <a:p>
            <a:pPr lvl="1"/>
            <a:r>
              <a:rPr lang="en-US" sz="1600" dirty="0" smtClean="0"/>
              <a:t>Probe </a:t>
            </a:r>
            <a:r>
              <a:rPr lang="en-US" sz="1600" dirty="0" smtClean="0"/>
              <a:t>+ 8 b adding on to 32 bunches total per ring </a:t>
            </a:r>
            <a:br>
              <a:rPr lang="en-US" sz="1600" dirty="0" smtClean="0"/>
            </a:br>
            <a:r>
              <a:rPr lang="en-US" sz="1600" dirty="0" smtClean="0"/>
              <a:t>        - Probe + 2 x 8 b adding on to 48 bunches total per ring </a:t>
            </a:r>
            <a:br>
              <a:rPr lang="en-US" sz="1600" dirty="0" smtClean="0"/>
            </a:br>
            <a:r>
              <a:rPr lang="en-US" sz="1600" dirty="0" smtClean="0"/>
              <a:t>        - Probe + 1 x 8 b + 3 x 8 b adding on to 56 bunches total per ring       </a:t>
            </a:r>
            <a:br>
              <a:rPr lang="en-US" sz="1600" dirty="0" smtClean="0"/>
            </a:br>
            <a:r>
              <a:rPr lang="en-US" sz="1600" dirty="0" smtClean="0"/>
              <a:t>        - Probe + 1 x 8 b + 1 x 24 b adding on to 56 bunches total per ring </a:t>
            </a:r>
            <a:br>
              <a:rPr lang="en-US" sz="1600" dirty="0" smtClean="0"/>
            </a:br>
            <a:r>
              <a:rPr lang="en-US" sz="1600" dirty="0" smtClean="0"/>
              <a:t>        - Probe + 1 x8 b + 2 x 24 b adding on to 56 bunches total per ring </a:t>
            </a:r>
            <a:endParaRPr lang="en-US" sz="1600" dirty="0" smtClean="0"/>
          </a:p>
          <a:p>
            <a:pPr lvl="1"/>
            <a:r>
              <a:rPr lang="en-US" sz="1600" dirty="0" smtClean="0"/>
              <a:t>Clean </a:t>
            </a:r>
            <a:r>
              <a:rPr lang="en-US" sz="1600" dirty="0" smtClean="0"/>
              <a:t>injection for beam 1 after correcting hor. and vert. trajectory on LHC3; no correction needed on Beam 2. </a:t>
            </a:r>
            <a:endParaRPr lang="en-US" sz="1600" dirty="0" smtClean="0"/>
          </a:p>
          <a:p>
            <a:pPr lvl="1"/>
            <a:r>
              <a:rPr lang="en-US" sz="1600" dirty="0" smtClean="0"/>
              <a:t>IQC </a:t>
            </a:r>
            <a:r>
              <a:rPr lang="en-US" sz="1600" dirty="0" smtClean="0"/>
              <a:t>latching for both beams when injecting 48 bunches for BLM and RF bucket (see attachment), and losses at MQ7 (fixed BLM display) at 30% from dump limit when injecting 48 b for B2. </a:t>
            </a:r>
            <a:br>
              <a:rPr lang="en-US" sz="1600" dirty="0" smtClean="0"/>
            </a:br>
            <a:r>
              <a:rPr lang="en-US" sz="1600" dirty="0" smtClean="0"/>
              <a:t>Extrapolation from 48 b: </a:t>
            </a:r>
            <a:br>
              <a:rPr lang="en-US" sz="1600" dirty="0" smtClean="0"/>
            </a:br>
            <a:r>
              <a:rPr lang="en-US" sz="1600" dirty="0" smtClean="0"/>
              <a:t>- B1: ratio to dump 20% </a:t>
            </a:r>
            <a:br>
              <a:rPr lang="en-US" sz="1600" dirty="0" smtClean="0"/>
            </a:br>
            <a:r>
              <a:rPr lang="en-US" sz="1600" dirty="0" smtClean="0"/>
              <a:t>- B2: ratio to dump 30% </a:t>
            </a:r>
            <a:br>
              <a:rPr lang="en-US" sz="1600" dirty="0" smtClean="0"/>
            </a:br>
            <a:r>
              <a:rPr lang="en-US" sz="1600" dirty="0" smtClean="0"/>
              <a:t>Next step will be more statistic with 48 b using the intensity increase check list and then </a:t>
            </a:r>
            <a:r>
              <a:rPr lang="en-US" sz="1600" dirty="0" smtClean="0"/>
              <a:t>moving </a:t>
            </a:r>
            <a:r>
              <a:rPr lang="en-US" sz="1600" dirty="0" smtClean="0"/>
              <a:t>on to the injection of 96 b (4 x 24 b).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15/03/2011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08130" y="6093370"/>
            <a:ext cx="3240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M.Meddahi</a:t>
            </a:r>
            <a:r>
              <a:rPr lang="en-US" dirty="0" smtClean="0"/>
              <a:t>, </a:t>
            </a:r>
            <a:r>
              <a:rPr lang="en-US" dirty="0" err="1" smtClean="0"/>
              <a:t>C.Bracco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fill stable beams 3 bunches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3456480"/>
          </a:xfrm>
        </p:spPr>
        <p:txBody>
          <a:bodyPr/>
          <a:lstStyle/>
          <a:p>
            <a:r>
              <a:rPr lang="en-US" sz="2000" dirty="0" smtClean="0"/>
              <a:t>02:00 Stable Beams fill #1617</a:t>
            </a:r>
          </a:p>
          <a:p>
            <a:r>
              <a:rPr lang="en-US" sz="2000" dirty="0" smtClean="0"/>
              <a:t>RF-feedback </a:t>
            </a:r>
            <a:r>
              <a:rPr lang="en-US" sz="2000" dirty="0" smtClean="0"/>
              <a:t>during squeeze ‘monitoring’</a:t>
            </a:r>
          </a:p>
          <a:p>
            <a:pPr lvl="1"/>
            <a:r>
              <a:rPr lang="en-US" sz="1800" dirty="0" smtClean="0"/>
              <a:t>If ok can be switched on </a:t>
            </a:r>
            <a:r>
              <a:rPr lang="en-US" sz="1800" dirty="0" err="1" smtClean="0"/>
              <a:t>on</a:t>
            </a:r>
            <a:r>
              <a:rPr lang="en-US" sz="1800" dirty="0" smtClean="0"/>
              <a:t> next </a:t>
            </a:r>
            <a:r>
              <a:rPr lang="en-US" sz="1800" dirty="0" smtClean="0"/>
              <a:t>fill</a:t>
            </a:r>
          </a:p>
          <a:p>
            <a:r>
              <a:rPr lang="en-US" sz="2000" dirty="0" smtClean="0"/>
              <a:t>05:00 Self trigger Beam Dump on B2 MKD generator M</a:t>
            </a:r>
          </a:p>
          <a:p>
            <a:pPr lvl="1"/>
            <a:r>
              <a:rPr lang="en-US" sz="1800" dirty="0" smtClean="0"/>
              <a:t>Seems to be problem </a:t>
            </a:r>
            <a:r>
              <a:rPr lang="en-US" sz="1800" dirty="0" smtClean="0"/>
              <a:t>at the level of slow control</a:t>
            </a:r>
            <a:endParaRPr lang="en-US" sz="1800" dirty="0" smtClean="0"/>
          </a:p>
          <a:p>
            <a:pPr lvl="1"/>
            <a:r>
              <a:rPr lang="en-US" sz="1800" dirty="0" smtClean="0"/>
              <a:t>To be checked in detail</a:t>
            </a:r>
          </a:p>
          <a:p>
            <a:r>
              <a:rPr lang="en-US" sz="2000" dirty="0" smtClean="0"/>
              <a:t>During ramp down fault RB78, probably caused by active filter. Opened switches.</a:t>
            </a:r>
          </a:p>
          <a:p>
            <a:pPr lvl="1"/>
            <a:r>
              <a:rPr lang="en-US" sz="1800" dirty="0" smtClean="0"/>
              <a:t>Seems ok, but also to be checked in detail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15/03/2011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80" y="3933070"/>
            <a:ext cx="3385849" cy="242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8229600" cy="5111750"/>
          </a:xfrm>
        </p:spPr>
        <p:txBody>
          <a:bodyPr/>
          <a:lstStyle/>
          <a:p>
            <a:r>
              <a:rPr lang="en-US" dirty="0" smtClean="0"/>
              <a:t>Tuesday morning</a:t>
            </a:r>
          </a:p>
          <a:p>
            <a:pPr lvl="1"/>
            <a:r>
              <a:rPr lang="en-US" dirty="0" smtClean="0"/>
              <a:t>MPS tests: BIS, XPOC/IPOC</a:t>
            </a:r>
          </a:p>
          <a:p>
            <a:r>
              <a:rPr lang="en-US" dirty="0" smtClean="0"/>
              <a:t>Another ramp and squeeze with 3 </a:t>
            </a:r>
            <a:r>
              <a:rPr lang="en-US" dirty="0" smtClean="0"/>
              <a:t>or 8 bunches </a:t>
            </a:r>
            <a:r>
              <a:rPr lang="en-US" dirty="0" smtClean="0"/>
              <a:t>with RF feedback and tune feedback on during the squeeze</a:t>
            </a:r>
          </a:p>
          <a:p>
            <a:r>
              <a:rPr lang="en-US" dirty="0" smtClean="0"/>
              <a:t>Stable beams with 32 bunches</a:t>
            </a:r>
          </a:p>
          <a:p>
            <a:pPr lvl="1"/>
            <a:r>
              <a:rPr lang="en-US" dirty="0" smtClean="0"/>
              <a:t>If all above goes well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rMPP</a:t>
            </a:r>
            <a:r>
              <a:rPr lang="en-US" dirty="0" smtClean="0"/>
              <a:t> ok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15/03/2011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42398</TotalTime>
  <Words>297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Monday 14th March</vt:lpstr>
      <vt:lpstr>End of fill studies @ 3.5 TeV collisions</vt:lpstr>
      <vt:lpstr>“Asynch Dump” test</vt:lpstr>
      <vt:lpstr>Multi-bunch injection test – injected 48 bunches</vt:lpstr>
      <vt:lpstr>Third fill stable beams 3 bunches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2453</cp:revision>
  <dcterms:created xsi:type="dcterms:W3CDTF">2010-07-26T05:43:59Z</dcterms:created>
  <dcterms:modified xsi:type="dcterms:W3CDTF">2011-03-15T07:16:23Z</dcterms:modified>
</cp:coreProperties>
</file>