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673" r:id="rId2"/>
    <p:sldId id="762" r:id="rId3"/>
    <p:sldId id="764" r:id="rId4"/>
    <p:sldId id="761" r:id="rId5"/>
    <p:sldId id="765" r:id="rId6"/>
    <p:sldId id="746" r:id="rId7"/>
    <p:sldId id="763" r:id="rId8"/>
    <p:sldId id="722" r:id="rId9"/>
    <p:sldId id="760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3/20/2011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19/3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2057400"/>
          </a:xfrm>
        </p:spPr>
        <p:txBody>
          <a:bodyPr/>
          <a:lstStyle/>
          <a:p>
            <a:r>
              <a:rPr lang="en-US" sz="2000" dirty="0" smtClean="0"/>
              <a:t>10:30: End of fill #1636: ~0.6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OK from </a:t>
            </a:r>
            <a:r>
              <a:rPr lang="en-US" sz="2000" dirty="0" err="1" smtClean="0"/>
              <a:t>rMPP</a:t>
            </a:r>
            <a:r>
              <a:rPr lang="en-US" sz="2000" dirty="0" smtClean="0"/>
              <a:t> to go to 64 bunches</a:t>
            </a:r>
          </a:p>
          <a:p>
            <a:r>
              <a:rPr lang="en-US" sz="2000" dirty="0" smtClean="0"/>
              <a:t>13:20 Stable beams #1637 64 bunches</a:t>
            </a:r>
          </a:p>
          <a:p>
            <a:r>
              <a:rPr lang="en-US" sz="2000" dirty="0" smtClean="0"/>
              <a:t>20:00 End of fill #1637: 1.3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22:45 Stable beams #1638 64 bunches</a:t>
            </a:r>
          </a:p>
          <a:p>
            <a:r>
              <a:rPr lang="en-US" sz="2000" dirty="0" smtClean="0"/>
              <a:t>06:00 Cryogenics lost in point 8. End of fill #1638</a:t>
            </a:r>
          </a:p>
        </p:txBody>
      </p:sp>
      <p:pic>
        <p:nvPicPr>
          <p:cNvPr id="12289" name="Picture 1" descr="\\cern.ch\dfs\Users\a\arduini\Public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Explanation of the RF FGC problem of last night (Q. King):</a:t>
            </a:r>
          </a:p>
          <a:p>
            <a:r>
              <a:rPr lang="en-GB" sz="2400" dirty="0" smtClean="0"/>
              <a:t>Following a modification introduced during the Xmas stop, the RF FGCs crash if they receive 3 or more simultaneous timing events (as in the case of the automatic optimization of all the IPs)</a:t>
            </a:r>
          </a:p>
          <a:p>
            <a:r>
              <a:rPr lang="en-GB" sz="2400" dirty="0" smtClean="0"/>
              <a:t>The bug has been identified and fixed by Q. King – new firmware version to be released at the next best occasion.</a:t>
            </a:r>
          </a:p>
          <a:p>
            <a:r>
              <a:rPr lang="en-GB" sz="2400" dirty="0" smtClean="0"/>
              <a:t>This explain why the problem occurred when using the application to optimize the separation </a:t>
            </a:r>
            <a:r>
              <a:rPr lang="en-GB" sz="2400" i="1" dirty="0" smtClean="0"/>
              <a:t>simultaneously</a:t>
            </a:r>
            <a:r>
              <a:rPr lang="en-GB" sz="2400" dirty="0" smtClean="0"/>
              <a:t> at all IPs</a:t>
            </a:r>
          </a:p>
          <a:p>
            <a:r>
              <a:rPr lang="en-GB" sz="2400" dirty="0" smtClean="0"/>
              <a:t>For the moment we do not to use the 'optimize all' option in the luminosity scan application!</a:t>
            </a:r>
            <a:br>
              <a:rPr lang="en-GB" sz="2400" dirty="0" smtClean="0"/>
            </a:br>
            <a:endParaRPr lang="en-GB" sz="2400" dirty="0" smtClean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dump on Friday night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64 bunches</a:t>
            </a:r>
            <a:endParaRPr lang="en-GB" dirty="0"/>
          </a:p>
        </p:txBody>
      </p:sp>
      <p:pic>
        <p:nvPicPr>
          <p:cNvPr id="1026" name="Picture 2" descr="\\cern.ch\dfs\Users\a\arduini\Public\2011031914154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4286250" cy="3429000"/>
          </a:xfrm>
          <a:prstGeom prst="rect">
            <a:avLst/>
          </a:prstGeom>
          <a:noFill/>
        </p:spPr>
      </p:pic>
      <p:sp>
        <p:nvSpPr>
          <p:cNvPr id="1027" name="AutoShape 3" descr="https://ab-dep-op-elogbook.web.cern.ch/ab-dep-op-elogbook/elogbook/attach.php?attachId=1141248&amp;type=png&amp;fname=2011031913231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\\cern.ch\dfs\Users\a\arduini\Public\2011031913231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690812"/>
            <a:ext cx="4905375" cy="4167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598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1295400"/>
                <a:gridCol w="1295400"/>
                <a:gridCol w="1143000"/>
                <a:gridCol w="1219200"/>
                <a:gridCol w="914400"/>
                <a:gridCol w="1295398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Fill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# bunches</a:t>
                      </a:r>
                    </a:p>
                    <a:p>
                      <a:pPr algn="ctr"/>
                      <a:endParaRPr lang="en-GB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j-lt"/>
                        </a:rPr>
                        <a:t>Average bunch </a:t>
                      </a:r>
                      <a:r>
                        <a:rPr lang="en-GB" sz="1400" baseline="0" dirty="0" err="1" smtClean="0">
                          <a:latin typeface="+mj-lt"/>
                        </a:rPr>
                        <a:t>population@coll</a:t>
                      </a:r>
                      <a:r>
                        <a:rPr lang="en-GB" sz="1400" baseline="0" dirty="0" smtClean="0">
                          <a:latin typeface="+mj-lt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j-lt"/>
                        </a:rPr>
                        <a:t>[10</a:t>
                      </a:r>
                      <a:r>
                        <a:rPr lang="en-GB" sz="1400" baseline="30000" dirty="0" smtClean="0">
                          <a:latin typeface="+mj-lt"/>
                        </a:rPr>
                        <a:t>11</a:t>
                      </a:r>
                      <a:r>
                        <a:rPr lang="en-GB" sz="1400" baseline="0" dirty="0" smtClean="0">
                          <a:latin typeface="+mj-lt"/>
                        </a:rPr>
                        <a:t> p]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+mj-lt"/>
                        </a:rPr>
                        <a:t>Initial luminosity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j-lt"/>
                        </a:rPr>
                        <a:t>[10</a:t>
                      </a:r>
                      <a:r>
                        <a:rPr lang="en-GB" sz="1400" baseline="30000" dirty="0" smtClean="0">
                          <a:latin typeface="+mj-lt"/>
                        </a:rPr>
                        <a:t>30</a:t>
                      </a:r>
                      <a:r>
                        <a:rPr lang="en-GB" sz="1400" baseline="0" dirty="0" smtClean="0">
                          <a:latin typeface="+mj-lt"/>
                        </a:rPr>
                        <a:t> cm</a:t>
                      </a:r>
                      <a:r>
                        <a:rPr lang="en-GB" sz="1400" baseline="30000" dirty="0" smtClean="0">
                          <a:latin typeface="+mj-lt"/>
                        </a:rPr>
                        <a:t>-2</a:t>
                      </a:r>
                      <a:r>
                        <a:rPr lang="en-GB" sz="1400" baseline="0" dirty="0" smtClean="0">
                          <a:latin typeface="+mj-lt"/>
                        </a:rPr>
                        <a:t>s</a:t>
                      </a:r>
                      <a:r>
                        <a:rPr lang="en-GB" sz="1400" baseline="30000" dirty="0" smtClean="0">
                          <a:latin typeface="+mj-lt"/>
                        </a:rPr>
                        <a:t>-1</a:t>
                      </a:r>
                      <a:r>
                        <a:rPr lang="en-GB" sz="1400" baseline="0" dirty="0" smtClean="0">
                          <a:latin typeface="+mj-lt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latin typeface="Symbol" pitchFamily="18" charset="2"/>
                        </a:rPr>
                        <a:t>e</a:t>
                      </a:r>
                      <a:r>
                        <a:rPr lang="en-GB" sz="1400" baseline="-25000" dirty="0" err="1" smtClean="0"/>
                        <a:t>HV</a:t>
                      </a:r>
                      <a:endParaRPr lang="en-GB" sz="1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-25000" dirty="0" smtClean="0"/>
                        <a:t>@</a:t>
                      </a:r>
                      <a:r>
                        <a:rPr lang="en-GB" sz="1400" baseline="-25000" dirty="0" err="1" smtClean="0"/>
                        <a:t>coll</a:t>
                      </a:r>
                      <a:r>
                        <a:rPr lang="en-GB" sz="1400" baseline="0" dirty="0" smtClean="0"/>
                        <a:t> (from init. </a:t>
                      </a:r>
                      <a:r>
                        <a:rPr lang="en-GB" sz="1400" baseline="0" dirty="0" err="1" smtClean="0"/>
                        <a:t>Lumi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baseline="-25000" dirty="0" smtClean="0"/>
                    </a:p>
                    <a:p>
                      <a:pPr algn="ctr"/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j-lt"/>
                        </a:rPr>
                        <a:t>Integrated luminosity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j-lt"/>
                        </a:rPr>
                        <a:t>[pb</a:t>
                      </a:r>
                      <a:r>
                        <a:rPr lang="en-GB" sz="1400" baseline="30000" dirty="0" smtClean="0">
                          <a:latin typeface="+mj-lt"/>
                        </a:rPr>
                        <a:t>-1</a:t>
                      </a:r>
                      <a:r>
                        <a:rPr lang="en-GB" sz="1400" baseline="0" dirty="0" smtClean="0">
                          <a:latin typeface="+mj-lt"/>
                        </a:rPr>
                        <a:t>]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+mj-lt"/>
                        </a:rPr>
                        <a:t>Coast duration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j-lt"/>
                        </a:rPr>
                        <a:t>[hours]</a:t>
                      </a:r>
                    </a:p>
                    <a:p>
                      <a:pPr algn="ctr"/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Turn-around</a:t>
                      </a:r>
                      <a:r>
                        <a:rPr lang="en-GB" sz="1400" baseline="0" dirty="0" smtClean="0"/>
                        <a:t> to next fill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[hours]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1.18/1.12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06:00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02:25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1.18/1.17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00:06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05:00 (RF)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1.16/1.15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06:00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02:41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1.18/1.15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06:40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02:45 (</a:t>
                      </a:r>
                      <a:r>
                        <a:rPr lang="en-GB" dirty="0" err="1" smtClean="0"/>
                        <a:t>Inj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1.14/1.14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07:05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(CRYO)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DCBCT </a:t>
            </a:r>
            <a:r>
              <a:rPr lang="en-GB" dirty="0" err="1" smtClean="0"/>
              <a:t>vs</a:t>
            </a:r>
            <a:r>
              <a:rPr lang="en-GB" dirty="0" smtClean="0"/>
              <a:t> Fast BCT</a:t>
            </a:r>
            <a:endParaRPr lang="en-GB" dirty="0"/>
          </a:p>
        </p:txBody>
      </p:sp>
      <p:sp>
        <p:nvSpPr>
          <p:cNvPr id="2050" name="AutoShape 2" descr="https://ab-dep-op-elogbook.web.cern.ch/ab-dep-op-elogbook/elogbook/attach.php?attachId=1141256&amp;type=png&amp;fname=20110319142039.png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051" name="AutoShape 3" descr="https://ab-dep-op-elogbook.web.cern.ch/ab-dep-op-elogbook/elogbook/attach.php?attachId=1141256&amp;type=png&amp;fname=2011031914203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\\cern.ch\dfs\Users\a\arduini\Public\20110319142039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124575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Long. Blow-up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5410200"/>
            <a:ext cx="8839200" cy="914400"/>
          </a:xfrm>
        </p:spPr>
        <p:txBody>
          <a:bodyPr/>
          <a:lstStyle/>
          <a:p>
            <a:r>
              <a:rPr lang="en-GB" sz="2400" dirty="0" smtClean="0"/>
              <a:t>Longitudinal blow-up still requiring some tuning. Too fast blow-up for beam 1</a:t>
            </a:r>
          </a:p>
        </p:txBody>
      </p:sp>
      <p:pic>
        <p:nvPicPr>
          <p:cNvPr id="2" name="Picture 2" descr="\\cern.ch\dfs\Users\a\arduini\Documents\2011031922403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066800"/>
            <a:ext cx="4914900" cy="3931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 scanners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5410200"/>
            <a:ext cx="8839200" cy="914400"/>
          </a:xfrm>
        </p:spPr>
        <p:txBody>
          <a:bodyPr/>
          <a:lstStyle/>
          <a:p>
            <a:r>
              <a:rPr lang="en-GB" sz="2400" dirty="0" smtClean="0"/>
              <a:t>Still quite some noise on wire scanner beam 1 (investigation is required in the tunnel)</a:t>
            </a:r>
          </a:p>
        </p:txBody>
      </p:sp>
      <p:pic>
        <p:nvPicPr>
          <p:cNvPr id="3074" name="Picture 2" descr="\\cern.ch\dfs\Users\a\arduini\Documents\20110319123801[2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47800"/>
            <a:ext cx="4267200" cy="3283744"/>
          </a:xfrm>
          <a:prstGeom prst="rect">
            <a:avLst/>
          </a:prstGeom>
          <a:noFill/>
        </p:spPr>
      </p:pic>
      <p:pic>
        <p:nvPicPr>
          <p:cNvPr id="3075" name="Picture 3" descr="\\cern.ch\dfs\Users\a\arduini\Documents\20110319123858[2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447800"/>
            <a:ext cx="4267200" cy="3283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AM: Fill for physics (64 bunches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r>
              <a:rPr lang="en-GB" sz="2400" smtClean="0"/>
              <a:t>Afternoon: </a:t>
            </a:r>
            <a:r>
              <a:rPr lang="en-GB" sz="2400" dirty="0" smtClean="0"/>
              <a:t>Dump and inject 136 bunches if OK from </a:t>
            </a:r>
            <a:r>
              <a:rPr lang="en-GB" sz="2400" dirty="0" err="1" smtClean="0"/>
              <a:t>rMPP</a:t>
            </a:r>
            <a:endParaRPr lang="en-GB" sz="2400" dirty="0" smtClean="0"/>
          </a:p>
          <a:p>
            <a:r>
              <a:rPr lang="en-GB" sz="2400" dirty="0" smtClean="0"/>
              <a:t>Aim for physics with 136 bunches</a:t>
            </a:r>
            <a:br>
              <a:rPr lang="en-GB" sz="2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endParaRPr lang="en-GB" sz="2400" dirty="0" smtClean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667500"/>
            <a:ext cx="3629025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642100"/>
            <a:ext cx="1143000" cy="228600"/>
          </a:xfrm>
          <a:prstGeom prst="rect">
            <a:avLst/>
          </a:prstGeom>
        </p:spPr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1.38 </a:t>
            </a:r>
            <a:r>
              <a:rPr lang="en-GB" sz="2400" dirty="0" err="1" smtClean="0"/>
              <a:t>TeV</a:t>
            </a:r>
            <a:r>
              <a:rPr lang="en-GB" sz="2400" dirty="0" smtClean="0"/>
              <a:t> setting-up</a:t>
            </a:r>
          </a:p>
          <a:p>
            <a:r>
              <a:rPr lang="en-GB" sz="2400" dirty="0" smtClean="0"/>
              <a:t>Interlock tests for the roman pot</a:t>
            </a:r>
          </a:p>
          <a:p>
            <a:r>
              <a:rPr lang="en-GB" sz="2400" dirty="0" smtClean="0"/>
              <a:t>RF voltage limit interlock</a:t>
            </a:r>
          </a:p>
          <a:p>
            <a:r>
              <a:rPr lang="en-GB" sz="2400" dirty="0" smtClean="0"/>
              <a:t>Longitudinal blow-up</a:t>
            </a:r>
          </a:p>
          <a:p>
            <a:r>
              <a:rPr lang="en-GB" sz="2400" dirty="0" smtClean="0"/>
              <a:t>Wire scanners</a:t>
            </a:r>
          </a:p>
          <a:p>
            <a:r>
              <a:rPr lang="en-GB" sz="2400" dirty="0" smtClean="0"/>
              <a:t>FGC firmware update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22488</TotalTime>
  <Words>357</Words>
  <Application>Microsoft Office PowerPoint</Application>
  <PresentationFormat>On-screen Show (4:3)</PresentationFormat>
  <Paragraphs>89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Saturday 19/3 </vt:lpstr>
      <vt:lpstr>RF dump on Friday night</vt:lpstr>
      <vt:lpstr>64 bunches</vt:lpstr>
      <vt:lpstr>Summary</vt:lpstr>
      <vt:lpstr>DCBCT vs Fast BCT</vt:lpstr>
      <vt:lpstr>Long. Blow-up</vt:lpstr>
      <vt:lpstr>Wire scanners</vt:lpstr>
      <vt:lpstr>Plan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1907</cp:revision>
  <dcterms:created xsi:type="dcterms:W3CDTF">2010-04-25T23:23:07Z</dcterms:created>
  <dcterms:modified xsi:type="dcterms:W3CDTF">2011-03-20T07:54:20Z</dcterms:modified>
</cp:coreProperties>
</file>