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751" r:id="rId2"/>
    <p:sldId id="673" r:id="rId3"/>
    <p:sldId id="746" r:id="rId4"/>
    <p:sldId id="755" r:id="rId5"/>
    <p:sldId id="752" r:id="rId6"/>
    <p:sldId id="756" r:id="rId7"/>
    <p:sldId id="754" r:id="rId8"/>
    <p:sldId id="722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3/16/2011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r>
              <a:rPr lang="en-GB" sz="2000" dirty="0" smtClean="0"/>
              <a:t>Clarified issue with reading of the BCT for injection of 48 bunches on B2.  Due to injection in wrong bucket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1028" name="Picture 4" descr="\\cern.ch\dfs\Users\a\arduini\Documents\BCTJ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7424928" cy="3657600"/>
          </a:xfrm>
          <a:prstGeom prst="rect">
            <a:avLst/>
          </a:prstGeom>
          <a:noFill/>
        </p:spPr>
      </p:pic>
      <p:pic>
        <p:nvPicPr>
          <p:cNvPr id="1030" name="Picture 6" descr="http://elogbook.cern.ch/eLogbook/attach_reader?attach_id=11399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19800"/>
            <a:ext cx="6562725" cy="314326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5791200" y="57912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15/3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08:00 – 12:00: Machine protection checks without beam: BLMs/XPOC/IPOC</a:t>
            </a:r>
          </a:p>
          <a:p>
            <a:r>
              <a:rPr lang="en-US" sz="2000" dirty="0" smtClean="0"/>
              <a:t>12:00-16:30 Test ramp with 8 bunches (and 4 pilots) failed due to trip of trim </a:t>
            </a:r>
            <a:r>
              <a:rPr lang="en-US" sz="2000" dirty="0" err="1" smtClean="0"/>
              <a:t>quadrupole</a:t>
            </a:r>
            <a:endParaRPr lang="en-US" sz="2000" dirty="0" smtClean="0"/>
          </a:p>
          <a:p>
            <a:r>
              <a:rPr lang="en-US" sz="2000" dirty="0" smtClean="0"/>
              <a:t>16:30-21:30 - MPS checks:</a:t>
            </a:r>
          </a:p>
          <a:p>
            <a:pPr lvl="1"/>
            <a:r>
              <a:rPr lang="en-US" sz="1600" dirty="0" smtClean="0"/>
              <a:t>BLM tests with beam</a:t>
            </a:r>
          </a:p>
          <a:p>
            <a:pPr lvl="1"/>
            <a:r>
              <a:rPr lang="en-US" sz="1600" dirty="0" smtClean="0"/>
              <a:t>D1 trip and protection by BLM</a:t>
            </a:r>
          </a:p>
          <a:p>
            <a:pPr lvl="1"/>
            <a:r>
              <a:rPr lang="en-US" sz="1600" dirty="0" smtClean="0"/>
              <a:t>Dump BTV interlock tests</a:t>
            </a:r>
          </a:p>
          <a:p>
            <a:pPr lvl="1"/>
            <a:r>
              <a:rPr lang="en-US" sz="1600" dirty="0" smtClean="0"/>
              <a:t>LSS interlocked BPMs</a:t>
            </a:r>
          </a:p>
          <a:p>
            <a:r>
              <a:rPr lang="en-US" sz="2000" dirty="0" smtClean="0"/>
              <a:t>OK from </a:t>
            </a:r>
            <a:r>
              <a:rPr lang="en-US" sz="2000" dirty="0" err="1" smtClean="0"/>
              <a:t>rMPP</a:t>
            </a:r>
            <a:r>
              <a:rPr lang="en-US" sz="2000" dirty="0" smtClean="0"/>
              <a:t> to go to 32 on 32 bunches</a:t>
            </a:r>
          </a:p>
          <a:p>
            <a:r>
              <a:rPr lang="en-US" sz="2000" dirty="0" smtClean="0"/>
              <a:t>21:30 – 23:30 Test ramp with 8 bunches (75 ns spacing) failed due to trip of trim </a:t>
            </a:r>
            <a:r>
              <a:rPr lang="en-US" sz="2000" dirty="0" err="1" smtClean="0"/>
              <a:t>quadrupole</a:t>
            </a:r>
            <a:r>
              <a:rPr lang="en-US" sz="2000" dirty="0" smtClean="0"/>
              <a:t> at flat-top</a:t>
            </a:r>
          </a:p>
          <a:p>
            <a:r>
              <a:rPr lang="en-US" sz="2000" dirty="0" smtClean="0"/>
              <a:t>23:30 – 02:00 Ramp and squeeze 3 on 3 with damper ON through all the squeeze and reduced </a:t>
            </a:r>
            <a:r>
              <a:rPr lang="en-US" sz="2000" dirty="0" smtClean="0"/>
              <a:t>gain – Validation of the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of the damper during the squeeze.</a:t>
            </a:r>
            <a:endParaRPr lang="en-US" sz="2000" dirty="0" smtClean="0"/>
          </a:p>
          <a:p>
            <a:r>
              <a:rPr lang="en-US" sz="2000" dirty="0" smtClean="0"/>
              <a:t>02:00 – now stable beams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GB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ramp with 8 bunches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r>
              <a:rPr lang="en-GB" sz="2400" dirty="0" smtClean="0"/>
              <a:t>Aim: </a:t>
            </a:r>
            <a:r>
              <a:rPr lang="en-GB" sz="2400" dirty="0" smtClean="0"/>
              <a:t>validation ramp </a:t>
            </a:r>
            <a:r>
              <a:rPr lang="en-GB" sz="2400" dirty="0" smtClean="0"/>
              <a:t>and squeeze with 75 ns beam and transverse feedback ON through the squeeze</a:t>
            </a:r>
          </a:p>
          <a:p>
            <a:r>
              <a:rPr lang="en-GB" sz="2400" dirty="0" smtClean="0"/>
              <a:t>Larger oscillations observed on B2 H tune corrections – tune feedback locking on mains harmonics leading to QPS trigger on RQTF.A23B2 and RQTF.A34B2</a:t>
            </a:r>
            <a:endParaRPr lang="en-GB" sz="2400" dirty="0"/>
          </a:p>
        </p:txBody>
      </p:sp>
      <p:pic>
        <p:nvPicPr>
          <p:cNvPr id="14338" name="Picture 2" descr="http://elogbook.cern.ch/eLogbook/attach_reader?attach_id=11400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352800"/>
            <a:ext cx="5057303" cy="2793477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53000" y="5486400"/>
            <a:ext cx="14478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8 bunches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ramp with 8 bunches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609600"/>
          </a:xfrm>
        </p:spPr>
        <p:txBody>
          <a:bodyPr/>
          <a:lstStyle/>
          <a:p>
            <a:r>
              <a:rPr lang="en-GB" sz="2400" dirty="0" smtClean="0"/>
              <a:t>Mains harmonics</a:t>
            </a:r>
            <a:endParaRPr lang="en-GB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15200" y="3048000"/>
            <a:ext cx="14478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8 bunches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9457" name="AutoShape 1" descr="https://ab-dep-op-elogbook.web.cern.ch/ab-dep-op-elogbook/elogbook/attach.php?attachId=1140192&amp;type=png&amp;fname=2011031523332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 descr="\\cern.ch\dfs\Users\a\arduini\Documents\2011031523332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5943600" cy="4743761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95800" y="2057400"/>
            <a:ext cx="762000" cy="26161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 smtClean="0">
                <a:solidFill>
                  <a:srgbClr val="FFFF00"/>
                </a:solidFill>
              </a:rPr>
              <a:t>100 Hz</a:t>
            </a:r>
            <a:endParaRPr lang="en-GB" sz="11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U_res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Reduced gain of the transverse feedback all through the ramp</a:t>
            </a:r>
          </a:p>
          <a:p>
            <a:pPr lvl="1"/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RQTF trip</a:t>
            </a:r>
            <a:endParaRPr lang="en-GB" dirty="0"/>
          </a:p>
        </p:txBody>
      </p:sp>
      <p:pic>
        <p:nvPicPr>
          <p:cNvPr id="1026" name="Picture 2" descr="\\cern.ch\dfs\Users\a\arduini\Documents\RQTF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17320"/>
            <a:ext cx="8003654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U_res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RQTF trip</a:t>
            </a:r>
            <a:endParaRPr lang="en-GB" dirty="0"/>
          </a:p>
        </p:txBody>
      </p:sp>
      <p:pic>
        <p:nvPicPr>
          <p:cNvPr id="20482" name="Picture 2" descr="\\cern.ch\dfs\Users\a\arduini\Documents\2011031523554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6333616" cy="4533900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8200" y="6437376"/>
            <a:ext cx="39624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Do we need all that bandwidth?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ramp with 8 bunches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1143000"/>
            <a:ext cx="8763000" cy="838200"/>
          </a:xfrm>
        </p:spPr>
        <p:txBody>
          <a:bodyPr/>
          <a:lstStyle/>
          <a:p>
            <a:r>
              <a:rPr lang="en-GB" sz="2400" dirty="0" smtClean="0"/>
              <a:t>Oscillations observed with 3 and 8 bunches but larger with 8 </a:t>
            </a:r>
            <a:r>
              <a:rPr lang="en-GB" sz="2400" dirty="0" smtClean="0"/>
              <a:t>bunches (approximately factor 2). </a:t>
            </a:r>
            <a:r>
              <a:rPr lang="en-GB" sz="2400" dirty="0" smtClean="0"/>
              <a:t>Poorer signal to noise ratio?</a:t>
            </a:r>
            <a:endParaRPr lang="en-GB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8200" y="6437376"/>
            <a:ext cx="14478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3 bunches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0800" y="6442948"/>
            <a:ext cx="14478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8 bunches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2049" name="AutoShape 1" descr="https://ab-dep-op-elogbook.web.cern.ch/ab-dep-op-elogbook/elogbook/attach.php?attachId=1140216&amp;type=png&amp;fname=201103160157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\\cern.ch\dfs\Users\a\arduini\Documents\2011031601573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4572000" cy="3810000"/>
          </a:xfrm>
          <a:prstGeom prst="rect">
            <a:avLst/>
          </a:prstGeom>
          <a:noFill/>
        </p:spPr>
      </p:pic>
      <p:pic>
        <p:nvPicPr>
          <p:cNvPr id="2051" name="Picture 3" descr="\\cern.ch\dfs\Users\a\arduini\Documents\2011031523400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14600"/>
            <a:ext cx="4572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Test ramp(s) with more drastic reduction of the damper gain during the ramp (H-B2) to find possible operation with acceptable signal for the tune feedback</a:t>
            </a:r>
          </a:p>
          <a:p>
            <a:r>
              <a:rPr lang="en-GB" sz="2400" dirty="0" smtClean="0"/>
              <a:t>Data collection for understanding the origin of the noise (why on B2 H, visible in all BBQ systems?, cross-check with damper pick-ups)</a:t>
            </a:r>
          </a:p>
          <a:p>
            <a:r>
              <a:rPr lang="en-GB" sz="2400" dirty="0" smtClean="0"/>
              <a:t>If satisfactory solution found go to 32 </a:t>
            </a:r>
            <a:r>
              <a:rPr lang="en-GB" sz="2400" dirty="0" smtClean="0"/>
              <a:t>bunches: comparison signal to noise ratio for BBQ signal at injection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Longer term:</a:t>
            </a:r>
          </a:p>
          <a:p>
            <a:pPr lvl="1"/>
            <a:r>
              <a:rPr lang="en-GB" sz="2000" dirty="0" smtClean="0"/>
              <a:t>need work to avoid trips of trim quads induced by the feedback</a:t>
            </a:r>
          </a:p>
          <a:p>
            <a:pPr lvl="1"/>
            <a:r>
              <a:rPr lang="en-GB" sz="2000" dirty="0" smtClean="0"/>
              <a:t>Bandwidth reduction?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667500"/>
            <a:ext cx="3629025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642100"/>
            <a:ext cx="1143000" cy="228600"/>
          </a:xfrm>
          <a:prstGeom prst="rect">
            <a:avLst/>
          </a:prstGeom>
        </p:spPr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21387</TotalTime>
  <Words>356</Words>
  <Application>Microsoft Office PowerPoint</Application>
  <PresentationFormat>On-screen Show (4:3)</PresentationFormat>
  <Paragraphs>77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BCT </vt:lpstr>
      <vt:lpstr>Tuesday 15/3 </vt:lpstr>
      <vt:lpstr>Test ramp with 8 bunches</vt:lpstr>
      <vt:lpstr>Test ramp with 8 bunches</vt:lpstr>
      <vt:lpstr>RQTF trip</vt:lpstr>
      <vt:lpstr>RQTF trip</vt:lpstr>
      <vt:lpstr>Test ramp with 8 bunches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1873</cp:revision>
  <dcterms:created xsi:type="dcterms:W3CDTF">2010-04-25T23:23:07Z</dcterms:created>
  <dcterms:modified xsi:type="dcterms:W3CDTF">2011-03-16T07:27:17Z</dcterms:modified>
</cp:coreProperties>
</file>