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1"/>
  </p:notesMasterIdLst>
  <p:handoutMasterIdLst>
    <p:handoutMasterId r:id="rId12"/>
  </p:handoutMasterIdLst>
  <p:sldIdLst>
    <p:sldId id="1012" r:id="rId2"/>
    <p:sldId id="1014" r:id="rId3"/>
    <p:sldId id="1013" r:id="rId4"/>
    <p:sldId id="1015" r:id="rId5"/>
    <p:sldId id="1020" r:id="rId6"/>
    <p:sldId id="1016" r:id="rId7"/>
    <p:sldId id="1017" r:id="rId8"/>
    <p:sldId id="1019" r:id="rId9"/>
    <p:sldId id="1018" r:id="rId10"/>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008000"/>
    <a:srgbClr val="99FF99"/>
    <a:srgbClr val="FFCCCC"/>
    <a:srgbClr val="9FCAFF"/>
    <a:srgbClr val="DDDDDD"/>
    <a:srgbClr val="99FFCC"/>
    <a:srgbClr val="33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varScale="1">
        <p:scale>
          <a:sx n="110" d="100"/>
          <a:sy n="110" d="100"/>
        </p:scale>
        <p:origin x="-456" y="-12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11/26/2010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xmlns=""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xmlns=""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675235A8-3F30-CD4B-93C3-534293F9D99E}" type="datetime1">
              <a:rPr lang="en-US" smtClean="0"/>
              <a:pPr/>
              <a:t>11/26/2010</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B5EB0835-724C-DB4C-B87E-E5087EDD3B4C}" type="datetime1">
              <a:rPr lang="en-US" smtClean="0"/>
              <a:pPr/>
              <a:t>11/26/2010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C8375E1-4E61-3444-AD31-027B9FCB23D9}" type="datetime1">
              <a:rPr lang="en-US" smtClean="0"/>
              <a:pPr/>
              <a:t>11/26/2010</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A374CA7F-3769-7E42-8A21-FB86B1656F95}" type="datetime1">
              <a:rPr lang="en-US" smtClean="0"/>
              <a:pPr/>
              <a:t>11/26/2010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6FCAEBFB-D3B7-5C4D-9F05-2939C62AA7B9}" type="datetime1">
              <a:rPr lang="en-US" smtClean="0"/>
              <a:pPr/>
              <a:t>11/26/2010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23AB7DAF-1FA9-1144-9D4E-316596D676A8}" type="datetime1">
              <a:rPr lang="en-US" smtClean="0"/>
              <a:pPr>
                <a:defRPr/>
              </a:pPr>
              <a:t>11/26/2010</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fld id="{09620AD5-4675-40D4-9CFA-3B835410F6B0}" type="slidenum">
              <a:rPr lang="en-US" smtClean="0"/>
              <a:pPr/>
              <a:t>‹#›</a:t>
            </a:fld>
            <a:fld id="{57C3E7D3-E8A8-4E1B-881E-DBC7929F1526}" type="slidenum">
              <a:rPr lang="en-US" smtClean="0"/>
              <a:pPr/>
              <a:t>‹#›</a:t>
            </a:fld>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endParaRPr lang="en-US" dirty="0" smtClean="0"/>
          </a:p>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p>
            <a:r>
              <a:rPr lang="en-US" dirty="0" smtClean="0"/>
              <a:t>26/11/2010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99B340B-B6C7-C244-BBB6-929F08A9C8F7}" type="datetime1">
              <a:rPr lang="en-US" smtClean="0"/>
              <a:pPr/>
              <a:t>11/26/2010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918A62C-E5F6-204F-BE87-40A651DA39B6}" type="datetime1">
              <a:rPr lang="en-US" smtClean="0"/>
              <a:pPr/>
              <a:t>11/26/2010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5DEACDEB-B86A-A245-A93D-B51381F6EE9B}" type="datetime1">
              <a:rPr lang="en-US" smtClean="0"/>
              <a:pPr/>
              <a:t>11/26/2010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B5BB0F48-4862-994E-8CDE-8D34C81B5B35}" type="datetime1">
              <a:rPr lang="en-US" smtClean="0"/>
              <a:pPr/>
              <a:t>11/26/2010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6048975A-2FA0-5C48-9028-A7DBE418C15D}" type="datetime1">
              <a:rPr lang="en-US" smtClean="0"/>
              <a:pPr/>
              <a:t>11/26/2010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973BDDA5-D933-FA44-A43D-BCC1CC882D52}" type="datetime1">
              <a:rPr lang="en-US" smtClean="0"/>
              <a:pPr/>
              <a:t>11/26/2010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09950CC-3B82-5E45-A678-5CFAC51B5E2A}" type="datetime1">
              <a:rPr lang="en-US" smtClean="0"/>
              <a:pPr/>
              <a:t>11/26/2010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174C0405-9B1B-A14E-B00B-BFBFE2BB4C58}" type="datetime1">
              <a:rPr lang="en-US" smtClean="0"/>
              <a:pPr/>
              <a:t>11/26/2010</a:t>
            </a:fld>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a:t>
            </a:r>
            <a:r>
              <a:rPr lang="en-US" dirty="0" smtClean="0"/>
              <a:t>25/11/10 &amp; Night</a:t>
            </a:r>
            <a:endParaRPr lang="en-US" dirty="0"/>
          </a:p>
        </p:txBody>
      </p:sp>
      <p:sp>
        <p:nvSpPr>
          <p:cNvPr id="3" name="Content Placeholder 2"/>
          <p:cNvSpPr>
            <a:spLocks noGrp="1"/>
          </p:cNvSpPr>
          <p:nvPr>
            <p:ph idx="1"/>
          </p:nvPr>
        </p:nvSpPr>
        <p:spPr>
          <a:xfrm>
            <a:off x="323410" y="620610"/>
            <a:ext cx="8229600" cy="5184720"/>
          </a:xfrm>
        </p:spPr>
        <p:txBody>
          <a:bodyPr/>
          <a:lstStyle/>
          <a:p>
            <a:r>
              <a:rPr lang="en-US" sz="1800" dirty="0" smtClean="0"/>
              <a:t>7:00 Stable beams fill #1518</a:t>
            </a:r>
          </a:p>
          <a:p>
            <a:pPr lvl="1"/>
            <a:r>
              <a:rPr lang="en-US" sz="1400" dirty="0" smtClean="0"/>
              <a:t>The delivered </a:t>
            </a:r>
            <a:r>
              <a:rPr lang="en-US" sz="1400" dirty="0" err="1" smtClean="0"/>
              <a:t>Lumi</a:t>
            </a:r>
            <a:r>
              <a:rPr lang="en-US" sz="1400" dirty="0" smtClean="0"/>
              <a:t> in (</a:t>
            </a:r>
            <a:r>
              <a:rPr lang="en-US" sz="1400" dirty="0" err="1" smtClean="0"/>
              <a:t>mb</a:t>
            </a:r>
            <a:r>
              <a:rPr lang="en-US" sz="1400" dirty="0" smtClean="0"/>
              <a:t>)^-1 </a:t>
            </a:r>
            <a:br>
              <a:rPr lang="en-US" sz="1400" dirty="0" smtClean="0"/>
            </a:br>
            <a:r>
              <a:rPr lang="en-US" sz="1400" dirty="0" smtClean="0"/>
              <a:t>        ALICE:  30.534   </a:t>
            </a:r>
            <a:br>
              <a:rPr lang="en-US" sz="1400" dirty="0" smtClean="0"/>
            </a:br>
            <a:r>
              <a:rPr lang="en-US" sz="1400" dirty="0" smtClean="0"/>
              <a:t>        ATLAS   34.022 </a:t>
            </a:r>
            <a:br>
              <a:rPr lang="en-US" sz="1400" dirty="0" smtClean="0"/>
            </a:br>
            <a:r>
              <a:rPr lang="en-US" sz="1400" dirty="0" smtClean="0"/>
              <a:t>        CMS:    32.001   </a:t>
            </a:r>
          </a:p>
          <a:p>
            <a:r>
              <a:rPr lang="en-US" sz="1800" dirty="0" smtClean="0"/>
              <a:t>8:06 B</a:t>
            </a:r>
            <a:r>
              <a:rPr lang="en-US" sz="2000" dirty="0" smtClean="0"/>
              <a:t>eams dumped sector 23 tripped. Q9R2.</a:t>
            </a:r>
          </a:p>
          <a:p>
            <a:r>
              <a:rPr lang="en-US" sz="2000" dirty="0" smtClean="0"/>
              <a:t>Work on:</a:t>
            </a:r>
          </a:p>
          <a:p>
            <a:pPr lvl="1"/>
            <a:r>
              <a:rPr lang="en-US" sz="1800" dirty="0" smtClean="0"/>
              <a:t>Beam Gas </a:t>
            </a:r>
            <a:r>
              <a:rPr lang="en-US" sz="1800" dirty="0" err="1" smtClean="0"/>
              <a:t>Ionisation</a:t>
            </a:r>
            <a:r>
              <a:rPr lang="en-US" sz="1800" dirty="0" smtClean="0"/>
              <a:t> monitor calibration (BGI)</a:t>
            </a:r>
          </a:p>
          <a:p>
            <a:pPr lvl="1"/>
            <a:r>
              <a:rPr lang="en-US" sz="1800" dirty="0" smtClean="0"/>
              <a:t>Injector chain beam intensity</a:t>
            </a:r>
          </a:p>
          <a:p>
            <a:pPr lvl="1"/>
            <a:r>
              <a:rPr lang="en-US" sz="1800" dirty="0" smtClean="0"/>
              <a:t>Modification RF trim at</a:t>
            </a:r>
          </a:p>
          <a:p>
            <a:r>
              <a:rPr lang="en-US" sz="2000" dirty="0" smtClean="0"/>
              <a:t>16:15 Inject fill #1520</a:t>
            </a:r>
          </a:p>
          <a:p>
            <a:pPr lvl="1"/>
            <a:r>
              <a:rPr lang="en-US" sz="1800" dirty="0" smtClean="0"/>
              <a:t>Recovered intensities of 3e10 per injection</a:t>
            </a:r>
          </a:p>
          <a:p>
            <a:pPr lvl="1"/>
            <a:r>
              <a:rPr lang="en-US" sz="1800" dirty="0" smtClean="0"/>
              <a:t>18:00 Stable beam (record turn around </a:t>
            </a:r>
            <a:r>
              <a:rPr lang="en-US" sz="1800" dirty="0" smtClean="0">
                <a:sym typeface="Wingdings" pitchFamily="2" charset="2"/>
              </a:rPr>
              <a:t> )</a:t>
            </a:r>
          </a:p>
          <a:p>
            <a:pPr lvl="1"/>
            <a:r>
              <a:rPr lang="en-US" sz="1800" dirty="0" smtClean="0">
                <a:sym typeface="Wingdings" pitchFamily="2" charset="2"/>
              </a:rPr>
              <a:t>Good </a:t>
            </a:r>
            <a:r>
              <a:rPr lang="en-US" sz="1800" dirty="0" err="1" smtClean="0">
                <a:sym typeface="Wingdings" pitchFamily="2" charset="2"/>
              </a:rPr>
              <a:t>lumi’s</a:t>
            </a:r>
            <a:r>
              <a:rPr lang="en-US" sz="1800" dirty="0" smtClean="0">
                <a:sym typeface="Wingdings" pitchFamily="2" charset="2"/>
              </a:rPr>
              <a:t> back again </a:t>
            </a:r>
          </a:p>
          <a:p>
            <a:pPr lvl="1"/>
            <a:r>
              <a:rPr lang="fr-CH" sz="1800" dirty="0" smtClean="0">
                <a:sym typeface="Wingdings" pitchFamily="2" charset="2"/>
              </a:rPr>
              <a:t>24:00</a:t>
            </a:r>
            <a:r>
              <a:rPr lang="fr-CH" sz="1800" dirty="0" smtClean="0">
                <a:sym typeface="Wingdings" pitchFamily="2" charset="2"/>
              </a:rPr>
              <a:t> </a:t>
            </a:r>
            <a:r>
              <a:rPr lang="fr-CH" sz="1800" dirty="0" err="1" smtClean="0">
                <a:sym typeface="Wingdings" pitchFamily="2" charset="2"/>
              </a:rPr>
              <a:t>Lost</a:t>
            </a:r>
            <a:r>
              <a:rPr lang="fr-CH" sz="1800" dirty="0" smtClean="0">
                <a:sym typeface="Wingdings" pitchFamily="2" charset="2"/>
              </a:rPr>
              <a:t> </a:t>
            </a:r>
            <a:r>
              <a:rPr lang="fr-CH" sz="1800" dirty="0" err="1" smtClean="0">
                <a:sym typeface="Wingdings" pitchFamily="2" charset="2"/>
              </a:rPr>
              <a:t>Sector</a:t>
            </a:r>
            <a:r>
              <a:rPr lang="fr-CH" sz="1800" dirty="0" smtClean="0">
                <a:sym typeface="Wingdings" pitchFamily="2" charset="2"/>
              </a:rPr>
              <a:t> 8.1</a:t>
            </a:r>
            <a:endParaRPr lang="en-US" sz="1800" dirty="0" smtClean="0">
              <a:sym typeface="Wingdings" pitchFamily="2" charset="2"/>
            </a:endParaRPr>
          </a:p>
          <a:p>
            <a:r>
              <a:rPr lang="en-US" sz="2000" dirty="0" smtClean="0">
                <a:sym typeface="Wingdings" pitchFamily="2" charset="2"/>
              </a:rPr>
              <a:t>03:30 Start refill fill #1521</a:t>
            </a:r>
          </a:p>
          <a:p>
            <a:pPr lvl="1"/>
            <a:r>
              <a:rPr lang="en-US" sz="1800" dirty="0" smtClean="0">
                <a:sym typeface="Wingdings" pitchFamily="2" charset="2"/>
              </a:rPr>
              <a:t>04:44 Stable beams</a:t>
            </a:r>
          </a:p>
          <a:p>
            <a:pPr lvl="1"/>
            <a:r>
              <a:rPr lang="en-US" sz="1800" dirty="0" smtClean="0">
                <a:sym typeface="Wingdings" pitchFamily="2" charset="2"/>
              </a:rPr>
              <a:t>Good beam current, but beams slightly larger</a:t>
            </a:r>
            <a:r>
              <a:rPr lang="en-US" dirty="0" smtClean="0"/>
              <a:t/>
            </a:r>
            <a:br>
              <a:rPr lang="en-US" dirty="0" smtClean="0"/>
            </a:br>
            <a:r>
              <a:rPr lang="en-US" dirty="0" smtClean="0"/>
              <a:t> </a:t>
            </a:r>
            <a:br>
              <a:rPr lang="en-US" dirty="0" smtClean="0"/>
            </a:br>
            <a:endParaRPr lang="en-US" dirty="0" smtClean="0"/>
          </a:p>
        </p:txBody>
      </p:sp>
      <p:sp>
        <p:nvSpPr>
          <p:cNvPr id="4" name="Footer Placeholder 3"/>
          <p:cNvSpPr>
            <a:spLocks noGrp="1"/>
          </p:cNvSpPr>
          <p:nvPr>
            <p:ph type="ftr" sz="quarter" idx="10"/>
          </p:nvPr>
        </p:nvSpPr>
        <p:spPr>
          <a:xfrm>
            <a:off x="3124200" y="6632575"/>
            <a:ext cx="2895600" cy="252413"/>
          </a:xfrm>
        </p:spPr>
        <p:txBody>
          <a:bodyPr/>
          <a:lstStyle/>
          <a:p>
            <a:r>
              <a:rPr lang="en-US" dirty="0" smtClean="0"/>
              <a:t>LHC 8:30 meeting</a:t>
            </a:r>
          </a:p>
        </p:txBody>
      </p:sp>
      <p:sp>
        <p:nvSpPr>
          <p:cNvPr id="5" name="Date Placeholder 4"/>
          <p:cNvSpPr>
            <a:spLocks noGrp="1"/>
          </p:cNvSpPr>
          <p:nvPr>
            <p:ph type="dt" sz="half" idx="12"/>
          </p:nvPr>
        </p:nvSpPr>
        <p:spPr>
          <a:xfrm>
            <a:off x="34925" y="6616700"/>
            <a:ext cx="2133600" cy="268288"/>
          </a:xfrm>
        </p:spPr>
        <p:txBody>
          <a:bodyPr/>
          <a:lstStyle/>
          <a:p>
            <a:r>
              <a:rPr lang="en-US" dirty="0" smtClean="0"/>
              <a:t>26/11/2010</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Q9R2 trip &amp; Operations </a:t>
            </a:r>
            <a:r>
              <a:rPr lang="en-US" dirty="0" err="1" smtClean="0"/>
              <a:t>Vistar</a:t>
            </a:r>
            <a:r>
              <a:rPr lang="en-US" dirty="0" smtClean="0"/>
              <a:t> Page</a:t>
            </a:r>
            <a:endParaRPr lang="en-US" dirty="0"/>
          </a:p>
        </p:txBody>
      </p:sp>
      <p:sp>
        <p:nvSpPr>
          <p:cNvPr id="3" name="Content Placeholder 2"/>
          <p:cNvSpPr>
            <a:spLocks noGrp="1"/>
          </p:cNvSpPr>
          <p:nvPr>
            <p:ph idx="1"/>
          </p:nvPr>
        </p:nvSpPr>
        <p:spPr/>
        <p:txBody>
          <a:bodyPr/>
          <a:lstStyle/>
          <a:p>
            <a:r>
              <a:rPr lang="en-US" sz="2000" dirty="0" smtClean="0"/>
              <a:t>8:06 </a:t>
            </a:r>
            <a:r>
              <a:rPr lang="en-US" sz="1800" dirty="0" smtClean="0"/>
              <a:t>B</a:t>
            </a:r>
            <a:r>
              <a:rPr lang="en-US" sz="2000" dirty="0" smtClean="0"/>
              <a:t>eams dumped sector 23 tripped. Q9R2</a:t>
            </a:r>
          </a:p>
          <a:p>
            <a:pPr lvl="1"/>
            <a:r>
              <a:rPr lang="en-US" sz="1600" dirty="0" smtClean="0"/>
              <a:t>Different to the case from last Monday. This time the quench detector signal shows clearly a slow rising voltage on beam 1 - with nothing on beam 2 until firing of the heaters. The heaters were fired when the </a:t>
            </a:r>
            <a:r>
              <a:rPr lang="en-US" sz="1600" dirty="0" err="1" smtClean="0"/>
              <a:t>Ures</a:t>
            </a:r>
            <a:r>
              <a:rPr lang="en-US" sz="1600" dirty="0" smtClean="0"/>
              <a:t> signal of Beam 1 coil reached the threshold 100 mV. </a:t>
            </a:r>
            <a:br>
              <a:rPr lang="en-US" sz="1600" dirty="0" smtClean="0"/>
            </a:br>
            <a:r>
              <a:rPr lang="en-US" sz="1600" dirty="0" smtClean="0"/>
              <a:t>							</a:t>
            </a:r>
            <a:r>
              <a:rPr lang="en-US" sz="1600" dirty="0" err="1" smtClean="0"/>
              <a:t>Knud</a:t>
            </a:r>
            <a:r>
              <a:rPr lang="en-US" sz="1600" dirty="0" smtClean="0"/>
              <a:t> </a:t>
            </a:r>
          </a:p>
          <a:p>
            <a:r>
              <a:rPr lang="en-US" sz="2000" dirty="0" smtClean="0"/>
              <a:t>No access required</a:t>
            </a:r>
          </a:p>
          <a:p>
            <a:endParaRPr lang="en-US" sz="2000" dirty="0" smtClean="0"/>
          </a:p>
          <a:p>
            <a:endParaRPr lang="en-US" sz="2000" dirty="0" smtClean="0"/>
          </a:p>
          <a:p>
            <a:r>
              <a:rPr lang="en-US" sz="2000" dirty="0" smtClean="0"/>
              <a:t>LHC Operations fixed display problem with BCT plots now fixed </a:t>
            </a:r>
          </a:p>
          <a:p>
            <a:pPr lvl="1"/>
            <a:r>
              <a:rPr lang="en-US" sz="1800" dirty="0" smtClean="0"/>
              <a:t>It was a problem with the difference between average and whole beam intensity ... Fixed display updated and released</a:t>
            </a:r>
            <a:endParaRPr lang="en-US" dirty="0" smtClean="0"/>
          </a:p>
          <a:p>
            <a:endParaRPr lang="en-US" dirty="0"/>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Beam Gas </a:t>
            </a:r>
            <a:r>
              <a:rPr lang="en-US" dirty="0" err="1" smtClean="0"/>
              <a:t>Ionisation</a:t>
            </a:r>
            <a:r>
              <a:rPr lang="en-US" dirty="0" smtClean="0"/>
              <a:t> Monitor</a:t>
            </a:r>
            <a:endParaRPr lang="en-US" dirty="0"/>
          </a:p>
        </p:txBody>
      </p:sp>
      <p:sp>
        <p:nvSpPr>
          <p:cNvPr id="3" name="Content Placeholder 2"/>
          <p:cNvSpPr>
            <a:spLocks noGrp="1"/>
          </p:cNvSpPr>
          <p:nvPr>
            <p:ph idx="1"/>
          </p:nvPr>
        </p:nvSpPr>
        <p:spPr>
          <a:xfrm>
            <a:off x="539440" y="980660"/>
            <a:ext cx="8229600" cy="3384470"/>
          </a:xfrm>
        </p:spPr>
        <p:txBody>
          <a:bodyPr/>
          <a:lstStyle/>
          <a:p>
            <a:r>
              <a:rPr lang="en-US" dirty="0" smtClean="0"/>
              <a:t>BGI position calibration with bumps up to 5 mm finished, unfortunately only for Beam 1 due to HV problems. The maximum injected pressure was 7.8E-9 mbar. Data will be </a:t>
            </a:r>
            <a:r>
              <a:rPr lang="en-US" dirty="0" err="1" smtClean="0"/>
              <a:t>analysed</a:t>
            </a:r>
            <a:r>
              <a:rPr lang="en-US" dirty="0" smtClean="0"/>
              <a:t> in order to resolve the discrepancy between </a:t>
            </a:r>
            <a:r>
              <a:rPr lang="en-US" dirty="0" err="1" smtClean="0"/>
              <a:t>emittance</a:t>
            </a:r>
            <a:r>
              <a:rPr lang="en-US" dirty="0" smtClean="0"/>
              <a:t> measured by BGI and BSTR. </a:t>
            </a:r>
            <a:br>
              <a:rPr lang="en-US" dirty="0" smtClean="0"/>
            </a:br>
            <a:r>
              <a:rPr lang="en-US" dirty="0" smtClean="0"/>
              <a:t>Some wire scans has also been done and peak position moves with the bump. </a:t>
            </a:r>
            <a:br>
              <a:rPr lang="en-US" dirty="0" smtClean="0"/>
            </a:br>
            <a:r>
              <a:rPr lang="en-US" dirty="0" smtClean="0"/>
              <a:t> </a:t>
            </a:r>
            <a:br>
              <a:rPr lang="en-US" dirty="0" smtClean="0"/>
            </a:br>
            <a:endParaRPr lang="en-US" dirty="0"/>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sp>
        <p:nvSpPr>
          <p:cNvPr id="7" name="TextBox 6"/>
          <p:cNvSpPr txBox="1"/>
          <p:nvPr/>
        </p:nvSpPr>
        <p:spPr>
          <a:xfrm>
            <a:off x="4860040" y="3933070"/>
            <a:ext cx="3384470" cy="400110"/>
          </a:xfrm>
          <a:prstGeom prst="rect">
            <a:avLst/>
          </a:prstGeom>
          <a:noFill/>
        </p:spPr>
        <p:txBody>
          <a:bodyPr wrap="square" rtlCol="0">
            <a:spAutoFit/>
          </a:bodyPr>
          <a:lstStyle/>
          <a:p>
            <a:r>
              <a:rPr lang="en-US" dirty="0" smtClean="0"/>
              <a:t>Mariusz Sapinski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RF Voltage trim at injection – Ghost bunches</a:t>
            </a:r>
            <a:endParaRPr lang="en-US" sz="2800" dirty="0"/>
          </a:p>
        </p:txBody>
      </p:sp>
      <p:sp>
        <p:nvSpPr>
          <p:cNvPr id="3" name="Content Placeholder 2"/>
          <p:cNvSpPr>
            <a:spLocks noGrp="1"/>
          </p:cNvSpPr>
          <p:nvPr>
            <p:ph idx="1"/>
          </p:nvPr>
        </p:nvSpPr>
        <p:spPr>
          <a:xfrm>
            <a:off x="467430" y="908650"/>
            <a:ext cx="8229600" cy="2448340"/>
          </a:xfrm>
        </p:spPr>
        <p:txBody>
          <a:bodyPr/>
          <a:lstStyle/>
          <a:p>
            <a:r>
              <a:rPr lang="en-US" sz="2000" dirty="0" smtClean="0"/>
              <a:t>With the beams dumped, the RF voltage functions for injection were lengthened by 4.4 s to prevent the generation of ghost bunches. Unfortunately, this showed up an error in the injection sequencer logic with sent an abort to the RF FGCs while they were still running. This was eventually debugged. </a:t>
            </a:r>
            <a:br>
              <a:rPr lang="en-US" sz="2000" dirty="0" smtClean="0"/>
            </a:br>
            <a:r>
              <a:rPr lang="en-US" dirty="0" smtClean="0"/>
              <a:t/>
            </a:r>
            <a:br>
              <a:rPr lang="en-US" dirty="0" smtClean="0"/>
            </a:br>
            <a:endParaRPr lang="en-US" dirty="0"/>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907630" y="3356990"/>
            <a:ext cx="6044210" cy="252532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Midnight</a:t>
            </a:r>
            <a:endParaRPr lang="en-US" dirty="0"/>
          </a:p>
        </p:txBody>
      </p:sp>
      <p:sp>
        <p:nvSpPr>
          <p:cNvPr id="3" name="Content Placeholder 2"/>
          <p:cNvSpPr>
            <a:spLocks noGrp="1"/>
          </p:cNvSpPr>
          <p:nvPr>
            <p:ph idx="1"/>
          </p:nvPr>
        </p:nvSpPr>
        <p:spPr>
          <a:xfrm>
            <a:off x="467430" y="836640"/>
            <a:ext cx="8229600" cy="2592075"/>
          </a:xfrm>
        </p:spPr>
        <p:txBody>
          <a:bodyPr/>
          <a:lstStyle/>
          <a:p>
            <a:r>
              <a:rPr lang="en-US" sz="2000" dirty="0" smtClean="0"/>
              <a:t>Lost Sector 81</a:t>
            </a:r>
          </a:p>
          <a:p>
            <a:r>
              <a:rPr lang="en-US" sz="2000" dirty="0" smtClean="0"/>
              <a:t>S</a:t>
            </a:r>
            <a:r>
              <a:rPr lang="en-US" sz="2000" dirty="0" smtClean="0"/>
              <a:t>ome </a:t>
            </a:r>
            <a:r>
              <a:rPr lang="en-US" sz="2000" dirty="0" err="1" smtClean="0"/>
              <a:t>nQPS</a:t>
            </a:r>
            <a:r>
              <a:rPr lang="en-US" sz="2000" dirty="0" smtClean="0"/>
              <a:t> signals are clearly moving before the event, which was initiated by the opening of the quench loop for the RB.A81 circuit. </a:t>
            </a:r>
            <a:br>
              <a:rPr lang="en-US" sz="2000" dirty="0" smtClean="0"/>
            </a:br>
            <a:r>
              <a:rPr lang="en-US" sz="2000" dirty="0" smtClean="0"/>
              <a:t>However it is safe to repower sector 81, once the dump resistor has cooled down </a:t>
            </a:r>
            <a:br>
              <a:rPr lang="en-US" sz="2000" dirty="0" smtClean="0"/>
            </a:br>
            <a:endParaRPr lang="en-US" sz="2000" dirty="0"/>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419839" y="2531454"/>
            <a:ext cx="5009785" cy="3902684"/>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Injector Chain – Intensities back</a:t>
            </a:r>
            <a:endParaRPr lang="en-US" dirty="0"/>
          </a:p>
        </p:txBody>
      </p:sp>
      <p:sp>
        <p:nvSpPr>
          <p:cNvPr id="3" name="Content Placeholder 2"/>
          <p:cNvSpPr>
            <a:spLocks noGrp="1"/>
          </p:cNvSpPr>
          <p:nvPr>
            <p:ph idx="1"/>
          </p:nvPr>
        </p:nvSpPr>
        <p:spPr>
          <a:xfrm>
            <a:off x="467430" y="908650"/>
            <a:ext cx="8229600" cy="1800250"/>
          </a:xfrm>
        </p:spPr>
        <p:txBody>
          <a:bodyPr/>
          <a:lstStyle/>
          <a:p>
            <a:r>
              <a:rPr lang="en-GB" sz="2000" dirty="0" smtClean="0"/>
              <a:t>SPS extracted beam intensities degraded over the last days</a:t>
            </a:r>
          </a:p>
          <a:p>
            <a:r>
              <a:rPr lang="en-GB" sz="2000" dirty="0" smtClean="0"/>
              <a:t>Spent the required time to reduce losses at LEIR and SPS</a:t>
            </a:r>
          </a:p>
          <a:p>
            <a:r>
              <a:rPr lang="en-GB" sz="2000" dirty="0" smtClean="0"/>
              <a:t>Performance from the weekend almost back</a:t>
            </a:r>
          </a:p>
          <a:p>
            <a:pPr lvl="1"/>
            <a:r>
              <a:rPr lang="en-GB" sz="1600" dirty="0" smtClean="0"/>
              <a:t>Injected intensities from SPS back to 3e10 for 4 bunches</a:t>
            </a:r>
          </a:p>
          <a:p>
            <a:pPr lvl="1"/>
            <a:r>
              <a:rPr lang="en-GB" sz="1600" dirty="0" smtClean="0"/>
              <a:t>Even distribution across bunches</a:t>
            </a:r>
          </a:p>
          <a:p>
            <a:pPr lvl="1"/>
            <a:r>
              <a:rPr lang="en-GB" sz="1600" dirty="0" smtClean="0"/>
              <a:t>Not a record but a lot better</a:t>
            </a:r>
          </a:p>
          <a:p>
            <a:r>
              <a:rPr lang="en-GB" sz="2000" dirty="0" smtClean="0"/>
              <a:t>Thanks to Django, Christian and the injector teams !</a:t>
            </a:r>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619590" y="3356990"/>
            <a:ext cx="6007155" cy="312372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539440" y="3573020"/>
            <a:ext cx="8281150" cy="2664370"/>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539440" y="1124679"/>
            <a:ext cx="8268734" cy="2376331"/>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Intensities and Luminosities</a:t>
            </a:r>
            <a:endParaRPr lang="en-US" dirty="0"/>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sp>
        <p:nvSpPr>
          <p:cNvPr id="9" name="TextBox 8"/>
          <p:cNvSpPr txBox="1"/>
          <p:nvPr/>
        </p:nvSpPr>
        <p:spPr>
          <a:xfrm>
            <a:off x="0" y="692620"/>
            <a:ext cx="2304320" cy="400110"/>
          </a:xfrm>
          <a:prstGeom prst="rect">
            <a:avLst/>
          </a:prstGeom>
          <a:noFill/>
        </p:spPr>
        <p:txBody>
          <a:bodyPr wrap="square" rtlCol="0">
            <a:spAutoFit/>
          </a:bodyPr>
          <a:lstStyle/>
          <a:p>
            <a:r>
              <a:rPr lang="en-US" dirty="0" smtClean="0"/>
              <a:t>Sunday 00</a:t>
            </a:r>
            <a:r>
              <a:rPr lang="fr-CH" dirty="0" smtClean="0"/>
              <a:t>:00</a:t>
            </a:r>
            <a:endParaRPr lang="en-US" dirty="0"/>
          </a:p>
        </p:txBody>
      </p:sp>
      <p:sp>
        <p:nvSpPr>
          <p:cNvPr id="10" name="TextBox 9"/>
          <p:cNvSpPr txBox="1"/>
          <p:nvPr/>
        </p:nvSpPr>
        <p:spPr>
          <a:xfrm>
            <a:off x="6804310" y="692620"/>
            <a:ext cx="2376330" cy="400110"/>
          </a:xfrm>
          <a:prstGeom prst="rect">
            <a:avLst/>
          </a:prstGeom>
          <a:noFill/>
        </p:spPr>
        <p:txBody>
          <a:bodyPr wrap="square" rtlCol="0">
            <a:spAutoFit/>
          </a:bodyPr>
          <a:lstStyle/>
          <a:p>
            <a:r>
              <a:rPr lang="fr-CH" dirty="0" smtClean="0"/>
              <a:t>Friday 08:00</a:t>
            </a:r>
            <a:endParaRPr lang="en-US" dirty="0"/>
          </a:p>
        </p:txBody>
      </p:sp>
      <p:cxnSp>
        <p:nvCxnSpPr>
          <p:cNvPr id="12" name="Straight Connector 11"/>
          <p:cNvCxnSpPr/>
          <p:nvPr/>
        </p:nvCxnSpPr>
        <p:spPr bwMode="auto">
          <a:xfrm>
            <a:off x="683460" y="4437140"/>
            <a:ext cx="8065120" cy="0"/>
          </a:xfrm>
          <a:prstGeom prst="line">
            <a:avLst/>
          </a:prstGeom>
          <a:solidFill>
            <a:schemeClr val="accent1"/>
          </a:solidFill>
          <a:ln w="12700" cap="sq" cmpd="sng" algn="ctr">
            <a:solidFill>
              <a:srgbClr val="FFFF00"/>
            </a:solidFill>
            <a:prstDash val="solid"/>
            <a:round/>
            <a:headEnd type="none" w="med" len="med"/>
            <a:tailEnd type="none" w="med" len="med"/>
          </a:ln>
          <a:effectLst/>
        </p:spPr>
      </p:cxnSp>
      <p:sp>
        <p:nvSpPr>
          <p:cNvPr id="13" name="TextBox 12"/>
          <p:cNvSpPr txBox="1"/>
          <p:nvPr/>
        </p:nvSpPr>
        <p:spPr>
          <a:xfrm>
            <a:off x="5292100" y="4005080"/>
            <a:ext cx="1800250" cy="400110"/>
          </a:xfrm>
          <a:prstGeom prst="rect">
            <a:avLst/>
          </a:prstGeom>
          <a:noFill/>
        </p:spPr>
        <p:txBody>
          <a:bodyPr wrap="square" rtlCol="0">
            <a:spAutoFit/>
          </a:bodyPr>
          <a:lstStyle/>
          <a:p>
            <a:r>
              <a:rPr lang="fr-CH" dirty="0" err="1" smtClean="0">
                <a:solidFill>
                  <a:srgbClr val="FFFF00"/>
                </a:solidFill>
              </a:rPr>
              <a:t>Lumi</a:t>
            </a:r>
            <a:r>
              <a:rPr lang="fr-CH" dirty="0" smtClean="0">
                <a:solidFill>
                  <a:srgbClr val="FFFF00"/>
                </a:solidFill>
              </a:rPr>
              <a:t>  2e-5</a:t>
            </a:r>
            <a:endParaRPr lang="en-US" dirty="0">
              <a:solidFill>
                <a:srgbClr val="FFFF00"/>
              </a:solidFill>
            </a:endParaRPr>
          </a:p>
        </p:txBody>
      </p:sp>
      <p:cxnSp>
        <p:nvCxnSpPr>
          <p:cNvPr id="14" name="Straight Connector 13"/>
          <p:cNvCxnSpPr/>
          <p:nvPr/>
        </p:nvCxnSpPr>
        <p:spPr bwMode="auto">
          <a:xfrm>
            <a:off x="755470" y="1700760"/>
            <a:ext cx="8065120" cy="0"/>
          </a:xfrm>
          <a:prstGeom prst="line">
            <a:avLst/>
          </a:prstGeom>
          <a:solidFill>
            <a:schemeClr val="accent1"/>
          </a:solidFill>
          <a:ln w="12700" cap="sq" cmpd="sng" algn="ctr">
            <a:solidFill>
              <a:srgbClr val="FFFF00"/>
            </a:solidFill>
            <a:prstDash val="solid"/>
            <a:round/>
            <a:headEnd type="none" w="med" len="med"/>
            <a:tailEnd type="none" w="med" len="med"/>
          </a:ln>
          <a:effectLst/>
        </p:spPr>
      </p:cxnSp>
      <p:sp>
        <p:nvSpPr>
          <p:cNvPr id="15" name="TextBox 14"/>
          <p:cNvSpPr txBox="1"/>
          <p:nvPr/>
        </p:nvSpPr>
        <p:spPr>
          <a:xfrm>
            <a:off x="4716020" y="1340710"/>
            <a:ext cx="2592360" cy="400110"/>
          </a:xfrm>
          <a:prstGeom prst="rect">
            <a:avLst/>
          </a:prstGeom>
          <a:noFill/>
        </p:spPr>
        <p:txBody>
          <a:bodyPr wrap="square" rtlCol="0">
            <a:spAutoFit/>
          </a:bodyPr>
          <a:lstStyle/>
          <a:p>
            <a:r>
              <a:rPr lang="fr-CH" dirty="0" err="1" smtClean="0">
                <a:solidFill>
                  <a:srgbClr val="FFFF00"/>
                </a:solidFill>
              </a:rPr>
              <a:t>Intensity</a:t>
            </a:r>
            <a:r>
              <a:rPr lang="fr-CH" dirty="0" smtClean="0">
                <a:solidFill>
                  <a:srgbClr val="FFFF00"/>
                </a:solidFill>
              </a:rPr>
              <a:t> 1e12</a:t>
            </a:r>
            <a:endParaRPr lang="en-US"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smtClean="0"/>
              <a:t>Fill</a:t>
            </a:r>
            <a:r>
              <a:rPr lang="fr-CH" dirty="0" smtClean="0"/>
              <a:t> #1520: max </a:t>
            </a:r>
            <a:r>
              <a:rPr lang="fr-CH" dirty="0" err="1" smtClean="0"/>
              <a:t>lumi’s</a:t>
            </a:r>
            <a:r>
              <a:rPr lang="fr-CH" dirty="0" smtClean="0"/>
              <a:t> </a:t>
            </a:r>
            <a:r>
              <a:rPr lang="fr-CH" dirty="0" err="1" smtClean="0"/>
              <a:t>again</a:t>
            </a:r>
            <a:r>
              <a:rPr lang="fr-CH" dirty="0" smtClean="0"/>
              <a:t> </a:t>
            </a:r>
            <a:r>
              <a:rPr lang="fr-CH" dirty="0" err="1" smtClean="0"/>
              <a:t>above</a:t>
            </a:r>
            <a:r>
              <a:rPr lang="fr-CH" dirty="0" smtClean="0"/>
              <a:t> 2e-5</a:t>
            </a:r>
            <a:endParaRPr lang="en-US" dirty="0"/>
          </a:p>
        </p:txBody>
      </p:sp>
      <p:sp>
        <p:nvSpPr>
          <p:cNvPr id="3" name="Content Placeholder 2"/>
          <p:cNvSpPr>
            <a:spLocks noGrp="1"/>
          </p:cNvSpPr>
          <p:nvPr>
            <p:ph idx="1"/>
          </p:nvPr>
        </p:nvSpPr>
        <p:spPr>
          <a:xfrm>
            <a:off x="395420" y="836640"/>
            <a:ext cx="8229600" cy="1151875"/>
          </a:xfrm>
        </p:spPr>
        <p:txBody>
          <a:bodyPr/>
          <a:lstStyle/>
          <a:p>
            <a:r>
              <a:rPr lang="fr-CH" sz="2000" dirty="0" smtClean="0"/>
              <a:t>‘Proton </a:t>
            </a:r>
            <a:r>
              <a:rPr lang="fr-CH" sz="2000" dirty="0" err="1" smtClean="0"/>
              <a:t>emittances</a:t>
            </a:r>
            <a:r>
              <a:rPr lang="fr-CH" sz="2000" dirty="0" smtClean="0"/>
              <a:t>’ </a:t>
            </a:r>
            <a:r>
              <a:rPr lang="fr-CH" sz="2000" dirty="0" err="1" smtClean="0"/>
              <a:t>at</a:t>
            </a:r>
            <a:r>
              <a:rPr lang="fr-CH" sz="2000" dirty="0" smtClean="0"/>
              <a:t> </a:t>
            </a:r>
            <a:r>
              <a:rPr lang="fr-CH" sz="2000" dirty="0" err="1" smtClean="0"/>
              <a:t>start</a:t>
            </a:r>
            <a:r>
              <a:rPr lang="fr-CH" sz="2000" dirty="0" smtClean="0"/>
              <a:t> injection</a:t>
            </a:r>
          </a:p>
          <a:p>
            <a:pPr lvl="1"/>
            <a:r>
              <a:rPr lang="fr-CH" sz="1800" dirty="0" smtClean="0"/>
              <a:t>B1 H/V, B2 H/4:    2.1/1.8, 2.0/2.3</a:t>
            </a:r>
          </a:p>
          <a:p>
            <a:r>
              <a:rPr lang="fr-CH" sz="2000" dirty="0" err="1" smtClean="0"/>
              <a:t>At</a:t>
            </a:r>
            <a:r>
              <a:rPr lang="fr-CH" sz="2000" dirty="0" smtClean="0"/>
              <a:t> end of injection:</a:t>
            </a:r>
          </a:p>
          <a:p>
            <a:pPr lvl="1"/>
            <a:r>
              <a:rPr lang="fr-CH" sz="1800" dirty="0" smtClean="0"/>
              <a:t>B1 H/V, B2 H/4:    2.7/2.5, 2.9/</a:t>
            </a:r>
            <a:r>
              <a:rPr lang="fr-CH" sz="1800" dirty="0" smtClean="0">
                <a:solidFill>
                  <a:srgbClr val="FF0000"/>
                </a:solidFill>
              </a:rPr>
              <a:t>4.7</a:t>
            </a:r>
          </a:p>
          <a:p>
            <a:r>
              <a:rPr lang="fr-CH" sz="2000" dirty="0" smtClean="0">
                <a:solidFill>
                  <a:srgbClr val="0000FF"/>
                </a:solidFill>
              </a:rPr>
              <a:t>Good </a:t>
            </a:r>
            <a:r>
              <a:rPr lang="fr-CH" sz="2000" dirty="0" err="1" smtClean="0">
                <a:solidFill>
                  <a:srgbClr val="0000FF"/>
                </a:solidFill>
              </a:rPr>
              <a:t>lifetimes</a:t>
            </a:r>
            <a:r>
              <a:rPr lang="fr-CH" sz="2000" dirty="0" smtClean="0">
                <a:solidFill>
                  <a:srgbClr val="0000FF"/>
                </a:solidFill>
              </a:rPr>
              <a:t> </a:t>
            </a:r>
            <a:r>
              <a:rPr lang="fr-CH" sz="2000" dirty="0" err="1" smtClean="0">
                <a:solidFill>
                  <a:srgbClr val="0000FF"/>
                </a:solidFill>
              </a:rPr>
              <a:t>at</a:t>
            </a:r>
            <a:r>
              <a:rPr lang="fr-CH" sz="2000" dirty="0" smtClean="0">
                <a:solidFill>
                  <a:srgbClr val="0000FF"/>
                </a:solidFill>
              </a:rPr>
              <a:t> collisions: 25 h +</a:t>
            </a:r>
            <a:endParaRPr lang="en-US" sz="2000" dirty="0">
              <a:solidFill>
                <a:srgbClr val="0000FF"/>
              </a:solidFill>
            </a:endParaRPr>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467430" y="2708900"/>
            <a:ext cx="5966840" cy="3395850"/>
          </a:xfrm>
          <a:prstGeom prst="rect">
            <a:avLst/>
          </a:prstGeom>
          <a:noFill/>
          <a:ln w="9525">
            <a:noFill/>
            <a:miter lim="800000"/>
            <a:headEnd/>
            <a:tailEnd/>
          </a:ln>
        </p:spPr>
      </p:pic>
      <p:sp>
        <p:nvSpPr>
          <p:cNvPr id="7" name="TextBox 6"/>
          <p:cNvSpPr txBox="1"/>
          <p:nvPr/>
        </p:nvSpPr>
        <p:spPr>
          <a:xfrm>
            <a:off x="6804310" y="3356990"/>
            <a:ext cx="1872260" cy="2554545"/>
          </a:xfrm>
          <a:prstGeom prst="rect">
            <a:avLst/>
          </a:prstGeom>
          <a:noFill/>
        </p:spPr>
        <p:txBody>
          <a:bodyPr wrap="square" rtlCol="0">
            <a:spAutoFit/>
          </a:bodyPr>
          <a:lstStyle/>
          <a:p>
            <a:r>
              <a:rPr lang="en-US" dirty="0" smtClean="0"/>
              <a:t>Fill #1521</a:t>
            </a:r>
          </a:p>
          <a:p>
            <a:r>
              <a:rPr lang="pt-BR" dirty="0" smtClean="0"/>
              <a:t/>
            </a:r>
            <a:br>
              <a:rPr lang="pt-BR" dirty="0" smtClean="0"/>
            </a:br>
            <a:r>
              <a:rPr lang="pt-BR" dirty="0" smtClean="0"/>
              <a:t>B1H = 3.0 </a:t>
            </a:r>
            <a:br>
              <a:rPr lang="pt-BR" dirty="0" smtClean="0"/>
            </a:br>
            <a:r>
              <a:rPr lang="pt-BR" dirty="0" smtClean="0"/>
              <a:t>B1V = </a:t>
            </a:r>
            <a:r>
              <a:rPr lang="pt-BR" dirty="0" smtClean="0"/>
              <a:t>3.4</a:t>
            </a:r>
          </a:p>
          <a:p>
            <a:r>
              <a:rPr lang="pt-BR" dirty="0" smtClean="0"/>
              <a:t>B2H = 3.2 </a:t>
            </a:r>
            <a:br>
              <a:rPr lang="pt-BR" dirty="0" smtClean="0"/>
            </a:br>
            <a:r>
              <a:rPr lang="pt-BR" dirty="0" smtClean="0"/>
              <a:t>B2V = 5.5</a:t>
            </a:r>
            <a:r>
              <a:rPr lang="pt-BR" dirty="0" smtClean="0"/>
              <a:t> </a:t>
            </a:r>
            <a:r>
              <a:rPr lang="pt-BR" dirty="0" smtClean="0"/>
              <a:t/>
            </a:r>
            <a:br>
              <a:rPr lang="pt-BR"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en-US" dirty="0"/>
          </a:p>
        </p:txBody>
      </p:sp>
      <p:sp>
        <p:nvSpPr>
          <p:cNvPr id="3" name="Content Placeholder 2"/>
          <p:cNvSpPr>
            <a:spLocks noGrp="1"/>
          </p:cNvSpPr>
          <p:nvPr>
            <p:ph idx="1"/>
          </p:nvPr>
        </p:nvSpPr>
        <p:spPr/>
        <p:txBody>
          <a:bodyPr/>
          <a:lstStyle/>
          <a:p>
            <a:r>
              <a:rPr lang="en-GB" dirty="0" smtClean="0"/>
              <a:t>More physics 121 x 121</a:t>
            </a:r>
          </a:p>
          <a:p>
            <a:endParaRPr lang="en-GB" dirty="0" smtClean="0"/>
          </a:p>
          <a:p>
            <a:endParaRPr lang="en-GB" dirty="0" smtClean="0"/>
          </a:p>
          <a:p>
            <a:endParaRPr lang="en-GB" dirty="0" smtClean="0"/>
          </a:p>
          <a:p>
            <a:r>
              <a:rPr lang="en-GB" dirty="0" smtClean="0"/>
              <a:t>Atlas solenoid ramp down in between two fills</a:t>
            </a:r>
          </a:p>
          <a:p>
            <a:pPr lvl="1"/>
            <a:r>
              <a:rPr lang="en-GB" dirty="0" smtClean="0"/>
              <a:t>This morning?</a:t>
            </a:r>
          </a:p>
          <a:p>
            <a:r>
              <a:rPr lang="en-GB" dirty="0" smtClean="0"/>
              <a:t>Van </a:t>
            </a:r>
            <a:r>
              <a:rPr lang="en-GB" dirty="0" err="1" smtClean="0"/>
              <a:t>der</a:t>
            </a:r>
            <a:r>
              <a:rPr lang="en-GB" dirty="0" smtClean="0"/>
              <a:t> Meer Scans</a:t>
            </a:r>
          </a:p>
          <a:p>
            <a:pPr lvl="1"/>
            <a:r>
              <a:rPr lang="en-GB" dirty="0" smtClean="0"/>
              <a:t>Next week?</a:t>
            </a:r>
          </a:p>
          <a:p>
            <a:r>
              <a:rPr lang="en-GB" dirty="0" smtClean="0"/>
              <a:t>Injection with 8 bunches, reduce injection time in SPS</a:t>
            </a:r>
          </a:p>
          <a:p>
            <a:pPr lvl="1"/>
            <a:r>
              <a:rPr lang="en-GB" dirty="0" smtClean="0"/>
              <a:t>Next week</a:t>
            </a:r>
            <a:endParaRPr lang="en-GB" dirty="0"/>
          </a:p>
        </p:txBody>
      </p:sp>
      <p:sp>
        <p:nvSpPr>
          <p:cNvPr id="4" name="Footer Placeholder 3"/>
          <p:cNvSpPr>
            <a:spLocks noGrp="1"/>
          </p:cNvSpPr>
          <p:nvPr>
            <p:ph type="ftr" sz="quarter" idx="10"/>
          </p:nvPr>
        </p:nvSpPr>
        <p:spPr/>
        <p:txBody>
          <a:bodyPr/>
          <a:lstStyle/>
          <a:p>
            <a:endParaRPr lang="en-US" smtClean="0"/>
          </a:p>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26/11/2010</a:t>
            </a:r>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42388</TotalTime>
  <Words>426</Words>
  <Application>Microsoft Office PowerPoint</Application>
  <PresentationFormat>On-screen Show (4:3)</PresentationFormat>
  <Paragraphs>91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Pixel</vt:lpstr>
      <vt:lpstr>Thursday 25/11/10 &amp; Night</vt:lpstr>
      <vt:lpstr>Q9R2 trip &amp; Operations Vistar Page</vt:lpstr>
      <vt:lpstr>Beam Gas Ionisation Monitor</vt:lpstr>
      <vt:lpstr>RF Voltage trim at injection – Ghost bunches</vt:lpstr>
      <vt:lpstr>Midnight</vt:lpstr>
      <vt:lpstr>Injector Chain – Intensities back</vt:lpstr>
      <vt:lpstr>Intensities and Luminosities</vt:lpstr>
      <vt:lpstr>Fill #1520: max lumi’s again above 2e-5</vt:lpstr>
      <vt:lpstr>Plan</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2188</cp:revision>
  <dcterms:created xsi:type="dcterms:W3CDTF">2010-07-26T05:43:59Z</dcterms:created>
  <dcterms:modified xsi:type="dcterms:W3CDTF">2010-11-26T07:23:30Z</dcterms:modified>
</cp:coreProperties>
</file>