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673" r:id="rId2"/>
    <p:sldId id="709" r:id="rId3"/>
    <p:sldId id="724" r:id="rId4"/>
    <p:sldId id="727" r:id="rId5"/>
    <p:sldId id="726" r:id="rId6"/>
    <p:sldId id="728" r:id="rId7"/>
    <p:sldId id="722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0838F-E278-42A7-AE9A-193EF84D713B}" type="datetime1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DC2CD-5FFE-4E03-8CCF-9E75D1EC4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11/19/2010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06:00 - 10:30 Injection checks/SPS beam quality verification/Abort gap cleaning checks.</a:t>
            </a:r>
          </a:p>
          <a:p>
            <a:r>
              <a:rPr lang="en-US" sz="2000" dirty="0" smtClean="0"/>
              <a:t>10:30 Start filling with an eye on vacuum and cryogenics</a:t>
            </a:r>
          </a:p>
          <a:p>
            <a:r>
              <a:rPr lang="en-US" sz="2000" b="1" dirty="0" smtClean="0"/>
              <a:t>15:45 680 bunches/beam at 450 </a:t>
            </a:r>
            <a:r>
              <a:rPr lang="en-US" sz="2000" b="1" dirty="0" err="1" smtClean="0"/>
              <a:t>GeV</a:t>
            </a:r>
            <a:r>
              <a:rPr lang="en-US" sz="2000" b="1" dirty="0" smtClean="0"/>
              <a:t> with 75 ns spacing (8+14*48)</a:t>
            </a:r>
            <a:endParaRPr lang="en-US" sz="2000" dirty="0" smtClean="0"/>
          </a:p>
          <a:p>
            <a:r>
              <a:rPr lang="en-US" sz="2000" dirty="0" smtClean="0"/>
              <a:t> Kept this beam for 2 hours for UFO investigations</a:t>
            </a:r>
          </a:p>
          <a:p>
            <a:r>
              <a:rPr lang="en-US" sz="2000" dirty="0" smtClean="0"/>
              <a:t>18:00 Beam dumped by OP</a:t>
            </a:r>
          </a:p>
          <a:p>
            <a:r>
              <a:rPr lang="en-US" sz="2000" dirty="0" smtClean="0"/>
              <a:t>18:30-21:30 Damper setting-up </a:t>
            </a:r>
          </a:p>
          <a:p>
            <a:r>
              <a:rPr lang="en-US" sz="2000" dirty="0" smtClean="0"/>
              <a:t>21:30-ongoing: filling with max. bunch intensity (~1.2x10</a:t>
            </a:r>
            <a:r>
              <a:rPr lang="en-US" sz="2000" baseline="30000" dirty="0" smtClean="0"/>
              <a:t>11</a:t>
            </a:r>
            <a:r>
              <a:rPr lang="en-US" sz="2000" dirty="0" smtClean="0"/>
              <a:t> p/bunch) and two different filling patterns. Issues with the capture of beam 2 </a:t>
            </a:r>
            <a:r>
              <a:rPr lang="en-US" sz="2000" dirty="0" smtClean="0">
                <a:sym typeface="Wingdings" pitchFamily="2" charset="2"/>
              </a:rPr>
              <a:t> limit to B1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Finally got there....intensity slightly lower than nominal (~0.9x10</a:t>
            </a:r>
            <a:r>
              <a:rPr lang="en-GB" sz="2400" baseline="30000" dirty="0" smtClean="0"/>
              <a:t>11</a:t>
            </a:r>
            <a:r>
              <a:rPr lang="en-GB" sz="2400" dirty="0" smtClean="0"/>
              <a:t> p/bunch)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http://elogbook.cern.ch/eLogbook/attach_reader?attach_id=11261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057400"/>
            <a:ext cx="4241352" cy="3319463"/>
          </a:xfrm>
          <a:prstGeom prst="rect">
            <a:avLst/>
          </a:prstGeom>
          <a:noFill/>
        </p:spPr>
      </p:pic>
      <p:pic>
        <p:nvPicPr>
          <p:cNvPr id="3076" name="Picture 4" descr="http://elogbook.cern.ch/eLogbook/attach_reader?attach_id=1126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057400"/>
            <a:ext cx="3931920" cy="3345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Finally got there....intensity slightly lower than nominal (~0.9x10</a:t>
            </a:r>
            <a:r>
              <a:rPr lang="en-GB" sz="2400" baseline="30000" dirty="0" smtClean="0"/>
              <a:t>11</a:t>
            </a:r>
            <a:r>
              <a:rPr lang="en-GB" sz="2400" dirty="0" smtClean="0"/>
              <a:t> p/bunch). During the ramp in intensity measurements for vacuum and cryogenics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364" name="Picture 4" descr="http://elogbook.cern.ch/eLogbook/attach_reader?attach_id=1126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67000"/>
            <a:ext cx="4168140" cy="3337560"/>
          </a:xfrm>
          <a:prstGeom prst="rect">
            <a:avLst/>
          </a:prstGeom>
          <a:noFill/>
        </p:spPr>
      </p:pic>
      <p:pic>
        <p:nvPicPr>
          <p:cNvPr id="8" name="Picture 2" descr="http://elogbook.cern.ch/eLogbook/attach_reader?attach_id=112616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1805" y="2743200"/>
            <a:ext cx="4762195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2514600" cy="5257800"/>
          </a:xfrm>
          <a:noFill/>
          <a:ln/>
        </p:spPr>
        <p:txBody>
          <a:bodyPr/>
          <a:lstStyle/>
          <a:p>
            <a:r>
              <a:rPr lang="en-GB" sz="2400" dirty="0" smtClean="0"/>
              <a:t>Still blow-up observed in particular for B1 horizontal </a:t>
            </a:r>
            <a:r>
              <a:rPr lang="en-GB" sz="2400" dirty="0" smtClean="0">
                <a:sym typeface="Wingdings" pitchFamily="2" charset="2"/>
              </a:rPr>
              <a:t> investigations on feedback side  </a:t>
            </a:r>
            <a:r>
              <a:rPr lang="en-GB" sz="2400" dirty="0" err="1" smtClean="0">
                <a:sym typeface="Wingdings" pitchFamily="2" charset="2"/>
              </a:rPr>
              <a:t>hoorizontal</a:t>
            </a:r>
            <a:r>
              <a:rPr lang="en-GB" sz="2400" dirty="0" smtClean="0">
                <a:sym typeface="Wingdings" pitchFamily="2" charset="2"/>
              </a:rPr>
              <a:t> oscillations observed  can be damped by higher chromaticity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78" name="Picture 2" descr="http://elogbook.cern.ch/eLogbook/attach_reader?attach_id=112619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914400"/>
            <a:ext cx="6019800" cy="2524125"/>
          </a:xfrm>
          <a:prstGeom prst="rect">
            <a:avLst/>
          </a:prstGeom>
          <a:noFill/>
        </p:spPr>
      </p:pic>
      <p:pic>
        <p:nvPicPr>
          <p:cNvPr id="24580" name="Picture 4" descr="http://elogbook.cern.ch/eLogbook/attach_reader?attach_id=1126199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429000"/>
            <a:ext cx="6019800" cy="252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Beam dump (OP)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 descr="http://elogbook.cern.ch/eLogbook/attach_reader?attach_id=11261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76400"/>
            <a:ext cx="3274540" cy="3981451"/>
          </a:xfrm>
          <a:prstGeom prst="rect">
            <a:avLst/>
          </a:prstGeom>
          <a:noFill/>
        </p:spPr>
      </p:pic>
      <p:pic>
        <p:nvPicPr>
          <p:cNvPr id="22532" name="Picture 4" descr="http://elogbook.cern.ch/eLogbook/attach_reader?attach_id=112617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1" y="1676401"/>
            <a:ext cx="3265536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75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://vistar-capture.web.cern.ch/vistar-capture/lhc3.png?0.39410582648613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990600"/>
            <a:ext cx="7162800" cy="537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Proton </a:t>
            </a:r>
            <a:r>
              <a:rPr lang="en-US" dirty="0" smtClean="0"/>
              <a:t>MD program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350" y="6667500"/>
            <a:ext cx="3629025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191000" y="6642100"/>
            <a:ext cx="1143000" cy="228600"/>
          </a:xfrm>
          <a:prstGeom prst="rect">
            <a:avLst/>
          </a:prstGeom>
        </p:spPr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985520"/>
          <a:ext cx="8839200" cy="4419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6899"/>
                <a:gridCol w="1251568"/>
                <a:gridCol w="1564460"/>
                <a:gridCol w="500627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 [h]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r>
                        <a:rPr lang="en-US" baseline="0" dirty="0" smtClean="0"/>
                        <a:t> of 680 bunches max. bunch intensity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04:00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 of ~800 bunches max. bunch intensity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Fri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Switch to 50ns (up to 24+24 bunches), injection and damper checks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ramp with pilots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Ramp 9x12 50ns bunches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08:00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Switch to ions and interlock checks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to ion physics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MD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19791</TotalTime>
  <Words>197</Words>
  <Application>Microsoft Office PowerPoint</Application>
  <PresentationFormat>On-screen Show (4:3)</PresentationFormat>
  <Paragraphs>58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Wednesday </vt:lpstr>
      <vt:lpstr>75 ns</vt:lpstr>
      <vt:lpstr>75 ns</vt:lpstr>
      <vt:lpstr>75 ns</vt:lpstr>
      <vt:lpstr>75 ns</vt:lpstr>
      <vt:lpstr>75 ns</vt:lpstr>
      <vt:lpstr>Proposed Proton MD program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1778</cp:revision>
  <dcterms:created xsi:type="dcterms:W3CDTF">2010-04-25T23:23:07Z</dcterms:created>
  <dcterms:modified xsi:type="dcterms:W3CDTF">2010-11-19T07:27:09Z</dcterms:modified>
</cp:coreProperties>
</file>