
<file path=[Content_Types].xml><?xml version="1.0" encoding="utf-8"?>
<Types xmlns="http://schemas.openxmlformats.org/package/2006/content-types">
  <Default Extension="rels" ContentType="application/vnd.openxmlformats-package.relationships+xml"/>
  <Override PartName="/ppt/slides/slide30.xml" ContentType="application/vnd.openxmlformats-officedocument.presentationml.slide+xml"/>
  <Override PartName="/ppt/slides/slide27.xml" ContentType="application/vnd.openxmlformats-officedocument.presentationml.slide+xml"/>
  <Override PartName="/ppt/slideLayouts/slideLayout1.xml" ContentType="application/vnd.openxmlformats-officedocument.presentationml.slideLayout+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png" ContentType="image/png"/>
  <Default Extension="jpeg" ContentType="image/jpeg"/>
  <Override PartName="/ppt/slides/slide25.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docProps/core.xml" ContentType="application/vnd.openxmlformats-package.core-properties+xml"/>
  <Override PartName="/ppt/slides/slide3.xml" ContentType="application/vnd.openxmlformats-officedocument.presentationml.slide+xml"/>
  <Override PartName="/ppt/slides/slide14.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28.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26.xml" ContentType="application/vnd.openxmlformats-officedocument.presentationml.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Masters/slideMaster2.xml" ContentType="application/vnd.openxmlformats-officedocument.presentationml.slideMaster+xml"/>
  <Override PartName="/ppt/theme/theme3.xml" ContentType="application/vnd.openxmlformats-officedocument.theme+xml"/>
  <Override PartName="/ppt/slides/slide4.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theme/theme1.xml" ContentType="application/vnd.openxmlformats-officedocument.theme+xml"/>
  <Override PartName="/ppt/slideLayouts/slideLayout3.xml" ContentType="application/vnd.openxmlformats-officedocument.presentationml.slideLayout+xml"/>
  <Override PartName="/ppt/slides/slide2.xml" ContentType="application/vnd.openxmlformats-officedocument.presentationml.slide+xml"/>
  <Override PartName="/ppt/slides/slide29.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 id="2147483662" r:id="rId2"/>
  </p:sldMasterIdLst>
  <p:notesMasterIdLst>
    <p:notesMasterId r:id="rId33"/>
  </p:notesMasterIdLst>
  <p:sldIdLst>
    <p:sldId id="519" r:id="rId3"/>
    <p:sldId id="552" r:id="rId4"/>
    <p:sldId id="560" r:id="rId5"/>
    <p:sldId id="561" r:id="rId6"/>
    <p:sldId id="562" r:id="rId7"/>
    <p:sldId id="563" r:id="rId8"/>
    <p:sldId id="564" r:id="rId9"/>
    <p:sldId id="574" r:id="rId10"/>
    <p:sldId id="575" r:id="rId11"/>
    <p:sldId id="565" r:id="rId12"/>
    <p:sldId id="534" r:id="rId13"/>
    <p:sldId id="579" r:id="rId14"/>
    <p:sldId id="580" r:id="rId15"/>
    <p:sldId id="581" r:id="rId16"/>
    <p:sldId id="582" r:id="rId17"/>
    <p:sldId id="583" r:id="rId18"/>
    <p:sldId id="584" r:id="rId19"/>
    <p:sldId id="585" r:id="rId20"/>
    <p:sldId id="586" r:id="rId21"/>
    <p:sldId id="588" r:id="rId22"/>
    <p:sldId id="590" r:id="rId23"/>
    <p:sldId id="587" r:id="rId24"/>
    <p:sldId id="589" r:id="rId25"/>
    <p:sldId id="592" r:id="rId26"/>
    <p:sldId id="591" r:id="rId27"/>
    <p:sldId id="593" r:id="rId28"/>
    <p:sldId id="595" r:id="rId29"/>
    <p:sldId id="594" r:id="rId30"/>
    <p:sldId id="596" r:id="rId31"/>
    <p:sldId id="578"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9999FF"/>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1245" autoAdjust="0"/>
    <p:restoredTop sz="91248" autoAdjust="0"/>
  </p:normalViewPr>
  <p:slideViewPr>
    <p:cSldViewPr snapToGrid="0" snapToObjects="1">
      <p:cViewPr varScale="1">
        <p:scale>
          <a:sx n="107" d="100"/>
          <a:sy n="107" d="100"/>
        </p:scale>
        <p:origin x="-552"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867FE2-1CE6-3F45-BDE3-2F1476ED856A}" type="datetimeFigureOut">
              <a:rPr lang="en-US" smtClean="0"/>
              <a:pPr/>
              <a:t>11/13/10</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9E8748-EC35-3242-BCE5-4852AB75D9B3}" type="slidenum">
              <a:rPr lang="de-DE" smtClean="0"/>
              <a:pPr/>
              <a:t>‹#›</a:t>
            </a:fld>
            <a:endParaRPr lang="de-DE"/>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r>
              <a:rPr lang="en-US" smtClean="0">
                <a:solidFill>
                  <a:srgbClr val="FFFFFF"/>
                </a:solidFill>
              </a:rPr>
              <a:t>8:30 meeting</a:t>
            </a:r>
            <a:endParaRPr lang="en-US">
              <a:solidFill>
                <a:srgbClr val="FFFFFF"/>
              </a:solidFill>
            </a:endParaRPr>
          </a:p>
        </p:txBody>
      </p:sp>
      <p:sp>
        <p:nvSpPr>
          <p:cNvPr id="5" name="Rectangle 3"/>
          <p:cNvSpPr>
            <a:spLocks noGrp="1" noChangeArrowheads="1"/>
          </p:cNvSpPr>
          <p:nvPr>
            <p:ph type="sldNum" sz="quarter" idx="11"/>
          </p:nvPr>
        </p:nvSpPr>
        <p:spPr/>
        <p:txBody>
          <a:bodyPr/>
          <a:lstStyle>
            <a:lvl1pPr>
              <a:defRPr/>
            </a:lvl1pPr>
          </a:lstStyle>
          <a:p>
            <a:fld id="{CEB08561-987D-B145-A016-90E5F81A7EBF}" type="slidenum">
              <a:rPr lang="en-US">
                <a:solidFill>
                  <a:srgbClr val="FFFFFF"/>
                </a:solidFill>
              </a:rPr>
              <a:pPr/>
              <a:t>‹#›</a:t>
            </a:fld>
            <a:r>
              <a:rPr lang="en-US">
                <a:solidFill>
                  <a:srgbClr val="FFFFFF"/>
                </a:solidFill>
              </a:rPr>
              <a:t> </a:t>
            </a: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1C6379-8ABD-40FF-AD08-50D3A8A25BD7}" type="datetimeFigureOut">
              <a:rPr lang="en-US" smtClean="0">
                <a:solidFill>
                  <a:prstClr val="black">
                    <a:tint val="75000"/>
                  </a:prstClr>
                </a:solidFill>
              </a:rPr>
              <a:pPr/>
              <a:t>11/13/10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194A58-2B2F-4F2A-892B-70E4979A634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1C6379-8ABD-40FF-AD08-50D3A8A25BD7}" type="datetimeFigureOut">
              <a:rPr lang="en-US" smtClean="0">
                <a:solidFill>
                  <a:prstClr val="black">
                    <a:tint val="75000"/>
                  </a:prstClr>
                </a:solidFill>
              </a:rPr>
              <a:pPr/>
              <a:t>11/13/10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194A58-2B2F-4F2A-892B-70E4979A634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Rectangle 15"/>
          <p:cNvSpPr>
            <a:spLocks noGrp="1" noChangeArrowheads="1"/>
          </p:cNvSpPr>
          <p:nvPr>
            <p:ph type="body" idx="1"/>
          </p:nvPr>
        </p:nvSpPr>
        <p:spPr bwMode="auto">
          <a:xfrm>
            <a:off x="228600" y="1066800"/>
            <a:ext cx="8686800" cy="53340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5" name="Rectangle 35"/>
          <p:cNvSpPr>
            <a:spLocks noChangeArrowheads="1"/>
          </p:cNvSpPr>
          <p:nvPr/>
        </p:nvSpPr>
        <p:spPr bwMode="auto">
          <a:xfrm>
            <a:off x="0" y="6629400"/>
            <a:ext cx="9144000" cy="228600"/>
          </a:xfrm>
          <a:prstGeom prst="rect">
            <a:avLst/>
          </a:prstGeom>
          <a:gradFill rotWithShape="1">
            <a:gsLst>
              <a:gs pos="0">
                <a:srgbClr val="003368"/>
              </a:gs>
              <a:gs pos="100000">
                <a:srgbClr val="003368">
                  <a:gamma/>
                  <a:tint val="45490"/>
                  <a:invGamma/>
                </a:srgbClr>
              </a:gs>
            </a:gsLst>
            <a:lin ang="0" scaled="1"/>
          </a:gradFill>
          <a:ln w="9525">
            <a:noFill/>
            <a:miter lim="800000"/>
            <a:headEnd/>
            <a:tailEnd/>
          </a:ln>
          <a:effectLst/>
        </p:spPr>
        <p:txBody>
          <a:bodyPr wrap="none" lIns="91435" tIns="45718" rIns="91435" bIns="45718" anchor="ctr">
            <a:prstTxWarp prst="textNoShape">
              <a:avLst/>
            </a:prstTxWarp>
          </a:bodyPr>
          <a:lstStyle/>
          <a:p>
            <a:pPr defTabSz="914400" fontAlgn="base">
              <a:spcBef>
                <a:spcPct val="0"/>
              </a:spcBef>
              <a:spcAft>
                <a:spcPct val="0"/>
              </a:spcAft>
            </a:pPr>
            <a:endParaRPr lang="de-DE" sz="2400">
              <a:solidFill>
                <a:srgbClr val="FFFFFF"/>
              </a:solidFill>
            </a:endParaRPr>
          </a:p>
        </p:txBody>
      </p:sp>
      <p:sp>
        <p:nvSpPr>
          <p:cNvPr id="10242" name="Rectangle 2"/>
          <p:cNvSpPr>
            <a:spLocks noGrp="1" noChangeArrowheads="1"/>
          </p:cNvSpPr>
          <p:nvPr>
            <p:ph type="ftr" sz="quarter" idx="3"/>
          </p:nvPr>
        </p:nvSpPr>
        <p:spPr bwMode="auto">
          <a:xfrm>
            <a:off x="6350" y="6667500"/>
            <a:ext cx="3629025"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bg1"/>
                </a:solidFill>
              </a:defRPr>
            </a:lvl1pPr>
          </a:lstStyle>
          <a:p>
            <a:pPr defTabSz="914400" fontAlgn="base">
              <a:spcBef>
                <a:spcPct val="0"/>
              </a:spcBef>
              <a:spcAft>
                <a:spcPct val="0"/>
              </a:spcAft>
            </a:pPr>
            <a:r>
              <a:rPr lang="en-US" smtClean="0">
                <a:solidFill>
                  <a:srgbClr val="FFFFFF"/>
                </a:solidFill>
              </a:rPr>
              <a:t>8:30 meeting</a:t>
            </a:r>
            <a:endParaRPr lang="en-US">
              <a:solidFill>
                <a:srgbClr val="FFFFFF"/>
              </a:solidFill>
            </a:endParaRPr>
          </a:p>
        </p:txBody>
      </p:sp>
      <p:sp>
        <p:nvSpPr>
          <p:cNvPr id="10243" name="Rectangle 3"/>
          <p:cNvSpPr>
            <a:spLocks noGrp="1" noChangeArrowheads="1"/>
          </p:cNvSpPr>
          <p:nvPr>
            <p:ph type="sldNum" sz="quarter" idx="4"/>
          </p:nvPr>
        </p:nvSpPr>
        <p:spPr bwMode="auto">
          <a:xfrm>
            <a:off x="4191000" y="6642100"/>
            <a:ext cx="11430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100">
                <a:solidFill>
                  <a:schemeClr val="bg1"/>
                </a:solidFill>
              </a:defRPr>
            </a:lvl1pPr>
          </a:lstStyle>
          <a:p>
            <a:pPr algn="ctr" defTabSz="914400" fontAlgn="base">
              <a:spcBef>
                <a:spcPct val="0"/>
              </a:spcBef>
              <a:spcAft>
                <a:spcPct val="0"/>
              </a:spcAft>
            </a:pPr>
            <a:fld id="{E8E5321B-5B0B-2644-B899-325EB572D2B9}" type="slidenum">
              <a:rPr lang="en-US">
                <a:solidFill>
                  <a:srgbClr val="FFFFFF"/>
                </a:solidFill>
              </a:rPr>
              <a:pPr algn="ctr" defTabSz="914400" fontAlgn="base">
                <a:spcBef>
                  <a:spcPct val="0"/>
                </a:spcBef>
                <a:spcAft>
                  <a:spcPct val="0"/>
                </a:spcAft>
              </a:pPr>
              <a:t>‹#›</a:t>
            </a:fld>
            <a:r>
              <a:rPr lang="en-US">
                <a:solidFill>
                  <a:srgbClr val="FFFFFF"/>
                </a:solidFill>
              </a:rPr>
              <a:t> </a:t>
            </a:r>
          </a:p>
        </p:txBody>
      </p:sp>
      <p:sp>
        <p:nvSpPr>
          <p:cNvPr id="10276" name="Rectangle 36"/>
          <p:cNvSpPr>
            <a:spLocks noChangeArrowheads="1"/>
          </p:cNvSpPr>
          <p:nvPr/>
        </p:nvSpPr>
        <p:spPr bwMode="auto">
          <a:xfrm>
            <a:off x="0" y="0"/>
            <a:ext cx="9144000" cy="762000"/>
          </a:xfrm>
          <a:prstGeom prst="rect">
            <a:avLst/>
          </a:prstGeom>
          <a:gradFill rotWithShape="1">
            <a:gsLst>
              <a:gs pos="0">
                <a:srgbClr val="003368"/>
              </a:gs>
              <a:gs pos="100000">
                <a:srgbClr val="003368">
                  <a:gamma/>
                  <a:tint val="45490"/>
                  <a:invGamma/>
                </a:srgbClr>
              </a:gs>
            </a:gsLst>
            <a:lin ang="0" scaled="1"/>
          </a:gradFill>
          <a:ln w="9525">
            <a:noFill/>
            <a:miter lim="800000"/>
            <a:headEnd/>
            <a:tailEnd/>
          </a:ln>
          <a:effectLst/>
        </p:spPr>
        <p:txBody>
          <a:bodyPr wrap="none" lIns="91435" tIns="45718" rIns="91435" bIns="45718" anchor="ctr">
            <a:prstTxWarp prst="textNoShape">
              <a:avLst/>
            </a:prstTxWarp>
          </a:bodyPr>
          <a:lstStyle/>
          <a:p>
            <a:pPr defTabSz="914400" fontAlgn="base">
              <a:spcBef>
                <a:spcPct val="0"/>
              </a:spcBef>
              <a:spcAft>
                <a:spcPct val="0"/>
              </a:spcAft>
            </a:pPr>
            <a:endParaRPr lang="de-DE" sz="2400">
              <a:solidFill>
                <a:srgbClr val="FFFFFF"/>
              </a:solidFill>
            </a:endParaRPr>
          </a:p>
        </p:txBody>
      </p:sp>
      <p:pic>
        <p:nvPicPr>
          <p:cNvPr id="1031" name="Picture 37" descr="Logo CERN width=144,      height=144"/>
          <p:cNvPicPr>
            <a:picLocks noChangeAspect="1" noChangeArrowheads="1"/>
          </p:cNvPicPr>
          <p:nvPr/>
        </p:nvPicPr>
        <p:blipFill>
          <a:blip r:embed="rId3"/>
          <a:srcRect/>
          <a:stretch>
            <a:fillRect/>
          </a:stretch>
        </p:blipFill>
        <p:spPr bwMode="auto">
          <a:xfrm>
            <a:off x="38100" y="38100"/>
            <a:ext cx="685800" cy="685800"/>
          </a:xfrm>
          <a:prstGeom prst="rect">
            <a:avLst/>
          </a:prstGeom>
          <a:noFill/>
          <a:ln w="9525">
            <a:noFill/>
            <a:miter lim="800000"/>
            <a:headEnd/>
            <a:tailEnd/>
          </a:ln>
        </p:spPr>
      </p:pic>
      <p:sp>
        <p:nvSpPr>
          <p:cNvPr id="1033" name="Rectangle 14"/>
          <p:cNvSpPr>
            <a:spLocks noGrp="1" noChangeArrowheads="1"/>
          </p:cNvSpPr>
          <p:nvPr>
            <p:ph type="title"/>
          </p:nvPr>
        </p:nvSpPr>
        <p:spPr bwMode="auto">
          <a:xfrm>
            <a:off x="762000" y="0"/>
            <a:ext cx="7543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Lst>
  <p:transition spd="med">
    <p:fade thruBlk="1"/>
  </p:transition>
  <p:timing>
    <p:tnLst>
      <p:par>
        <p:cTn id="1" dur="indefinite" restart="never" nodeType="tmRoot"/>
      </p:par>
    </p:tnLst>
  </p:timing>
  <p:hf hdr="0" dt="0"/>
  <p:txStyles>
    <p:titleStyle>
      <a:lvl1pPr algn="r" rtl="0" eaLnBrk="0" fontAlgn="base" hangingPunct="0">
        <a:spcBef>
          <a:spcPct val="0"/>
        </a:spcBef>
        <a:spcAft>
          <a:spcPct val="0"/>
        </a:spcAft>
        <a:defRPr sz="3800">
          <a:solidFill>
            <a:schemeClr val="bg1"/>
          </a:solidFill>
          <a:latin typeface="+mj-lt"/>
          <a:ea typeface="ＭＳ Ｐゴシック" charset="-128"/>
          <a:cs typeface="ＭＳ Ｐゴシック" charset="-128"/>
        </a:defRPr>
      </a:lvl1pPr>
      <a:lvl2pPr algn="r" rtl="0" eaLnBrk="0" fontAlgn="base" hangingPunct="0">
        <a:spcBef>
          <a:spcPct val="0"/>
        </a:spcBef>
        <a:spcAft>
          <a:spcPct val="0"/>
        </a:spcAft>
        <a:defRPr sz="3800">
          <a:solidFill>
            <a:schemeClr val="bg1"/>
          </a:solidFill>
          <a:latin typeface="Calibri" charset="0"/>
          <a:ea typeface="ＭＳ Ｐゴシック" charset="-128"/>
          <a:cs typeface="ＭＳ Ｐゴシック" charset="-128"/>
        </a:defRPr>
      </a:lvl2pPr>
      <a:lvl3pPr algn="r" rtl="0" eaLnBrk="0" fontAlgn="base" hangingPunct="0">
        <a:spcBef>
          <a:spcPct val="0"/>
        </a:spcBef>
        <a:spcAft>
          <a:spcPct val="0"/>
        </a:spcAft>
        <a:defRPr sz="3800">
          <a:solidFill>
            <a:schemeClr val="bg1"/>
          </a:solidFill>
          <a:latin typeface="Calibri" charset="0"/>
          <a:ea typeface="ＭＳ Ｐゴシック" charset="-128"/>
          <a:cs typeface="ＭＳ Ｐゴシック" charset="-128"/>
        </a:defRPr>
      </a:lvl3pPr>
      <a:lvl4pPr algn="r" rtl="0" eaLnBrk="0" fontAlgn="base" hangingPunct="0">
        <a:spcBef>
          <a:spcPct val="0"/>
        </a:spcBef>
        <a:spcAft>
          <a:spcPct val="0"/>
        </a:spcAft>
        <a:defRPr sz="3800">
          <a:solidFill>
            <a:schemeClr val="bg1"/>
          </a:solidFill>
          <a:latin typeface="Calibri" charset="0"/>
          <a:ea typeface="ＭＳ Ｐゴシック" charset="-128"/>
          <a:cs typeface="ＭＳ Ｐゴシック" charset="-128"/>
        </a:defRPr>
      </a:lvl4pPr>
      <a:lvl5pPr algn="r" rtl="0" eaLnBrk="0" fontAlgn="base" hangingPunct="0">
        <a:spcBef>
          <a:spcPct val="0"/>
        </a:spcBef>
        <a:spcAft>
          <a:spcPct val="0"/>
        </a:spcAft>
        <a:defRPr sz="3800">
          <a:solidFill>
            <a:schemeClr val="bg1"/>
          </a:solidFill>
          <a:latin typeface="Calibri" charset="0"/>
          <a:ea typeface="ＭＳ Ｐゴシック" charset="-128"/>
          <a:cs typeface="ＭＳ Ｐゴシック" charset="-128"/>
        </a:defRPr>
      </a:lvl5pPr>
      <a:lvl6pPr marL="457200" algn="r" rtl="0" fontAlgn="base">
        <a:spcBef>
          <a:spcPct val="0"/>
        </a:spcBef>
        <a:spcAft>
          <a:spcPct val="0"/>
        </a:spcAft>
        <a:defRPr sz="3800">
          <a:solidFill>
            <a:schemeClr val="bg1"/>
          </a:solidFill>
          <a:latin typeface="Calibri" charset="0"/>
        </a:defRPr>
      </a:lvl6pPr>
      <a:lvl7pPr marL="914400" algn="r" rtl="0" fontAlgn="base">
        <a:spcBef>
          <a:spcPct val="0"/>
        </a:spcBef>
        <a:spcAft>
          <a:spcPct val="0"/>
        </a:spcAft>
        <a:defRPr sz="3800">
          <a:solidFill>
            <a:schemeClr val="bg1"/>
          </a:solidFill>
          <a:latin typeface="Calibri" charset="0"/>
        </a:defRPr>
      </a:lvl7pPr>
      <a:lvl8pPr marL="1371600" algn="r" rtl="0" fontAlgn="base">
        <a:spcBef>
          <a:spcPct val="0"/>
        </a:spcBef>
        <a:spcAft>
          <a:spcPct val="0"/>
        </a:spcAft>
        <a:defRPr sz="3800">
          <a:solidFill>
            <a:schemeClr val="bg1"/>
          </a:solidFill>
          <a:latin typeface="Calibri" charset="0"/>
        </a:defRPr>
      </a:lvl8pPr>
      <a:lvl9pPr marL="1828800" algn="r" rtl="0" fontAlgn="base">
        <a:spcBef>
          <a:spcPct val="0"/>
        </a:spcBef>
        <a:spcAft>
          <a:spcPct val="0"/>
        </a:spcAft>
        <a:defRPr sz="3800">
          <a:solidFill>
            <a:schemeClr val="bg1"/>
          </a:solidFill>
          <a:latin typeface="Calibri" charset="0"/>
        </a:defRPr>
      </a:lvl9pPr>
    </p:titleStyle>
    <p:bodyStyle>
      <a:lvl1pPr marL="342900" indent="-342900" algn="l" rtl="0" eaLnBrk="0" fontAlgn="base" hangingPunct="0">
        <a:spcBef>
          <a:spcPct val="20000"/>
        </a:spcBef>
        <a:spcAft>
          <a:spcPct val="0"/>
        </a:spcAft>
        <a:buClr>
          <a:srgbClr val="000099"/>
        </a:buClr>
        <a:buFont typeface="Arial Unicode MS" charset="0"/>
        <a:buChar char="●"/>
        <a:defRPr sz="2400">
          <a:solidFill>
            <a:srgbClr val="000099"/>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6699FF"/>
        </a:buClr>
        <a:buFont typeface="Franklin Gothic Medium" charset="0"/>
        <a:buChar char="–"/>
        <a:defRPr sz="2000">
          <a:solidFill>
            <a:srgbClr val="6666FF"/>
          </a:solidFill>
          <a:latin typeface="+mn-lt"/>
          <a:ea typeface="ＭＳ Ｐゴシック" charset="-128"/>
        </a:defRPr>
      </a:lvl2pPr>
      <a:lvl3pPr marL="1143000" indent="-228600" algn="l" rtl="0" eaLnBrk="0" fontAlgn="base" hangingPunct="0">
        <a:spcBef>
          <a:spcPct val="20000"/>
        </a:spcBef>
        <a:spcAft>
          <a:spcPct val="0"/>
        </a:spcAft>
        <a:buClr>
          <a:srgbClr val="6699FF"/>
        </a:buClr>
        <a:buFont typeface="Franklin Gothic Medium" charset="0"/>
        <a:buChar char="–"/>
        <a:defRPr sz="2000">
          <a:solidFill>
            <a:srgbClr val="6666FF"/>
          </a:solidFill>
          <a:latin typeface="+mn-lt"/>
          <a:ea typeface="ＭＳ Ｐゴシック" charset="-128"/>
        </a:defRPr>
      </a:lvl3pPr>
      <a:lvl4pPr marL="1600200" indent="-228600" algn="l" rtl="0" eaLnBrk="0" fontAlgn="base" hangingPunct="0">
        <a:spcBef>
          <a:spcPct val="20000"/>
        </a:spcBef>
        <a:spcAft>
          <a:spcPct val="0"/>
        </a:spcAft>
        <a:buClr>
          <a:srgbClr val="6699FF"/>
        </a:buClr>
        <a:buFont typeface="Franklin Gothic Medium" charset="0"/>
        <a:buChar char="–"/>
        <a:defRPr sz="2000">
          <a:solidFill>
            <a:srgbClr val="6666FF"/>
          </a:solidFill>
          <a:latin typeface="+mn-lt"/>
          <a:ea typeface="ＭＳ Ｐゴシック" charset="-128"/>
        </a:defRPr>
      </a:lvl4pPr>
      <a:lvl5pPr marL="2057400" indent="-228600" algn="l" rtl="0" eaLnBrk="0" fontAlgn="base" hangingPunct="0">
        <a:spcBef>
          <a:spcPct val="20000"/>
        </a:spcBef>
        <a:spcAft>
          <a:spcPct val="0"/>
        </a:spcAft>
        <a:buClr>
          <a:srgbClr val="6699FF"/>
        </a:buClr>
        <a:buFont typeface="Franklin Gothic Medium" charset="0"/>
        <a:buChar char="–"/>
        <a:defRPr sz="2000">
          <a:solidFill>
            <a:srgbClr val="6666FF"/>
          </a:solidFill>
          <a:latin typeface="+mn-lt"/>
          <a:ea typeface="ＭＳ Ｐゴシック" charset="-128"/>
        </a:defRPr>
      </a:lvl5pPr>
      <a:lvl6pPr marL="2514600" indent="-228600" algn="l" rtl="0" fontAlgn="base">
        <a:spcBef>
          <a:spcPct val="20000"/>
        </a:spcBef>
        <a:spcAft>
          <a:spcPct val="0"/>
        </a:spcAft>
        <a:buClr>
          <a:srgbClr val="6699FF"/>
        </a:buClr>
        <a:buFont typeface="Franklin Gothic Medium" charset="0"/>
        <a:buChar char="–"/>
        <a:defRPr sz="2000">
          <a:solidFill>
            <a:srgbClr val="6666FF"/>
          </a:solidFill>
          <a:latin typeface="+mn-lt"/>
          <a:ea typeface="ＭＳ Ｐゴシック" charset="-128"/>
        </a:defRPr>
      </a:lvl6pPr>
      <a:lvl7pPr marL="2971800" indent="-228600" algn="l" rtl="0" fontAlgn="base">
        <a:spcBef>
          <a:spcPct val="20000"/>
        </a:spcBef>
        <a:spcAft>
          <a:spcPct val="0"/>
        </a:spcAft>
        <a:buClr>
          <a:srgbClr val="6699FF"/>
        </a:buClr>
        <a:buFont typeface="Franklin Gothic Medium" charset="0"/>
        <a:buChar char="–"/>
        <a:defRPr sz="2000">
          <a:solidFill>
            <a:srgbClr val="6666FF"/>
          </a:solidFill>
          <a:latin typeface="+mn-lt"/>
          <a:ea typeface="ＭＳ Ｐゴシック" charset="-128"/>
        </a:defRPr>
      </a:lvl7pPr>
      <a:lvl8pPr marL="3429000" indent="-228600" algn="l" rtl="0" fontAlgn="base">
        <a:spcBef>
          <a:spcPct val="20000"/>
        </a:spcBef>
        <a:spcAft>
          <a:spcPct val="0"/>
        </a:spcAft>
        <a:buClr>
          <a:srgbClr val="6699FF"/>
        </a:buClr>
        <a:buFont typeface="Franklin Gothic Medium" charset="0"/>
        <a:buChar char="–"/>
        <a:defRPr sz="2000">
          <a:solidFill>
            <a:srgbClr val="6666FF"/>
          </a:solidFill>
          <a:latin typeface="+mn-lt"/>
          <a:ea typeface="ＭＳ Ｐゴシック" charset="-128"/>
        </a:defRPr>
      </a:lvl8pPr>
      <a:lvl9pPr marL="3886200" indent="-228600" algn="l" rtl="0" fontAlgn="base">
        <a:spcBef>
          <a:spcPct val="20000"/>
        </a:spcBef>
        <a:spcAft>
          <a:spcPct val="0"/>
        </a:spcAft>
        <a:buClr>
          <a:srgbClr val="6699FF"/>
        </a:buClr>
        <a:buFont typeface="Franklin Gothic Medium" charset="0"/>
        <a:buChar char="–"/>
        <a:defRPr sz="2000">
          <a:solidFill>
            <a:srgbClr val="6666F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31C6379-8ABD-40FF-AD08-50D3A8A25BD7}" type="datetimeFigureOut">
              <a:rPr lang="en-US" smtClean="0">
                <a:solidFill>
                  <a:prstClr val="black">
                    <a:tint val="75000"/>
                  </a:prstClr>
                </a:solidFill>
              </a:rPr>
              <a:pPr defTabSz="914400"/>
              <a:t>11/13/10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D194A58-2B2F-4F2A-892B-70E4979A6342}"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eg"/><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Friday 12.11</a:t>
            </a:r>
            <a:r>
              <a:rPr lang="en-US" dirty="0" smtClean="0"/>
              <a:t>.</a:t>
            </a:r>
            <a:endParaRPr lang="en-US" dirty="0"/>
          </a:p>
        </p:txBody>
      </p:sp>
      <p:sp>
        <p:nvSpPr>
          <p:cNvPr id="9" name="Content Placeholder 8"/>
          <p:cNvSpPr>
            <a:spLocks noGrp="1"/>
          </p:cNvSpPr>
          <p:nvPr>
            <p:ph idx="1"/>
          </p:nvPr>
        </p:nvSpPr>
        <p:spPr>
          <a:xfrm>
            <a:off x="228600" y="861975"/>
            <a:ext cx="8686800" cy="5569320"/>
          </a:xfrm>
        </p:spPr>
        <p:txBody>
          <a:bodyPr/>
          <a:lstStyle/>
          <a:p>
            <a:r>
              <a:rPr lang="en-US" dirty="0" smtClean="0"/>
              <a:t>00h53: </a:t>
            </a:r>
            <a:r>
              <a:rPr lang="en-US" b="1" u="sng" dirty="0" smtClean="0"/>
              <a:t>Stable beams. 68 on 69.</a:t>
            </a:r>
            <a:endParaRPr lang="en-US" dirty="0" smtClean="0"/>
          </a:p>
          <a:p>
            <a:r>
              <a:rPr lang="en-US" dirty="0" smtClean="0"/>
              <a:t>06h41: trip of RQD.A23</a:t>
            </a:r>
          </a:p>
          <a:p>
            <a:r>
              <a:rPr lang="en-US" dirty="0" smtClean="0"/>
              <a:t>06h49: trip of sector 67 when loading the </a:t>
            </a:r>
            <a:r>
              <a:rPr lang="en-US" dirty="0" smtClean="0"/>
              <a:t>ramp-down </a:t>
            </a:r>
            <a:r>
              <a:rPr lang="en-US" dirty="0" smtClean="0"/>
              <a:t>start BP (SEU?).</a:t>
            </a:r>
          </a:p>
          <a:p>
            <a:r>
              <a:rPr lang="en-US" dirty="0" smtClean="0"/>
              <a:t>09h49: Access for QPS problems.</a:t>
            </a:r>
          </a:p>
          <a:p>
            <a:r>
              <a:rPr lang="en-US" dirty="0" smtClean="0"/>
              <a:t>19h04: QPS accesses finished. Starting recovery.</a:t>
            </a:r>
            <a:endParaRPr lang="en-US" dirty="0" smtClean="0"/>
          </a:p>
          <a:p>
            <a:r>
              <a:rPr lang="en-US" dirty="0" smtClean="0"/>
              <a:t>20h52: Injection. RF voltage modulation setup.</a:t>
            </a:r>
          </a:p>
          <a:p>
            <a:r>
              <a:rPr lang="en-US" dirty="0" smtClean="0"/>
              <a:t>22h42: Start ramp. 69b </a:t>
            </a:r>
            <a:r>
              <a:rPr lang="en-US" dirty="0" err="1" smtClean="0"/>
              <a:t>x</a:t>
            </a:r>
            <a:r>
              <a:rPr lang="en-US" dirty="0" smtClean="0"/>
              <a:t> 69b.</a:t>
            </a:r>
          </a:p>
          <a:p>
            <a:r>
              <a:rPr lang="en-US" dirty="0" smtClean="0"/>
              <a:t>01h04: </a:t>
            </a:r>
            <a:r>
              <a:rPr lang="en-US" b="1" u="sng" dirty="0" smtClean="0"/>
              <a:t>Stable beams. Fill #1489.</a:t>
            </a:r>
          </a:p>
          <a:p>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8:30 meeting</a:t>
            </a:r>
            <a:endParaRPr lang="en-US"/>
          </a:p>
        </p:txBody>
      </p:sp>
      <p:sp>
        <p:nvSpPr>
          <p:cNvPr id="5" name="Slide Number Placeholder 4"/>
          <p:cNvSpPr>
            <a:spLocks noGrp="1"/>
          </p:cNvSpPr>
          <p:nvPr>
            <p:ph type="sldNum" sz="quarter" idx="11"/>
          </p:nvPr>
        </p:nvSpPr>
        <p:spPr/>
        <p:txBody>
          <a:bodyPr/>
          <a:lstStyle/>
          <a:p>
            <a:fld id="{CEB08561-987D-B145-A016-90E5F81A7EBF}" type="slidenum">
              <a:rPr lang="en-US" smtClean="0"/>
              <a:pPr/>
              <a:t>1</a:t>
            </a:fld>
            <a:r>
              <a:rPr lang="en-US" smtClean="0"/>
              <a:t> </a:t>
            </a:r>
            <a:endParaRPr lang="en-US"/>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 IR7 Losses, B2: Fill Early Friday</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10</a:t>
            </a:fld>
            <a:r>
              <a:rPr lang="en-US" smtClean="0">
                <a:solidFill>
                  <a:srgbClr val="FFFFFF"/>
                </a:solidFill>
              </a:rPr>
              <a:t> </a:t>
            </a:r>
            <a:endParaRPr lang="en-US">
              <a:solidFill>
                <a:srgbClr val="FFFFFF"/>
              </a:solidFill>
            </a:endParaRPr>
          </a:p>
        </p:txBody>
      </p:sp>
      <p:pic>
        <p:nvPicPr>
          <p:cNvPr id="6" name="Picture 5"/>
          <p:cNvPicPr>
            <a:picLocks noChangeAspect="1"/>
          </p:cNvPicPr>
          <p:nvPr/>
        </p:nvPicPr>
        <p:blipFill>
          <a:blip r:embed="rId2"/>
          <a:stretch>
            <a:fillRect/>
          </a:stretch>
        </p:blipFill>
        <p:spPr>
          <a:xfrm>
            <a:off x="1021135" y="914609"/>
            <a:ext cx="7200000" cy="5667016"/>
          </a:xfrm>
          <a:prstGeom prst="rect">
            <a:avLst/>
          </a:prstGeom>
        </p:spPr>
      </p:pic>
      <p:sp>
        <p:nvSpPr>
          <p:cNvPr id="7" name="TextBox 6"/>
          <p:cNvSpPr txBox="1"/>
          <p:nvPr/>
        </p:nvSpPr>
        <p:spPr>
          <a:xfrm>
            <a:off x="7764412" y="6298168"/>
            <a:ext cx="1142936" cy="369332"/>
          </a:xfrm>
          <a:prstGeom prst="rect">
            <a:avLst/>
          </a:prstGeom>
          <a:noFill/>
        </p:spPr>
        <p:txBody>
          <a:bodyPr wrap="none" rtlCol="0">
            <a:spAutoFit/>
          </a:bodyPr>
          <a:lstStyle/>
          <a:p>
            <a:r>
              <a:rPr lang="en-US" dirty="0" smtClean="0"/>
              <a:t>S. </a:t>
            </a:r>
            <a:r>
              <a:rPr lang="en-US" dirty="0" err="1" smtClean="0"/>
              <a:t>Redaelli</a:t>
            </a:r>
            <a:endParaRPr lang="en-US" dirty="0"/>
          </a:p>
        </p:txBody>
      </p:sp>
      <p:sp>
        <p:nvSpPr>
          <p:cNvPr id="8" name="Oval 7"/>
          <p:cNvSpPr/>
          <p:nvPr/>
        </p:nvSpPr>
        <p:spPr bwMode="auto">
          <a:xfrm>
            <a:off x="3635375" y="2480869"/>
            <a:ext cx="1326094" cy="112766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charset="0"/>
            </a:endParaRPr>
          </a:p>
        </p:txBody>
      </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SEU Analysis</a:t>
            </a:r>
            <a:endParaRPr lang="en-US" dirty="0"/>
          </a:p>
        </p:txBody>
      </p:sp>
      <p:sp>
        <p:nvSpPr>
          <p:cNvPr id="3" name="Content Placeholder 2"/>
          <p:cNvSpPr>
            <a:spLocks noGrp="1"/>
          </p:cNvSpPr>
          <p:nvPr>
            <p:ph idx="1"/>
          </p:nvPr>
        </p:nvSpPr>
        <p:spPr/>
        <p:txBody>
          <a:bodyPr/>
          <a:lstStyle/>
          <a:p>
            <a:r>
              <a:rPr lang="en-US" dirty="0" smtClean="0"/>
              <a:t>See slides M. </a:t>
            </a:r>
            <a:r>
              <a:rPr lang="en-US" dirty="0" err="1" smtClean="0"/>
              <a:t>Brugger</a:t>
            </a:r>
            <a:r>
              <a:rPr lang="en-US" dirty="0" smtClean="0"/>
              <a:t> for a first look at this fill…</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11</a:t>
            </a:fld>
            <a:r>
              <a:rPr lang="en-US" smtClean="0">
                <a:solidFill>
                  <a:srgbClr val="FFFFFF"/>
                </a:solidFill>
              </a:rPr>
              <a:t> </a:t>
            </a:r>
            <a:endParaRPr lang="en-US">
              <a:solidFill>
                <a:srgbClr val="FFFFFF"/>
              </a:solidFill>
            </a:endParaRPr>
          </a:p>
        </p:txBody>
      </p: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76400"/>
            <a:ext cx="9144000" cy="1470025"/>
          </a:xfrm>
        </p:spPr>
        <p:txBody>
          <a:bodyPr>
            <a:normAutofit fontScale="90000"/>
          </a:bodyPr>
          <a:lstStyle/>
          <a:p>
            <a:r>
              <a:rPr lang="en-US" sz="4000" i="1" dirty="0" smtClean="0"/>
              <a:t>a few slides about ‘Very’ ;-)</a:t>
            </a:r>
            <a:r>
              <a:rPr lang="en-US" i="1" dirty="0" smtClean="0"/>
              <a:t/>
            </a:r>
            <a:br>
              <a:rPr lang="en-US" i="1" dirty="0" smtClean="0"/>
            </a:br>
            <a:r>
              <a:rPr lang="en-US" dirty="0" smtClean="0"/>
              <a:t/>
            </a:r>
            <a:br>
              <a:rPr lang="en-US" dirty="0" smtClean="0"/>
            </a:br>
            <a:r>
              <a:rPr lang="en-US" dirty="0" smtClean="0"/>
              <a:t>VERY Quick look on IR7 – </a:t>
            </a:r>
            <a:r>
              <a:rPr lang="en-US" dirty="0" err="1" smtClean="0"/>
              <a:t>RadLevels</a:t>
            </a:r>
            <a:r>
              <a:rPr lang="en-US" dirty="0" smtClean="0"/>
              <a:t/>
            </a:r>
            <a:br>
              <a:rPr lang="en-US" dirty="0" smtClean="0"/>
            </a:br>
            <a:r>
              <a:rPr lang="en-US" dirty="0" smtClean="0"/>
              <a:t>(Ion versus Proton Run)</a:t>
            </a:r>
            <a:br>
              <a:rPr lang="en-US" dirty="0" smtClean="0"/>
            </a:br>
            <a:r>
              <a:rPr lang="en-US" sz="4000" dirty="0" smtClean="0"/>
              <a:t>[good and bad refers to losses in the machine]</a:t>
            </a:r>
            <a:endParaRPr lang="en-US" dirty="0"/>
          </a:p>
        </p:txBody>
      </p:sp>
      <p:sp>
        <p:nvSpPr>
          <p:cNvPr id="4" name="Subtitle 3"/>
          <p:cNvSpPr>
            <a:spLocks noGrp="1"/>
          </p:cNvSpPr>
          <p:nvPr>
            <p:ph type="subTitle" idx="1"/>
          </p:nvPr>
        </p:nvSpPr>
        <p:spPr>
          <a:xfrm>
            <a:off x="457200" y="4267200"/>
            <a:ext cx="8153400" cy="1752600"/>
          </a:xfrm>
        </p:spPr>
        <p:txBody>
          <a:bodyPr>
            <a:normAutofit fontScale="77500" lnSpcReduction="20000"/>
          </a:bodyPr>
          <a:lstStyle/>
          <a:p>
            <a:pPr algn="l"/>
            <a:r>
              <a:rPr lang="en-US" dirty="0" smtClean="0">
                <a:solidFill>
                  <a:srgbClr val="C00000"/>
                </a:solidFill>
              </a:rPr>
              <a:t>PLEASE NOTE THREE IMPORTANT THINGS:</a:t>
            </a:r>
            <a:br>
              <a:rPr lang="en-US" dirty="0" smtClean="0">
                <a:solidFill>
                  <a:srgbClr val="C00000"/>
                </a:solidFill>
              </a:rPr>
            </a:br>
            <a:r>
              <a:rPr lang="en-US" sz="3000" dirty="0" smtClean="0">
                <a:solidFill>
                  <a:srgbClr val="C00000"/>
                </a:solidFill>
              </a:rPr>
              <a:t>- very </a:t>
            </a:r>
            <a:r>
              <a:rPr lang="en-US" sz="3000" b="1" dirty="0" smtClean="0">
                <a:solidFill>
                  <a:srgbClr val="C00000"/>
                </a:solidFill>
              </a:rPr>
              <a:t>quick </a:t>
            </a:r>
            <a:r>
              <a:rPr lang="en-US" sz="3000" dirty="0" smtClean="0">
                <a:solidFill>
                  <a:srgbClr val="C00000"/>
                </a:solidFill>
              </a:rPr>
              <a:t>extraction and </a:t>
            </a:r>
            <a:r>
              <a:rPr lang="en-US" sz="3000" b="1" dirty="0" smtClean="0">
                <a:solidFill>
                  <a:srgbClr val="C00000"/>
                </a:solidFill>
              </a:rPr>
              <a:t>preliminary </a:t>
            </a:r>
            <a:r>
              <a:rPr lang="en-US" sz="3000" dirty="0" smtClean="0">
                <a:solidFill>
                  <a:srgbClr val="C00000"/>
                </a:solidFill>
              </a:rPr>
              <a:t>analysis</a:t>
            </a:r>
          </a:p>
          <a:p>
            <a:pPr algn="l">
              <a:buFontTx/>
              <a:buChar char="-"/>
            </a:pPr>
            <a:r>
              <a:rPr lang="en-US" sz="3000" dirty="0" smtClean="0">
                <a:solidFill>
                  <a:srgbClr val="C00000"/>
                </a:solidFill>
              </a:rPr>
              <a:t> very </a:t>
            </a:r>
            <a:r>
              <a:rPr lang="en-US" sz="3000" b="1" dirty="0" smtClean="0">
                <a:solidFill>
                  <a:srgbClr val="C00000"/>
                </a:solidFill>
              </a:rPr>
              <a:t>limited statistics </a:t>
            </a:r>
            <a:r>
              <a:rPr lang="en-US" sz="3000" dirty="0" smtClean="0">
                <a:solidFill>
                  <a:srgbClr val="C00000"/>
                </a:solidFill>
              </a:rPr>
              <a:t>for the proton run (counts/fill)</a:t>
            </a:r>
            <a:br>
              <a:rPr lang="en-US" sz="3000" dirty="0" smtClean="0">
                <a:solidFill>
                  <a:srgbClr val="C00000"/>
                </a:solidFill>
              </a:rPr>
            </a:br>
            <a:r>
              <a:rPr lang="en-US" sz="3000" dirty="0" smtClean="0">
                <a:solidFill>
                  <a:srgbClr val="C00000"/>
                </a:solidFill>
              </a:rPr>
              <a:t>- mentioned </a:t>
            </a:r>
            <a:r>
              <a:rPr lang="en-US" sz="3000" b="1" dirty="0" err="1" smtClean="0">
                <a:solidFill>
                  <a:srgbClr val="C00000"/>
                </a:solidFill>
              </a:rPr>
              <a:t>scalings</a:t>
            </a:r>
            <a:r>
              <a:rPr lang="en-US" sz="3000" b="1" dirty="0" smtClean="0">
                <a:solidFill>
                  <a:srgbClr val="C00000"/>
                </a:solidFill>
              </a:rPr>
              <a:t> </a:t>
            </a:r>
            <a:r>
              <a:rPr lang="en-US" sz="3000" dirty="0" smtClean="0">
                <a:solidFill>
                  <a:srgbClr val="C00000"/>
                </a:solidFill>
              </a:rPr>
              <a:t>are very preliminary</a:t>
            </a:r>
          </a:p>
          <a:p>
            <a:pPr algn="l"/>
            <a:r>
              <a:rPr lang="en-US" sz="3000" dirty="0">
                <a:solidFill>
                  <a:srgbClr val="C00000"/>
                </a:solidFill>
              </a:rPr>
              <a:t> </a:t>
            </a:r>
            <a:r>
              <a:rPr lang="en-US" sz="3000" dirty="0" smtClean="0">
                <a:solidFill>
                  <a:srgbClr val="C00000"/>
                </a:solidFill>
              </a:rPr>
              <a:t> [just to get a ‘feeling ;-) ]</a:t>
            </a:r>
          </a:p>
          <a:p>
            <a:pPr algn="l"/>
            <a:endParaRPr lang="en-US" sz="3000" dirty="0">
              <a:solidFill>
                <a:srgbClr val="C00000"/>
              </a:solidFill>
            </a:endParaRPr>
          </a:p>
        </p:txBody>
      </p:sp>
      <p:sp>
        <p:nvSpPr>
          <p:cNvPr id="5" name="TextBox 4"/>
          <p:cNvSpPr txBox="1"/>
          <p:nvPr/>
        </p:nvSpPr>
        <p:spPr>
          <a:xfrm>
            <a:off x="7596508" y="225534"/>
            <a:ext cx="1232654" cy="369332"/>
          </a:xfrm>
          <a:prstGeom prst="rect">
            <a:avLst/>
          </a:prstGeom>
          <a:noFill/>
        </p:spPr>
        <p:txBody>
          <a:bodyPr wrap="none" rtlCol="0">
            <a:spAutoFit/>
          </a:bodyPr>
          <a:lstStyle/>
          <a:p>
            <a:r>
              <a:rPr lang="en-US" dirty="0" smtClean="0"/>
              <a:t>M. </a:t>
            </a:r>
            <a:r>
              <a:rPr lang="en-US" dirty="0" err="1" smtClean="0"/>
              <a:t>Brugger</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58"/>
            <a:ext cx="8229600" cy="639762"/>
          </a:xfrm>
        </p:spPr>
        <p:txBody>
          <a:bodyPr>
            <a:normAutofit fontScale="90000"/>
          </a:bodyPr>
          <a:lstStyle/>
          <a:p>
            <a:r>
              <a:rPr lang="en-US" dirty="0" smtClean="0"/>
              <a:t>Left of IR7 “Bad Ion Fill (1488)”</a:t>
            </a:r>
            <a:endParaRPr lang="en-US" dirty="0"/>
          </a:p>
        </p:txBody>
      </p:sp>
      <p:pic>
        <p:nvPicPr>
          <p:cNvPr id="1026" name="Picture 2" descr="D:\Markus\Working Stuff\EET_IR7\Electronics\R2E\Monitoring\EarlyMonitoring\IonRun\FirstLook\IR7_LEFT_losses_BadIonFill_1488.jpg"/>
          <p:cNvPicPr>
            <a:picLocks noChangeAspect="1" noChangeArrowheads="1"/>
          </p:cNvPicPr>
          <p:nvPr/>
        </p:nvPicPr>
        <p:blipFill>
          <a:blip r:embed="rId2" cstate="print"/>
          <a:srcRect/>
          <a:stretch>
            <a:fillRect/>
          </a:stretch>
        </p:blipFill>
        <p:spPr bwMode="auto">
          <a:xfrm>
            <a:off x="0" y="1600200"/>
            <a:ext cx="9457887" cy="3810000"/>
          </a:xfrm>
          <a:prstGeom prst="rect">
            <a:avLst/>
          </a:prstGeom>
          <a:noFill/>
        </p:spPr>
      </p:pic>
      <p:sp>
        <p:nvSpPr>
          <p:cNvPr id="5" name="Oval 4"/>
          <p:cNvSpPr/>
          <p:nvPr/>
        </p:nvSpPr>
        <p:spPr>
          <a:xfrm>
            <a:off x="228600" y="2590800"/>
            <a:ext cx="685800" cy="533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cxnSp>
        <p:nvCxnSpPr>
          <p:cNvPr id="7" name="Straight Arrow Connector 6"/>
          <p:cNvCxnSpPr/>
          <p:nvPr/>
        </p:nvCxnSpPr>
        <p:spPr>
          <a:xfrm rot="5400000">
            <a:off x="190500" y="1866900"/>
            <a:ext cx="1219200" cy="2286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2000" y="762000"/>
            <a:ext cx="8480527" cy="646331"/>
          </a:xfrm>
          <a:prstGeom prst="rect">
            <a:avLst/>
          </a:prstGeom>
          <a:noFill/>
        </p:spPr>
        <p:txBody>
          <a:bodyPr wrap="none" rtlCol="0">
            <a:spAutoFit/>
          </a:bodyPr>
          <a:lstStyle/>
          <a:p>
            <a:pPr defTabSz="914400"/>
            <a:r>
              <a:rPr lang="en-US" dirty="0" smtClean="0">
                <a:solidFill>
                  <a:prstClr val="black"/>
                </a:solidFill>
              </a:rPr>
              <a:t>- Beam intensity for ions -&gt; ‘</a:t>
            </a:r>
            <a:r>
              <a:rPr lang="en-US" b="1" dirty="0" smtClean="0">
                <a:solidFill>
                  <a:prstClr val="black"/>
                </a:solidFill>
              </a:rPr>
              <a:t>equivalent’ of Ions/Protons </a:t>
            </a:r>
            <a:r>
              <a:rPr lang="en-US" dirty="0" smtClean="0">
                <a:solidFill>
                  <a:prstClr val="black"/>
                </a:solidFill>
              </a:rPr>
              <a:t>to be scaled (208/82) -&gt; ~9x10</a:t>
            </a:r>
            <a:r>
              <a:rPr lang="en-US" baseline="30000" dirty="0" smtClean="0">
                <a:solidFill>
                  <a:prstClr val="black"/>
                </a:solidFill>
              </a:rPr>
              <a:t>11</a:t>
            </a:r>
            <a:r>
              <a:rPr lang="en-US" dirty="0" smtClean="0">
                <a:solidFill>
                  <a:prstClr val="black"/>
                </a:solidFill>
              </a:rPr>
              <a:t> </a:t>
            </a:r>
            <a:br>
              <a:rPr lang="en-US" dirty="0" smtClean="0">
                <a:solidFill>
                  <a:prstClr val="black"/>
                </a:solidFill>
              </a:rPr>
            </a:br>
            <a:r>
              <a:rPr lang="en-US" dirty="0" smtClean="0">
                <a:solidFill>
                  <a:prstClr val="black"/>
                </a:solidFill>
              </a:rPr>
              <a:t>- At the same time, this corresponds to 68bunches, thus about </a:t>
            </a:r>
            <a:r>
              <a:rPr lang="en-US" b="1" dirty="0" smtClean="0">
                <a:solidFill>
                  <a:prstClr val="black"/>
                </a:solidFill>
              </a:rPr>
              <a:t>10% of nominal</a:t>
            </a:r>
            <a:r>
              <a:rPr lang="en-US" dirty="0" smtClean="0">
                <a:solidFill>
                  <a:prstClr val="black"/>
                </a:solidFill>
              </a:rPr>
              <a:t>.</a:t>
            </a:r>
            <a:endParaRPr lang="en-US" dirty="0">
              <a:solidFill>
                <a:prstClr val="black"/>
              </a:solidFill>
            </a:endParaRPr>
          </a:p>
        </p:txBody>
      </p:sp>
      <p:cxnSp>
        <p:nvCxnSpPr>
          <p:cNvPr id="11" name="Straight Arrow Connector 10"/>
          <p:cNvCxnSpPr/>
          <p:nvPr/>
        </p:nvCxnSpPr>
        <p:spPr>
          <a:xfrm rot="16200000" flipV="1">
            <a:off x="1905000" y="4191000"/>
            <a:ext cx="1981200" cy="1066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934200" y="2637020"/>
            <a:ext cx="685800" cy="2133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5" name="TextBox 14"/>
          <p:cNvSpPr txBox="1"/>
          <p:nvPr/>
        </p:nvSpPr>
        <p:spPr>
          <a:xfrm>
            <a:off x="2500745" y="5646003"/>
            <a:ext cx="6750822" cy="1077218"/>
          </a:xfrm>
          <a:prstGeom prst="rect">
            <a:avLst/>
          </a:prstGeom>
          <a:noFill/>
        </p:spPr>
        <p:txBody>
          <a:bodyPr wrap="none" rtlCol="0">
            <a:spAutoFit/>
          </a:bodyPr>
          <a:lstStyle/>
          <a:p>
            <a:pPr defTabSz="914400"/>
            <a:r>
              <a:rPr lang="en-US" sz="1600" dirty="0" smtClean="0">
                <a:solidFill>
                  <a:prstClr val="black"/>
                </a:solidFill>
              </a:rPr>
              <a:t>- </a:t>
            </a:r>
            <a:r>
              <a:rPr lang="en-US" sz="1600" dirty="0" err="1" smtClean="0">
                <a:solidFill>
                  <a:prstClr val="black"/>
                </a:solidFill>
              </a:rPr>
              <a:t>RadMons</a:t>
            </a:r>
            <a:r>
              <a:rPr lang="en-US" sz="1600" dirty="0" smtClean="0">
                <a:solidFill>
                  <a:prstClr val="black"/>
                </a:solidFill>
              </a:rPr>
              <a:t> nicely ‘counting’ at</a:t>
            </a:r>
            <a:r>
              <a:rPr lang="en-US" sz="1600" b="1" dirty="0" smtClean="0">
                <a:solidFill>
                  <a:prstClr val="black"/>
                </a:solidFill>
              </a:rPr>
              <a:t> uneven MQs (9-17)</a:t>
            </a:r>
            <a:r>
              <a:rPr lang="en-US" sz="1600" dirty="0" smtClean="0">
                <a:solidFill>
                  <a:prstClr val="black"/>
                </a:solidFill>
              </a:rPr>
              <a:t>, below Interconnects</a:t>
            </a:r>
          </a:p>
          <a:p>
            <a:pPr defTabSz="914400"/>
            <a:r>
              <a:rPr lang="en-US" sz="1600" dirty="0" smtClean="0">
                <a:solidFill>
                  <a:prstClr val="black"/>
                </a:solidFill>
              </a:rPr>
              <a:t>- this dataset: </a:t>
            </a:r>
            <a:r>
              <a:rPr lang="en-US" sz="1600" b="1" dirty="0" smtClean="0">
                <a:solidFill>
                  <a:prstClr val="black"/>
                </a:solidFill>
              </a:rPr>
              <a:t>RM9-11 set to 5V, RM13-17 set to 3V</a:t>
            </a:r>
          </a:p>
          <a:p>
            <a:pPr defTabSz="914400">
              <a:buFontTx/>
              <a:buChar char="-"/>
            </a:pPr>
            <a:r>
              <a:rPr lang="en-US" sz="1600" dirty="0" smtClean="0">
                <a:solidFill>
                  <a:prstClr val="black"/>
                </a:solidFill>
              </a:rPr>
              <a:t> </a:t>
            </a:r>
            <a:r>
              <a:rPr lang="en-US" sz="1600" b="1" dirty="0" smtClean="0">
                <a:solidFill>
                  <a:prstClr val="black"/>
                </a:solidFill>
              </a:rPr>
              <a:t>this fill: </a:t>
            </a:r>
            <a:r>
              <a:rPr lang="en-US" sz="1600" dirty="0" smtClean="0">
                <a:solidFill>
                  <a:prstClr val="black"/>
                </a:solidFill>
              </a:rPr>
              <a:t>with </a:t>
            </a:r>
            <a:r>
              <a:rPr lang="en-US" sz="1600" dirty="0" err="1" smtClean="0">
                <a:solidFill>
                  <a:prstClr val="black"/>
                </a:solidFill>
              </a:rPr>
              <a:t>th</a:t>
            </a:r>
            <a:r>
              <a:rPr lang="en-US" sz="1600" dirty="0" smtClean="0">
                <a:solidFill>
                  <a:prstClr val="black"/>
                </a:solidFill>
              </a:rPr>
              <a:t>. neut. ratio of 1: </a:t>
            </a:r>
            <a:r>
              <a:rPr lang="en-US" sz="1600" b="1" dirty="0" smtClean="0">
                <a:solidFill>
                  <a:prstClr val="black"/>
                </a:solidFill>
              </a:rPr>
              <a:t>~1E6cm</a:t>
            </a:r>
            <a:r>
              <a:rPr lang="en-US" sz="1600" b="1" baseline="30000" dirty="0" smtClean="0">
                <a:solidFill>
                  <a:prstClr val="black"/>
                </a:solidFill>
              </a:rPr>
              <a:t>-2</a:t>
            </a:r>
            <a:r>
              <a:rPr lang="en-US" sz="1600" b="1" dirty="0" smtClean="0">
                <a:solidFill>
                  <a:prstClr val="black"/>
                </a:solidFill>
              </a:rPr>
              <a:t> (@Q9), ~1E7cm</a:t>
            </a:r>
            <a:r>
              <a:rPr lang="en-US" sz="1600" b="1" baseline="30000" dirty="0" smtClean="0">
                <a:solidFill>
                  <a:prstClr val="black"/>
                </a:solidFill>
              </a:rPr>
              <a:t>-2</a:t>
            </a:r>
            <a:r>
              <a:rPr lang="en-US" sz="1600" b="1" dirty="0" smtClean="0">
                <a:solidFill>
                  <a:prstClr val="black"/>
                </a:solidFill>
              </a:rPr>
              <a:t> (@Q17) &gt;20MeV</a:t>
            </a:r>
          </a:p>
          <a:p>
            <a:pPr defTabSz="914400">
              <a:buFontTx/>
              <a:buChar char="-"/>
            </a:pPr>
            <a:r>
              <a:rPr lang="en-US" sz="1600" dirty="0" smtClean="0">
                <a:solidFill>
                  <a:prstClr val="black"/>
                </a:solidFill>
              </a:rPr>
              <a:t> VERY </a:t>
            </a:r>
            <a:r>
              <a:rPr lang="en-US" sz="1600" b="1" dirty="0" smtClean="0">
                <a:solidFill>
                  <a:prstClr val="black"/>
                </a:solidFill>
              </a:rPr>
              <a:t>simplified scaling </a:t>
            </a:r>
            <a:r>
              <a:rPr lang="en-US" sz="1600" dirty="0" smtClean="0">
                <a:solidFill>
                  <a:prstClr val="black"/>
                </a:solidFill>
              </a:rPr>
              <a:t>to nominal (7TeV) and </a:t>
            </a:r>
            <a:r>
              <a:rPr lang="en-US" sz="1600" b="1" dirty="0" smtClean="0">
                <a:solidFill>
                  <a:prstClr val="black"/>
                </a:solidFill>
              </a:rPr>
              <a:t>1 month of Ions: ~1E10cm</a:t>
            </a:r>
            <a:r>
              <a:rPr lang="en-US" sz="1600" b="1" baseline="30000" dirty="0" smtClean="0">
                <a:solidFill>
                  <a:prstClr val="black"/>
                </a:solidFill>
              </a:rPr>
              <a:t>-2</a:t>
            </a:r>
            <a:endParaRPr lang="en-US" sz="1600" b="1" baseline="30000" dirty="0">
              <a:solidFill>
                <a:prstClr val="black"/>
              </a:solidFill>
            </a:endParaRPr>
          </a:p>
        </p:txBody>
      </p:sp>
      <p:pic>
        <p:nvPicPr>
          <p:cNvPr id="1027" name="Picture 3" descr="\\cern.ch\dfs\Users\r\radtest\Documents\Dosimeter_test_series\RADMON_Installation\V41211\Installation_pictures\7LM15S.jpg"/>
          <p:cNvPicPr>
            <a:picLocks noChangeAspect="1" noChangeArrowheads="1"/>
          </p:cNvPicPr>
          <p:nvPr/>
        </p:nvPicPr>
        <p:blipFill>
          <a:blip r:embed="rId3" cstate="print"/>
          <a:srcRect/>
          <a:stretch>
            <a:fillRect/>
          </a:stretch>
        </p:blipFill>
        <p:spPr bwMode="auto">
          <a:xfrm>
            <a:off x="0" y="4972051"/>
            <a:ext cx="2514600" cy="1885949"/>
          </a:xfrm>
          <a:prstGeom prst="rect">
            <a:avLst/>
          </a:prstGeom>
          <a:noFill/>
        </p:spPr>
      </p:pic>
      <p:sp>
        <p:nvSpPr>
          <p:cNvPr id="12" name="TextBox 11"/>
          <p:cNvSpPr txBox="1"/>
          <p:nvPr/>
        </p:nvSpPr>
        <p:spPr>
          <a:xfrm>
            <a:off x="7596508" y="225534"/>
            <a:ext cx="1232654" cy="369332"/>
          </a:xfrm>
          <a:prstGeom prst="rect">
            <a:avLst/>
          </a:prstGeom>
          <a:noFill/>
        </p:spPr>
        <p:txBody>
          <a:bodyPr wrap="none" rtlCol="0">
            <a:spAutoFit/>
          </a:bodyPr>
          <a:lstStyle/>
          <a:p>
            <a:r>
              <a:rPr lang="en-US" dirty="0" smtClean="0"/>
              <a:t>M. </a:t>
            </a:r>
            <a:r>
              <a:rPr lang="en-US" dirty="0" err="1" smtClean="0"/>
              <a:t>Brugger</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58"/>
            <a:ext cx="8229600" cy="639762"/>
          </a:xfrm>
        </p:spPr>
        <p:txBody>
          <a:bodyPr>
            <a:normAutofit fontScale="90000"/>
          </a:bodyPr>
          <a:lstStyle/>
          <a:p>
            <a:r>
              <a:rPr lang="en-US" dirty="0" smtClean="0"/>
              <a:t>Left of IR7 “Good Proton Fill (1450)”</a:t>
            </a:r>
            <a:endParaRPr lang="en-US" dirty="0"/>
          </a:p>
        </p:txBody>
      </p:sp>
      <p:pic>
        <p:nvPicPr>
          <p:cNvPr id="2050" name="Picture 2" descr="D:\Markus\Working Stuff\EET_IR7\Electronics\R2E\Monitoring\EarlyMonitoring\IonRun\FirstLook\IR7_LEFT_losses_NiceProtonFill_1450.jpg"/>
          <p:cNvPicPr>
            <a:picLocks noChangeAspect="1" noChangeArrowheads="1"/>
          </p:cNvPicPr>
          <p:nvPr/>
        </p:nvPicPr>
        <p:blipFill>
          <a:blip r:embed="rId2" cstate="print"/>
          <a:srcRect/>
          <a:stretch>
            <a:fillRect/>
          </a:stretch>
        </p:blipFill>
        <p:spPr bwMode="auto">
          <a:xfrm>
            <a:off x="0" y="1447800"/>
            <a:ext cx="9647045" cy="3886200"/>
          </a:xfrm>
          <a:prstGeom prst="rect">
            <a:avLst/>
          </a:prstGeom>
          <a:noFill/>
        </p:spPr>
      </p:pic>
      <p:sp>
        <p:nvSpPr>
          <p:cNvPr id="5" name="Oval 4"/>
          <p:cNvSpPr/>
          <p:nvPr/>
        </p:nvSpPr>
        <p:spPr>
          <a:xfrm>
            <a:off x="228600" y="2438400"/>
            <a:ext cx="685800" cy="533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cxnSp>
        <p:nvCxnSpPr>
          <p:cNvPr id="6" name="Straight Arrow Connector 5"/>
          <p:cNvCxnSpPr/>
          <p:nvPr/>
        </p:nvCxnSpPr>
        <p:spPr>
          <a:xfrm rot="5400000">
            <a:off x="228600" y="1600200"/>
            <a:ext cx="1295400" cy="381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66800" y="725269"/>
            <a:ext cx="7997895" cy="646331"/>
          </a:xfrm>
          <a:prstGeom prst="rect">
            <a:avLst/>
          </a:prstGeom>
          <a:noFill/>
        </p:spPr>
        <p:txBody>
          <a:bodyPr wrap="none" rtlCol="0">
            <a:spAutoFit/>
          </a:bodyPr>
          <a:lstStyle/>
          <a:p>
            <a:pPr defTabSz="914400">
              <a:buFontTx/>
              <a:buChar char="-"/>
            </a:pPr>
            <a:r>
              <a:rPr lang="en-US" dirty="0" smtClean="0">
                <a:solidFill>
                  <a:prstClr val="black"/>
                </a:solidFill>
              </a:rPr>
              <a:t> To be </a:t>
            </a:r>
            <a:r>
              <a:rPr lang="en-US" b="1" dirty="0" smtClean="0">
                <a:solidFill>
                  <a:prstClr val="black"/>
                </a:solidFill>
              </a:rPr>
              <a:t>compared with ~9x10</a:t>
            </a:r>
            <a:r>
              <a:rPr lang="en-US" b="1" baseline="30000" dirty="0" smtClean="0">
                <a:solidFill>
                  <a:prstClr val="black"/>
                </a:solidFill>
              </a:rPr>
              <a:t>11</a:t>
            </a:r>
            <a:r>
              <a:rPr lang="en-US" b="1" dirty="0" smtClean="0">
                <a:solidFill>
                  <a:prstClr val="black"/>
                </a:solidFill>
              </a:rPr>
              <a:t>  </a:t>
            </a:r>
            <a:r>
              <a:rPr lang="en-US" dirty="0" smtClean="0">
                <a:solidFill>
                  <a:prstClr val="black"/>
                </a:solidFill>
              </a:rPr>
              <a:t>as equivalent number of protons of previous ion fill</a:t>
            </a:r>
          </a:p>
          <a:p>
            <a:pPr defTabSz="914400">
              <a:buFontTx/>
              <a:buChar char="-"/>
            </a:pPr>
            <a:r>
              <a:rPr lang="en-US" dirty="0" smtClean="0">
                <a:solidFill>
                  <a:prstClr val="black"/>
                </a:solidFill>
              </a:rPr>
              <a:t> Again running at about </a:t>
            </a:r>
            <a:r>
              <a:rPr lang="en-US" b="1" dirty="0" smtClean="0">
                <a:solidFill>
                  <a:prstClr val="black"/>
                </a:solidFill>
              </a:rPr>
              <a:t>10% of nominal</a:t>
            </a:r>
            <a:endParaRPr lang="en-US" b="1" dirty="0">
              <a:solidFill>
                <a:prstClr val="black"/>
              </a:solidFill>
            </a:endParaRPr>
          </a:p>
        </p:txBody>
      </p:sp>
      <p:cxnSp>
        <p:nvCxnSpPr>
          <p:cNvPr id="8" name="Straight Arrow Connector 7"/>
          <p:cNvCxnSpPr/>
          <p:nvPr/>
        </p:nvCxnSpPr>
        <p:spPr>
          <a:xfrm rot="16200000" flipV="1">
            <a:off x="1371600" y="4038600"/>
            <a:ext cx="2209800" cy="8382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0" y="5458361"/>
            <a:ext cx="8324502" cy="1323439"/>
          </a:xfrm>
          <a:prstGeom prst="rect">
            <a:avLst/>
          </a:prstGeom>
          <a:noFill/>
        </p:spPr>
        <p:txBody>
          <a:bodyPr wrap="square" rtlCol="0">
            <a:spAutoFit/>
          </a:bodyPr>
          <a:lstStyle/>
          <a:p>
            <a:pPr defTabSz="914400"/>
            <a:r>
              <a:rPr lang="en-US" sz="2000" dirty="0" smtClean="0">
                <a:solidFill>
                  <a:prstClr val="black"/>
                </a:solidFill>
              </a:rPr>
              <a:t>- </a:t>
            </a:r>
            <a:r>
              <a:rPr lang="en-US" sz="2000" dirty="0" err="1" smtClean="0">
                <a:solidFill>
                  <a:prstClr val="black"/>
                </a:solidFill>
              </a:rPr>
              <a:t>RadMons</a:t>
            </a:r>
            <a:r>
              <a:rPr lang="en-US" sz="2000" dirty="0" smtClean="0">
                <a:solidFill>
                  <a:prstClr val="black"/>
                </a:solidFill>
              </a:rPr>
              <a:t> have </a:t>
            </a:r>
            <a:r>
              <a:rPr lang="en-US" sz="2000" b="1" dirty="0" smtClean="0">
                <a:solidFill>
                  <a:prstClr val="black"/>
                </a:solidFill>
              </a:rPr>
              <a:t>low statistics </a:t>
            </a:r>
            <a:r>
              <a:rPr lang="en-US" sz="2000" dirty="0" smtClean="0">
                <a:solidFill>
                  <a:prstClr val="black"/>
                </a:solidFill>
              </a:rPr>
              <a:t>(2 counts in critical locations)</a:t>
            </a:r>
          </a:p>
          <a:p>
            <a:pPr defTabSz="914400"/>
            <a:r>
              <a:rPr lang="en-US" sz="2000" dirty="0" smtClean="0">
                <a:solidFill>
                  <a:prstClr val="black"/>
                </a:solidFill>
              </a:rPr>
              <a:t>- Voltage settings are the same as before </a:t>
            </a:r>
            <a:r>
              <a:rPr lang="en-US" sz="2000" b="1" dirty="0" smtClean="0">
                <a:solidFill>
                  <a:prstClr val="black"/>
                </a:solidFill>
              </a:rPr>
              <a:t>RM9-11 @5V, RM13-17@3V</a:t>
            </a:r>
          </a:p>
          <a:p>
            <a:pPr defTabSz="914400">
              <a:buFontTx/>
              <a:buChar char="-"/>
            </a:pPr>
            <a:r>
              <a:rPr lang="en-US" sz="2000" dirty="0" smtClean="0">
                <a:solidFill>
                  <a:prstClr val="black"/>
                </a:solidFill>
              </a:rPr>
              <a:t> VERY </a:t>
            </a:r>
            <a:r>
              <a:rPr lang="en-US" sz="2000" b="1" dirty="0" smtClean="0">
                <a:solidFill>
                  <a:prstClr val="black"/>
                </a:solidFill>
              </a:rPr>
              <a:t>simplified scaling </a:t>
            </a:r>
            <a:r>
              <a:rPr lang="en-US" sz="2000" dirty="0" smtClean="0">
                <a:solidFill>
                  <a:prstClr val="black"/>
                </a:solidFill>
              </a:rPr>
              <a:t>to nominal (7TeV) and </a:t>
            </a:r>
            <a:r>
              <a:rPr lang="en-US" sz="2000" b="1" dirty="0" smtClean="0">
                <a:solidFill>
                  <a:prstClr val="black"/>
                </a:solidFill>
              </a:rPr>
              <a:t>1 LHC year: ~5E9cm</a:t>
            </a:r>
            <a:r>
              <a:rPr lang="en-US" sz="2000" b="1" baseline="30000" dirty="0" smtClean="0">
                <a:solidFill>
                  <a:prstClr val="black"/>
                </a:solidFill>
              </a:rPr>
              <a:t>-2</a:t>
            </a:r>
            <a:r>
              <a:rPr lang="en-US" sz="2000" b="1" dirty="0" smtClean="0">
                <a:solidFill>
                  <a:prstClr val="black"/>
                </a:solidFill>
              </a:rPr>
              <a:t> &gt;20MeV</a:t>
            </a:r>
            <a:endParaRPr lang="en-US" sz="2000" b="1" baseline="30000" dirty="0" smtClean="0">
              <a:solidFill>
                <a:prstClr val="black"/>
              </a:solidFill>
            </a:endParaRPr>
          </a:p>
          <a:p>
            <a:pPr defTabSz="914400"/>
            <a:r>
              <a:rPr lang="en-US" sz="2000" dirty="0">
                <a:solidFill>
                  <a:prstClr val="black"/>
                </a:solidFill>
              </a:rPr>
              <a:t> </a:t>
            </a:r>
            <a:r>
              <a:rPr lang="en-US" sz="2000" dirty="0" smtClean="0">
                <a:solidFill>
                  <a:prstClr val="black"/>
                </a:solidFill>
              </a:rPr>
              <a:t> (</a:t>
            </a:r>
            <a:r>
              <a:rPr lang="en-US" sz="2000" b="1" dirty="0" smtClean="0">
                <a:solidFill>
                  <a:prstClr val="black"/>
                </a:solidFill>
              </a:rPr>
              <a:t>nicely agreeing with the simulation estimates</a:t>
            </a:r>
            <a:r>
              <a:rPr lang="en-US" sz="2000" dirty="0" smtClean="0">
                <a:solidFill>
                  <a:prstClr val="black"/>
                </a:solidFill>
              </a:rPr>
              <a:t>: 1E9-1E10cm</a:t>
            </a:r>
            <a:r>
              <a:rPr lang="en-US" sz="2000" baseline="30000" dirty="0" smtClean="0">
                <a:solidFill>
                  <a:prstClr val="black"/>
                </a:solidFill>
              </a:rPr>
              <a:t>-2</a:t>
            </a:r>
            <a:r>
              <a:rPr lang="en-US" sz="2000" dirty="0" smtClean="0">
                <a:solidFill>
                  <a:prstClr val="black"/>
                </a:solidFill>
              </a:rPr>
              <a:t>/year)</a:t>
            </a:r>
            <a:endParaRPr lang="en-US" sz="2000" baseline="30000" dirty="0">
              <a:solidFill>
                <a:prstClr val="black"/>
              </a:solidFill>
            </a:endParaRPr>
          </a:p>
        </p:txBody>
      </p:sp>
      <p:cxnSp>
        <p:nvCxnSpPr>
          <p:cNvPr id="13" name="Straight Arrow Connector 12"/>
          <p:cNvCxnSpPr/>
          <p:nvPr/>
        </p:nvCxnSpPr>
        <p:spPr>
          <a:xfrm rot="5400000" flipH="1" flipV="1">
            <a:off x="2781300" y="4457700"/>
            <a:ext cx="1905000" cy="152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596508" y="225534"/>
            <a:ext cx="1232654" cy="369332"/>
          </a:xfrm>
          <a:prstGeom prst="rect">
            <a:avLst/>
          </a:prstGeom>
          <a:noFill/>
        </p:spPr>
        <p:txBody>
          <a:bodyPr wrap="none" rtlCol="0">
            <a:spAutoFit/>
          </a:bodyPr>
          <a:lstStyle/>
          <a:p>
            <a:r>
              <a:rPr lang="en-US" dirty="0" smtClean="0"/>
              <a:t>M. </a:t>
            </a:r>
            <a:r>
              <a:rPr lang="en-US" dirty="0" err="1" smtClean="0"/>
              <a:t>Brugger</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58"/>
            <a:ext cx="8229600" cy="639762"/>
          </a:xfrm>
        </p:spPr>
        <p:txBody>
          <a:bodyPr>
            <a:normAutofit fontScale="90000"/>
          </a:bodyPr>
          <a:lstStyle/>
          <a:p>
            <a:r>
              <a:rPr lang="en-US" dirty="0" smtClean="0"/>
              <a:t>Right of IR7 “Bad Ion Fill (1488)” </a:t>
            </a:r>
            <a:endParaRPr lang="en-US" dirty="0"/>
          </a:p>
        </p:txBody>
      </p:sp>
      <p:pic>
        <p:nvPicPr>
          <p:cNvPr id="3074" name="Picture 2" descr="D:\Markus\Working Stuff\EET_IR7\Electronics\R2E\Monitoring\EarlyMonitoring\IonRun\FirstLook\IR7_RIGHT_losses_BadIonFill_1488.jpg"/>
          <p:cNvPicPr>
            <a:picLocks noChangeAspect="1" noChangeArrowheads="1"/>
          </p:cNvPicPr>
          <p:nvPr/>
        </p:nvPicPr>
        <p:blipFill>
          <a:blip r:embed="rId2" cstate="print"/>
          <a:srcRect/>
          <a:stretch>
            <a:fillRect/>
          </a:stretch>
        </p:blipFill>
        <p:spPr bwMode="auto">
          <a:xfrm>
            <a:off x="0" y="1524000"/>
            <a:ext cx="9647045" cy="3886200"/>
          </a:xfrm>
          <a:prstGeom prst="rect">
            <a:avLst/>
          </a:prstGeom>
          <a:noFill/>
        </p:spPr>
      </p:pic>
      <p:sp>
        <p:nvSpPr>
          <p:cNvPr id="5" name="Oval 4"/>
          <p:cNvSpPr/>
          <p:nvPr/>
        </p:nvSpPr>
        <p:spPr>
          <a:xfrm>
            <a:off x="228600" y="2499610"/>
            <a:ext cx="685800" cy="533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cxnSp>
        <p:nvCxnSpPr>
          <p:cNvPr id="6" name="Straight Arrow Connector 5"/>
          <p:cNvCxnSpPr/>
          <p:nvPr/>
        </p:nvCxnSpPr>
        <p:spPr>
          <a:xfrm rot="5400000">
            <a:off x="121795" y="1783205"/>
            <a:ext cx="1280410" cy="152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9600" y="670810"/>
            <a:ext cx="8606459" cy="646331"/>
          </a:xfrm>
          <a:prstGeom prst="rect">
            <a:avLst/>
          </a:prstGeom>
          <a:noFill/>
        </p:spPr>
        <p:txBody>
          <a:bodyPr wrap="none" rtlCol="0">
            <a:spAutoFit/>
          </a:bodyPr>
          <a:lstStyle/>
          <a:p>
            <a:pPr defTabSz="914400"/>
            <a:r>
              <a:rPr lang="en-US" dirty="0" smtClean="0">
                <a:solidFill>
                  <a:prstClr val="black"/>
                </a:solidFill>
              </a:rPr>
              <a:t>- Beam intensity for ions -&gt; ‘‘</a:t>
            </a:r>
            <a:r>
              <a:rPr lang="en-US" b="1" dirty="0" smtClean="0">
                <a:solidFill>
                  <a:prstClr val="black"/>
                </a:solidFill>
              </a:rPr>
              <a:t>equivalent’ of Ions/protons </a:t>
            </a:r>
            <a:r>
              <a:rPr lang="en-US" dirty="0" smtClean="0">
                <a:solidFill>
                  <a:prstClr val="black"/>
                </a:solidFill>
              </a:rPr>
              <a:t>to be scaled (207/82) -&gt; ~9x10</a:t>
            </a:r>
            <a:r>
              <a:rPr lang="en-US" baseline="30000" dirty="0" smtClean="0">
                <a:solidFill>
                  <a:prstClr val="black"/>
                </a:solidFill>
              </a:rPr>
              <a:t>11</a:t>
            </a:r>
            <a:r>
              <a:rPr lang="en-US" dirty="0" smtClean="0">
                <a:solidFill>
                  <a:prstClr val="black"/>
                </a:solidFill>
              </a:rPr>
              <a:t> </a:t>
            </a:r>
            <a:br>
              <a:rPr lang="en-US" dirty="0" smtClean="0">
                <a:solidFill>
                  <a:prstClr val="black"/>
                </a:solidFill>
              </a:rPr>
            </a:br>
            <a:r>
              <a:rPr lang="en-US" dirty="0" smtClean="0">
                <a:solidFill>
                  <a:prstClr val="black"/>
                </a:solidFill>
              </a:rPr>
              <a:t>- At the same time, this corresponds to 68bunches, thus about </a:t>
            </a:r>
            <a:r>
              <a:rPr lang="en-US" b="1" dirty="0" smtClean="0">
                <a:solidFill>
                  <a:prstClr val="black"/>
                </a:solidFill>
              </a:rPr>
              <a:t>10% of nominal</a:t>
            </a:r>
            <a:r>
              <a:rPr lang="en-US" dirty="0" smtClean="0">
                <a:solidFill>
                  <a:prstClr val="black"/>
                </a:solidFill>
              </a:rPr>
              <a:t>.</a:t>
            </a:r>
            <a:endParaRPr lang="en-US" dirty="0">
              <a:solidFill>
                <a:prstClr val="black"/>
              </a:solidFill>
            </a:endParaRPr>
          </a:p>
        </p:txBody>
      </p:sp>
      <p:cxnSp>
        <p:nvCxnSpPr>
          <p:cNvPr id="8" name="Straight Arrow Connector 7"/>
          <p:cNvCxnSpPr/>
          <p:nvPr/>
        </p:nvCxnSpPr>
        <p:spPr>
          <a:xfrm rot="16200000" flipV="1">
            <a:off x="2286000" y="4572000"/>
            <a:ext cx="1905000" cy="381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79965" y="5646003"/>
            <a:ext cx="6770058" cy="1077218"/>
          </a:xfrm>
          <a:prstGeom prst="rect">
            <a:avLst/>
          </a:prstGeom>
          <a:noFill/>
        </p:spPr>
        <p:txBody>
          <a:bodyPr wrap="none" rtlCol="0">
            <a:spAutoFit/>
          </a:bodyPr>
          <a:lstStyle/>
          <a:p>
            <a:pPr defTabSz="914400"/>
            <a:r>
              <a:rPr lang="en-US" sz="1600" dirty="0" smtClean="0">
                <a:solidFill>
                  <a:prstClr val="black"/>
                </a:solidFill>
              </a:rPr>
              <a:t>- </a:t>
            </a:r>
            <a:r>
              <a:rPr lang="en-US" sz="1600" dirty="0" err="1" smtClean="0">
                <a:solidFill>
                  <a:prstClr val="black"/>
                </a:solidFill>
              </a:rPr>
              <a:t>RadMons</a:t>
            </a:r>
            <a:r>
              <a:rPr lang="en-US" sz="1600" dirty="0" smtClean="0">
                <a:solidFill>
                  <a:prstClr val="black"/>
                </a:solidFill>
              </a:rPr>
              <a:t> nicely ‘counting’ at </a:t>
            </a:r>
            <a:r>
              <a:rPr lang="en-US" sz="1600" b="1" dirty="0" smtClean="0">
                <a:solidFill>
                  <a:prstClr val="black"/>
                </a:solidFill>
              </a:rPr>
              <a:t>different locations (mainly Q9 and Q11)</a:t>
            </a:r>
          </a:p>
          <a:p>
            <a:pPr defTabSz="914400"/>
            <a:r>
              <a:rPr lang="en-US" sz="1600" dirty="0" smtClean="0">
                <a:solidFill>
                  <a:prstClr val="black"/>
                </a:solidFill>
              </a:rPr>
              <a:t>- this dataset: </a:t>
            </a:r>
            <a:r>
              <a:rPr lang="en-US" sz="1600" b="1" dirty="0" smtClean="0">
                <a:solidFill>
                  <a:prstClr val="black"/>
                </a:solidFill>
              </a:rPr>
              <a:t>RM9-11 set to 5V, RM13-17 set to 3V</a:t>
            </a:r>
          </a:p>
          <a:p>
            <a:pPr defTabSz="914400">
              <a:buFontTx/>
              <a:buChar char="-"/>
            </a:pPr>
            <a:r>
              <a:rPr lang="en-US" sz="1600" dirty="0" smtClean="0">
                <a:solidFill>
                  <a:prstClr val="black"/>
                </a:solidFill>
              </a:rPr>
              <a:t> </a:t>
            </a:r>
            <a:r>
              <a:rPr lang="en-US" sz="1600" b="1" dirty="0" smtClean="0">
                <a:solidFill>
                  <a:prstClr val="black"/>
                </a:solidFill>
              </a:rPr>
              <a:t>this fill</a:t>
            </a:r>
            <a:r>
              <a:rPr lang="en-US" sz="1600" dirty="0" smtClean="0">
                <a:solidFill>
                  <a:prstClr val="black"/>
                </a:solidFill>
              </a:rPr>
              <a:t>: with </a:t>
            </a:r>
            <a:r>
              <a:rPr lang="en-US" sz="1600" dirty="0" err="1" smtClean="0">
                <a:solidFill>
                  <a:prstClr val="black"/>
                </a:solidFill>
              </a:rPr>
              <a:t>th</a:t>
            </a:r>
            <a:r>
              <a:rPr lang="en-US" sz="1600" dirty="0" smtClean="0">
                <a:solidFill>
                  <a:prstClr val="black"/>
                </a:solidFill>
              </a:rPr>
              <a:t>. neut. ratio of 1: </a:t>
            </a:r>
            <a:r>
              <a:rPr lang="en-US" sz="1600" b="1" dirty="0" smtClean="0">
                <a:solidFill>
                  <a:prstClr val="black"/>
                </a:solidFill>
              </a:rPr>
              <a:t>~7E6cm</a:t>
            </a:r>
            <a:r>
              <a:rPr lang="en-US" sz="1600" b="1" baseline="30000" dirty="0" smtClean="0">
                <a:solidFill>
                  <a:prstClr val="black"/>
                </a:solidFill>
              </a:rPr>
              <a:t>-2</a:t>
            </a:r>
            <a:r>
              <a:rPr lang="en-US" sz="1600" b="1" dirty="0" smtClean="0">
                <a:solidFill>
                  <a:prstClr val="black"/>
                </a:solidFill>
              </a:rPr>
              <a:t> (@Q9) , ~1E7cm</a:t>
            </a:r>
            <a:r>
              <a:rPr lang="en-US" sz="1600" b="1" baseline="30000" dirty="0" smtClean="0">
                <a:solidFill>
                  <a:prstClr val="black"/>
                </a:solidFill>
              </a:rPr>
              <a:t>-2</a:t>
            </a:r>
            <a:r>
              <a:rPr lang="en-US" sz="1600" b="1" dirty="0" smtClean="0">
                <a:solidFill>
                  <a:prstClr val="black"/>
                </a:solidFill>
              </a:rPr>
              <a:t> (@Q11) &gt;20MeV</a:t>
            </a:r>
          </a:p>
          <a:p>
            <a:pPr defTabSz="914400">
              <a:buFontTx/>
              <a:buChar char="-"/>
            </a:pPr>
            <a:r>
              <a:rPr lang="en-US" sz="1600" dirty="0" smtClean="0">
                <a:solidFill>
                  <a:prstClr val="black"/>
                </a:solidFill>
              </a:rPr>
              <a:t> VERY </a:t>
            </a:r>
            <a:r>
              <a:rPr lang="en-US" sz="1600" b="1" dirty="0" smtClean="0">
                <a:solidFill>
                  <a:prstClr val="black"/>
                </a:solidFill>
              </a:rPr>
              <a:t>simplified scaling </a:t>
            </a:r>
            <a:r>
              <a:rPr lang="en-US" sz="1600" dirty="0" smtClean="0">
                <a:solidFill>
                  <a:prstClr val="black"/>
                </a:solidFill>
              </a:rPr>
              <a:t>to nominal (7TeV) and </a:t>
            </a:r>
            <a:r>
              <a:rPr lang="en-US" sz="1600" b="1" dirty="0" smtClean="0">
                <a:solidFill>
                  <a:prstClr val="black"/>
                </a:solidFill>
              </a:rPr>
              <a:t>1 month of Ions: ~1E10cm</a:t>
            </a:r>
            <a:r>
              <a:rPr lang="en-US" sz="1600" b="1" baseline="30000" dirty="0" smtClean="0">
                <a:solidFill>
                  <a:prstClr val="black"/>
                </a:solidFill>
              </a:rPr>
              <a:t>-2</a:t>
            </a:r>
            <a:endParaRPr lang="en-US" sz="1600" b="1" baseline="30000" dirty="0">
              <a:solidFill>
                <a:prstClr val="black"/>
              </a:solidFill>
            </a:endParaRPr>
          </a:p>
        </p:txBody>
      </p:sp>
      <p:sp>
        <p:nvSpPr>
          <p:cNvPr id="12" name="Oval 11"/>
          <p:cNvSpPr/>
          <p:nvPr/>
        </p:nvSpPr>
        <p:spPr>
          <a:xfrm>
            <a:off x="7848600" y="2362200"/>
            <a:ext cx="685800" cy="2438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3075" name="Picture 3" descr="\\cern.ch\dfs\Users\r\radtest\Documents\Dosimeter_test_series\RADMON_Installation\V41042\Installation_pictures\7RM11S.JPG"/>
          <p:cNvPicPr>
            <a:picLocks noChangeAspect="1" noChangeArrowheads="1"/>
          </p:cNvPicPr>
          <p:nvPr/>
        </p:nvPicPr>
        <p:blipFill>
          <a:blip r:embed="rId3" cstate="print"/>
          <a:srcRect/>
          <a:stretch>
            <a:fillRect/>
          </a:stretch>
        </p:blipFill>
        <p:spPr bwMode="auto">
          <a:xfrm>
            <a:off x="0" y="4953000"/>
            <a:ext cx="2540000" cy="1905000"/>
          </a:xfrm>
          <a:prstGeom prst="rect">
            <a:avLst/>
          </a:prstGeom>
          <a:noFill/>
        </p:spPr>
      </p:pic>
      <p:sp>
        <p:nvSpPr>
          <p:cNvPr id="11" name="TextBox 10"/>
          <p:cNvSpPr txBox="1"/>
          <p:nvPr/>
        </p:nvSpPr>
        <p:spPr>
          <a:xfrm>
            <a:off x="7596508" y="225534"/>
            <a:ext cx="1232654" cy="369332"/>
          </a:xfrm>
          <a:prstGeom prst="rect">
            <a:avLst/>
          </a:prstGeom>
          <a:noFill/>
        </p:spPr>
        <p:txBody>
          <a:bodyPr wrap="none" rtlCol="0">
            <a:spAutoFit/>
          </a:bodyPr>
          <a:lstStyle/>
          <a:p>
            <a:r>
              <a:rPr lang="en-US" dirty="0" smtClean="0"/>
              <a:t>M. </a:t>
            </a:r>
            <a:r>
              <a:rPr lang="en-US" dirty="0" err="1" smtClean="0"/>
              <a:t>Brugger</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58"/>
            <a:ext cx="8229600" cy="639762"/>
          </a:xfrm>
        </p:spPr>
        <p:txBody>
          <a:bodyPr>
            <a:normAutofit fontScale="90000"/>
          </a:bodyPr>
          <a:lstStyle/>
          <a:p>
            <a:r>
              <a:rPr lang="en-US" dirty="0" smtClean="0"/>
              <a:t>Right of IR7 “Good Proton Fill (1450)” </a:t>
            </a:r>
            <a:endParaRPr lang="en-US" dirty="0"/>
          </a:p>
        </p:txBody>
      </p:sp>
      <p:pic>
        <p:nvPicPr>
          <p:cNvPr id="4098" name="Picture 2" descr="D:\Markus\Working Stuff\EET_IR7\Electronics\R2E\Monitoring\EarlyMonitoring\IonRun\FirstLook\IR7_RIGHT_losses_NiceProtonFill_1450.jpg"/>
          <p:cNvPicPr>
            <a:picLocks noChangeAspect="1" noChangeArrowheads="1"/>
          </p:cNvPicPr>
          <p:nvPr/>
        </p:nvPicPr>
        <p:blipFill>
          <a:blip r:embed="rId2" cstate="print"/>
          <a:srcRect/>
          <a:stretch>
            <a:fillRect/>
          </a:stretch>
        </p:blipFill>
        <p:spPr bwMode="auto">
          <a:xfrm>
            <a:off x="0" y="1447800"/>
            <a:ext cx="9647045" cy="3886200"/>
          </a:xfrm>
          <a:prstGeom prst="rect">
            <a:avLst/>
          </a:prstGeom>
          <a:noFill/>
        </p:spPr>
      </p:pic>
      <p:sp>
        <p:nvSpPr>
          <p:cNvPr id="4" name="Oval 3"/>
          <p:cNvSpPr/>
          <p:nvPr/>
        </p:nvSpPr>
        <p:spPr>
          <a:xfrm>
            <a:off x="228600" y="2438400"/>
            <a:ext cx="685800" cy="533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cxnSp>
        <p:nvCxnSpPr>
          <p:cNvPr id="5" name="Straight Arrow Connector 4"/>
          <p:cNvCxnSpPr/>
          <p:nvPr/>
        </p:nvCxnSpPr>
        <p:spPr>
          <a:xfrm rot="5400000">
            <a:off x="228600" y="1600200"/>
            <a:ext cx="1295400" cy="381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90600" y="685800"/>
            <a:ext cx="7997895" cy="646331"/>
          </a:xfrm>
          <a:prstGeom prst="rect">
            <a:avLst/>
          </a:prstGeom>
          <a:noFill/>
        </p:spPr>
        <p:txBody>
          <a:bodyPr wrap="none" rtlCol="0">
            <a:spAutoFit/>
          </a:bodyPr>
          <a:lstStyle/>
          <a:p>
            <a:pPr defTabSz="914400">
              <a:buFontTx/>
              <a:buChar char="-"/>
            </a:pPr>
            <a:r>
              <a:rPr lang="en-US" dirty="0" smtClean="0">
                <a:solidFill>
                  <a:prstClr val="black"/>
                </a:solidFill>
              </a:rPr>
              <a:t> To be </a:t>
            </a:r>
            <a:r>
              <a:rPr lang="en-US" b="1" dirty="0" smtClean="0">
                <a:solidFill>
                  <a:prstClr val="black"/>
                </a:solidFill>
              </a:rPr>
              <a:t>compared with ~9x10</a:t>
            </a:r>
            <a:r>
              <a:rPr lang="en-US" b="1" baseline="30000" dirty="0" smtClean="0">
                <a:solidFill>
                  <a:prstClr val="black"/>
                </a:solidFill>
              </a:rPr>
              <a:t>11</a:t>
            </a:r>
            <a:r>
              <a:rPr lang="en-US" b="1" dirty="0" smtClean="0">
                <a:solidFill>
                  <a:prstClr val="black"/>
                </a:solidFill>
              </a:rPr>
              <a:t>  </a:t>
            </a:r>
            <a:r>
              <a:rPr lang="en-US" dirty="0" smtClean="0">
                <a:solidFill>
                  <a:prstClr val="black"/>
                </a:solidFill>
              </a:rPr>
              <a:t>as equivalent number of protons of previous ion fill</a:t>
            </a:r>
          </a:p>
          <a:p>
            <a:pPr defTabSz="914400">
              <a:buFontTx/>
              <a:buChar char="-"/>
            </a:pPr>
            <a:r>
              <a:rPr lang="en-US" dirty="0" smtClean="0">
                <a:solidFill>
                  <a:prstClr val="black"/>
                </a:solidFill>
              </a:rPr>
              <a:t> Again running at about </a:t>
            </a:r>
            <a:r>
              <a:rPr lang="en-US" b="1" dirty="0" smtClean="0">
                <a:solidFill>
                  <a:prstClr val="black"/>
                </a:solidFill>
              </a:rPr>
              <a:t>10% of nominal</a:t>
            </a:r>
            <a:endParaRPr lang="en-US" b="1" dirty="0">
              <a:solidFill>
                <a:prstClr val="black"/>
              </a:solidFill>
            </a:endParaRPr>
          </a:p>
        </p:txBody>
      </p:sp>
      <p:cxnSp>
        <p:nvCxnSpPr>
          <p:cNvPr id="7" name="Straight Arrow Connector 6"/>
          <p:cNvCxnSpPr/>
          <p:nvPr/>
        </p:nvCxnSpPr>
        <p:spPr>
          <a:xfrm rot="16200000" flipV="1">
            <a:off x="1562100" y="3848100"/>
            <a:ext cx="2133600" cy="1143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9731" y="5486400"/>
            <a:ext cx="8905269" cy="1323439"/>
          </a:xfrm>
          <a:prstGeom prst="rect">
            <a:avLst/>
          </a:prstGeom>
          <a:noFill/>
        </p:spPr>
        <p:txBody>
          <a:bodyPr wrap="square" rtlCol="0">
            <a:spAutoFit/>
          </a:bodyPr>
          <a:lstStyle/>
          <a:p>
            <a:pPr defTabSz="914400"/>
            <a:r>
              <a:rPr lang="en-US" sz="2000" dirty="0" smtClean="0">
                <a:solidFill>
                  <a:prstClr val="black"/>
                </a:solidFill>
              </a:rPr>
              <a:t>- </a:t>
            </a:r>
            <a:r>
              <a:rPr lang="en-US" sz="2000" dirty="0" err="1" smtClean="0">
                <a:solidFill>
                  <a:prstClr val="black"/>
                </a:solidFill>
              </a:rPr>
              <a:t>RadMons</a:t>
            </a:r>
            <a:r>
              <a:rPr lang="en-US" sz="2000" dirty="0" smtClean="0">
                <a:solidFill>
                  <a:prstClr val="black"/>
                </a:solidFill>
              </a:rPr>
              <a:t> have </a:t>
            </a:r>
            <a:r>
              <a:rPr lang="en-US" sz="2000" b="1" dirty="0" smtClean="0">
                <a:solidFill>
                  <a:prstClr val="black"/>
                </a:solidFill>
              </a:rPr>
              <a:t>VERY low statistics </a:t>
            </a:r>
            <a:r>
              <a:rPr lang="en-US" sz="2000" dirty="0" smtClean="0">
                <a:solidFill>
                  <a:prstClr val="black"/>
                </a:solidFill>
              </a:rPr>
              <a:t>(only one has 1 count)</a:t>
            </a:r>
          </a:p>
          <a:p>
            <a:pPr defTabSz="914400"/>
            <a:r>
              <a:rPr lang="en-US" sz="2000" dirty="0" smtClean="0">
                <a:solidFill>
                  <a:prstClr val="black"/>
                </a:solidFill>
              </a:rPr>
              <a:t>- Voltage settings are the same as before </a:t>
            </a:r>
            <a:r>
              <a:rPr lang="en-US" sz="2000" b="1" dirty="0" smtClean="0">
                <a:solidFill>
                  <a:prstClr val="black"/>
                </a:solidFill>
              </a:rPr>
              <a:t>RM9-11 @5V, RM13-17@3V</a:t>
            </a:r>
          </a:p>
          <a:p>
            <a:pPr defTabSz="914400">
              <a:buFontTx/>
              <a:buChar char="-"/>
            </a:pPr>
            <a:r>
              <a:rPr lang="en-US" sz="2000" b="1" dirty="0" smtClean="0">
                <a:solidFill>
                  <a:prstClr val="black"/>
                </a:solidFill>
              </a:rPr>
              <a:t> </a:t>
            </a:r>
            <a:r>
              <a:rPr lang="en-US" sz="2000" dirty="0" smtClean="0">
                <a:solidFill>
                  <a:prstClr val="black"/>
                </a:solidFill>
              </a:rPr>
              <a:t>VERY </a:t>
            </a:r>
            <a:r>
              <a:rPr lang="en-US" sz="2000" b="1" dirty="0" smtClean="0">
                <a:solidFill>
                  <a:prstClr val="black"/>
                </a:solidFill>
              </a:rPr>
              <a:t>simplified scaling </a:t>
            </a:r>
            <a:r>
              <a:rPr lang="en-US" sz="2000" dirty="0" smtClean="0">
                <a:solidFill>
                  <a:prstClr val="black"/>
                </a:solidFill>
              </a:rPr>
              <a:t>to nominal (7TeV) and </a:t>
            </a:r>
            <a:r>
              <a:rPr lang="en-US" sz="2000" b="1" dirty="0" smtClean="0">
                <a:solidFill>
                  <a:prstClr val="black"/>
                </a:solidFill>
              </a:rPr>
              <a:t>1 LHC year: ~4E9cm</a:t>
            </a:r>
            <a:r>
              <a:rPr lang="en-US" sz="2000" b="1" baseline="30000" dirty="0" smtClean="0">
                <a:solidFill>
                  <a:prstClr val="black"/>
                </a:solidFill>
              </a:rPr>
              <a:t>-2</a:t>
            </a:r>
            <a:r>
              <a:rPr lang="en-US" sz="2000" b="1" dirty="0" smtClean="0">
                <a:solidFill>
                  <a:prstClr val="black"/>
                </a:solidFill>
              </a:rPr>
              <a:t> &gt;20MeV</a:t>
            </a:r>
            <a:endParaRPr lang="en-US" sz="2000" b="1" baseline="30000" dirty="0" smtClean="0">
              <a:solidFill>
                <a:prstClr val="black"/>
              </a:solidFill>
            </a:endParaRPr>
          </a:p>
          <a:p>
            <a:pPr defTabSz="914400"/>
            <a:r>
              <a:rPr lang="en-US" sz="2000" dirty="0">
                <a:solidFill>
                  <a:prstClr val="black"/>
                </a:solidFill>
              </a:rPr>
              <a:t> </a:t>
            </a:r>
            <a:r>
              <a:rPr lang="en-US" sz="2000" dirty="0" smtClean="0">
                <a:solidFill>
                  <a:prstClr val="black"/>
                </a:solidFill>
              </a:rPr>
              <a:t> (still </a:t>
            </a:r>
            <a:r>
              <a:rPr lang="en-US" sz="2000" b="1" dirty="0" smtClean="0">
                <a:solidFill>
                  <a:prstClr val="black"/>
                </a:solidFill>
              </a:rPr>
              <a:t>nicely agreeing with the simulation estimates</a:t>
            </a:r>
            <a:r>
              <a:rPr lang="en-US" sz="2000" dirty="0" smtClean="0">
                <a:solidFill>
                  <a:prstClr val="black"/>
                </a:solidFill>
              </a:rPr>
              <a:t>: 1E9-1E10 cm</a:t>
            </a:r>
            <a:r>
              <a:rPr lang="en-US" sz="2000" baseline="30000" dirty="0" smtClean="0">
                <a:solidFill>
                  <a:prstClr val="black"/>
                </a:solidFill>
              </a:rPr>
              <a:t>-2</a:t>
            </a:r>
            <a:r>
              <a:rPr lang="en-US" sz="2000" dirty="0" smtClean="0">
                <a:solidFill>
                  <a:prstClr val="black"/>
                </a:solidFill>
              </a:rPr>
              <a:t>/year)</a:t>
            </a:r>
            <a:endParaRPr lang="en-US" sz="2000" baseline="30000" dirty="0">
              <a:solidFill>
                <a:prstClr val="black"/>
              </a:solidFill>
            </a:endParaRPr>
          </a:p>
        </p:txBody>
      </p:sp>
      <p:cxnSp>
        <p:nvCxnSpPr>
          <p:cNvPr id="9" name="Straight Arrow Connector 8"/>
          <p:cNvCxnSpPr/>
          <p:nvPr/>
        </p:nvCxnSpPr>
        <p:spPr>
          <a:xfrm rot="5400000" flipH="1" flipV="1">
            <a:off x="2743200" y="4495800"/>
            <a:ext cx="1981200" cy="152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596508" y="225534"/>
            <a:ext cx="1232654" cy="369332"/>
          </a:xfrm>
          <a:prstGeom prst="rect">
            <a:avLst/>
          </a:prstGeom>
          <a:noFill/>
        </p:spPr>
        <p:txBody>
          <a:bodyPr wrap="none" rtlCol="0">
            <a:spAutoFit/>
          </a:bodyPr>
          <a:lstStyle/>
          <a:p>
            <a:r>
              <a:rPr lang="en-US" dirty="0" smtClean="0"/>
              <a:t>M. </a:t>
            </a:r>
            <a:r>
              <a:rPr lang="en-US" dirty="0" err="1" smtClean="0"/>
              <a:t>Brugger</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58"/>
            <a:ext cx="8229600" cy="639762"/>
          </a:xfrm>
        </p:spPr>
        <p:txBody>
          <a:bodyPr>
            <a:normAutofit fontScale="90000"/>
          </a:bodyPr>
          <a:lstStyle/>
          <a:p>
            <a:r>
              <a:rPr lang="en-US" dirty="0" smtClean="0"/>
              <a:t>Very Preliminary ‘Conclusion’</a:t>
            </a:r>
            <a:endParaRPr lang="en-US" dirty="0"/>
          </a:p>
        </p:txBody>
      </p:sp>
      <p:sp>
        <p:nvSpPr>
          <p:cNvPr id="3" name="Content Placeholder 2"/>
          <p:cNvSpPr>
            <a:spLocks noGrp="1"/>
          </p:cNvSpPr>
          <p:nvPr>
            <p:ph idx="1"/>
          </p:nvPr>
        </p:nvSpPr>
        <p:spPr>
          <a:xfrm>
            <a:off x="228600" y="914400"/>
            <a:ext cx="8610600" cy="5562600"/>
          </a:xfrm>
        </p:spPr>
        <p:txBody>
          <a:bodyPr>
            <a:normAutofit fontScale="85000" lnSpcReduction="10000"/>
          </a:bodyPr>
          <a:lstStyle/>
          <a:p>
            <a:r>
              <a:rPr lang="en-US" dirty="0" smtClean="0"/>
              <a:t>Ions (at least during ‘bad fills’) lead to </a:t>
            </a:r>
            <a:r>
              <a:rPr lang="en-US" b="1" dirty="0" smtClean="0"/>
              <a:t>high losses in the DS/ARC </a:t>
            </a:r>
            <a:r>
              <a:rPr lang="en-US" dirty="0" smtClean="0"/>
              <a:t>-&gt; ratio Ion/Proton based on </a:t>
            </a:r>
            <a:r>
              <a:rPr lang="en-US" dirty="0" err="1" smtClean="0"/>
              <a:t>Radmon</a:t>
            </a:r>
            <a:r>
              <a:rPr lang="en-US" dirty="0" smtClean="0"/>
              <a:t> signal and normalized to proton equivalent is in the order of 600</a:t>
            </a:r>
          </a:p>
          <a:p>
            <a:r>
              <a:rPr lang="en-US" dirty="0" smtClean="0"/>
              <a:t>Scaling for nominal</a:t>
            </a:r>
          </a:p>
          <a:p>
            <a:pPr lvl="1"/>
            <a:r>
              <a:rPr lang="en-US" b="1" dirty="0" smtClean="0"/>
              <a:t>Protons: coherent with simulation estimates </a:t>
            </a:r>
            <a:r>
              <a:rPr lang="en-US" dirty="0" smtClean="0"/>
              <a:t/>
            </a:r>
            <a:br>
              <a:rPr lang="en-US" dirty="0" smtClean="0"/>
            </a:br>
            <a:r>
              <a:rPr lang="en-US" dirty="0" smtClean="0"/>
              <a:t>(bad statistics, can be improved by looking at more fills, ongoing) -&gt; </a:t>
            </a:r>
            <a:r>
              <a:rPr lang="en-US" b="1" dirty="0" smtClean="0"/>
              <a:t>levels might reach up to 1E10cm</a:t>
            </a:r>
            <a:r>
              <a:rPr lang="en-US" b="1" baseline="30000" dirty="0" smtClean="0"/>
              <a:t>-2</a:t>
            </a:r>
            <a:r>
              <a:rPr lang="en-US" b="1" dirty="0" smtClean="0"/>
              <a:t> per year</a:t>
            </a:r>
          </a:p>
          <a:p>
            <a:pPr lvl="1"/>
            <a:r>
              <a:rPr lang="en-US" dirty="0" smtClean="0"/>
              <a:t>Ions: </a:t>
            </a:r>
            <a:r>
              <a:rPr lang="en-US" b="1" dirty="0" smtClean="0"/>
              <a:t>similar levels can be ‘achieved’ within one month of ions </a:t>
            </a:r>
            <a:r>
              <a:rPr lang="en-US" dirty="0" smtClean="0"/>
              <a:t>in case ‘bad fills’ would become ‘nominal’</a:t>
            </a:r>
          </a:p>
          <a:p>
            <a:r>
              <a:rPr lang="en-US" b="1" dirty="0" smtClean="0"/>
              <a:t>QPS crates affected from Q9-Q17</a:t>
            </a:r>
            <a:r>
              <a:rPr lang="en-US" dirty="0" smtClean="0"/>
              <a:t>, firmware upgrade possibly needed soon (under investigation - R. Denz)</a:t>
            </a:r>
          </a:p>
          <a:p>
            <a:r>
              <a:rPr lang="en-US" dirty="0" smtClean="0"/>
              <a:t>Quickly checked for </a:t>
            </a:r>
            <a:r>
              <a:rPr lang="en-US" b="1" dirty="0" smtClean="0"/>
              <a:t>P3, and DSs adjacent to experiments </a:t>
            </a:r>
            <a:r>
              <a:rPr lang="en-US" dirty="0" smtClean="0"/>
              <a:t>-&gt; only little counts so far, </a:t>
            </a:r>
            <a:r>
              <a:rPr lang="en-US" b="1" dirty="0" smtClean="0"/>
              <a:t>levels significantly lower</a:t>
            </a:r>
            <a:r>
              <a:rPr lang="en-US" dirty="0" smtClean="0"/>
              <a:t> but more statistic/time needed to give some estimates</a:t>
            </a:r>
          </a:p>
          <a:p>
            <a:endParaRPr lang="en-US" dirty="0"/>
          </a:p>
        </p:txBody>
      </p:sp>
      <p:sp>
        <p:nvSpPr>
          <p:cNvPr id="4" name="TextBox 3"/>
          <p:cNvSpPr txBox="1"/>
          <p:nvPr/>
        </p:nvSpPr>
        <p:spPr>
          <a:xfrm>
            <a:off x="7596508" y="225534"/>
            <a:ext cx="1232654" cy="369332"/>
          </a:xfrm>
          <a:prstGeom prst="rect">
            <a:avLst/>
          </a:prstGeom>
          <a:noFill/>
        </p:spPr>
        <p:txBody>
          <a:bodyPr wrap="none" rtlCol="0">
            <a:spAutoFit/>
          </a:bodyPr>
          <a:lstStyle/>
          <a:p>
            <a:r>
              <a:rPr lang="en-US" dirty="0" smtClean="0"/>
              <a:t>M. </a:t>
            </a:r>
            <a:r>
              <a:rPr lang="en-US" dirty="0" err="1" smtClean="0"/>
              <a:t>Brugger</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Friday/Saturday 12/13.11</a:t>
            </a:r>
            <a:r>
              <a:rPr lang="en-US" dirty="0" smtClean="0"/>
              <a:t>.</a:t>
            </a:r>
            <a:endParaRPr lang="en-US" dirty="0"/>
          </a:p>
        </p:txBody>
      </p:sp>
      <p:sp>
        <p:nvSpPr>
          <p:cNvPr id="9" name="Content Placeholder 8"/>
          <p:cNvSpPr>
            <a:spLocks noGrp="1"/>
          </p:cNvSpPr>
          <p:nvPr>
            <p:ph idx="1"/>
          </p:nvPr>
        </p:nvSpPr>
        <p:spPr>
          <a:xfrm>
            <a:off x="228600" y="861975"/>
            <a:ext cx="8686800" cy="5569320"/>
          </a:xfrm>
        </p:spPr>
        <p:txBody>
          <a:bodyPr/>
          <a:lstStyle/>
          <a:p>
            <a:r>
              <a:rPr lang="en-US" dirty="0" smtClean="0"/>
              <a:t>19h04</a:t>
            </a:r>
            <a:r>
              <a:rPr lang="en-US" dirty="0" smtClean="0"/>
              <a:t>: QPS accesses finished. Starting recovery.</a:t>
            </a:r>
            <a:endParaRPr lang="en-US" dirty="0" smtClean="0"/>
          </a:p>
          <a:p>
            <a:r>
              <a:rPr lang="en-US" dirty="0" smtClean="0"/>
              <a:t>20h52: Injection. RF voltage modulation setup.</a:t>
            </a:r>
          </a:p>
          <a:p>
            <a:pPr lvl="1"/>
            <a:r>
              <a:rPr lang="en-US" dirty="0" smtClean="0"/>
              <a:t>Instability in LEIR identified as transverse damper problem. Under control for the moment. Working to further improve.</a:t>
            </a:r>
          </a:p>
          <a:p>
            <a:pPr lvl="1"/>
            <a:r>
              <a:rPr lang="en-US" dirty="0" smtClean="0"/>
              <a:t>Much better quality of injected ion bunches.</a:t>
            </a:r>
          </a:p>
          <a:p>
            <a:pPr lvl="1"/>
            <a:r>
              <a:rPr lang="en-US" dirty="0" smtClean="0"/>
              <a:t>RF modulation setup might allow lower transverse </a:t>
            </a:r>
            <a:r>
              <a:rPr lang="en-US" dirty="0" err="1" smtClean="0"/>
              <a:t>emittance</a:t>
            </a:r>
            <a:r>
              <a:rPr lang="en-US" dirty="0" smtClean="0"/>
              <a:t> from injectors.</a:t>
            </a:r>
          </a:p>
          <a:p>
            <a:r>
              <a:rPr lang="en-US" dirty="0" smtClean="0"/>
              <a:t>22h42: Start ramp. 69b </a:t>
            </a:r>
            <a:r>
              <a:rPr lang="en-US" dirty="0" err="1" smtClean="0"/>
              <a:t>x</a:t>
            </a:r>
            <a:r>
              <a:rPr lang="en-US" dirty="0" smtClean="0"/>
              <a:t> 69b.</a:t>
            </a:r>
          </a:p>
          <a:p>
            <a:r>
              <a:rPr lang="en-US" dirty="0" smtClean="0"/>
              <a:t>23h10: Flat top. Incorporation problems:</a:t>
            </a:r>
          </a:p>
          <a:p>
            <a:pPr lvl="1"/>
            <a:r>
              <a:rPr lang="en-US" dirty="0" smtClean="0"/>
              <a:t>We had changed length of collision process from 108 </a:t>
            </a:r>
            <a:r>
              <a:rPr lang="en-US" dirty="0" err="1" smtClean="0"/>
              <a:t>s</a:t>
            </a:r>
            <a:r>
              <a:rPr lang="en-US" dirty="0" smtClean="0"/>
              <a:t> to 180 </a:t>
            </a:r>
            <a:r>
              <a:rPr lang="en-US" dirty="0" err="1" smtClean="0"/>
              <a:t>s</a:t>
            </a:r>
            <a:r>
              <a:rPr lang="en-US" dirty="0" smtClean="0"/>
              <a:t>.</a:t>
            </a:r>
          </a:p>
          <a:p>
            <a:pPr lvl="1"/>
            <a:r>
              <a:rPr lang="en-US" dirty="0" smtClean="0"/>
              <a:t>Incorporation still done with 108 </a:t>
            </a:r>
            <a:r>
              <a:rPr lang="en-US" dirty="0" err="1" smtClean="0"/>
              <a:t>s</a:t>
            </a:r>
            <a:r>
              <a:rPr lang="en-US" dirty="0" smtClean="0"/>
              <a:t> </a:t>
            </a:r>
            <a:r>
              <a:rPr lang="en-US" dirty="0" err="1" smtClean="0">
                <a:sym typeface="Wingdings"/>
              </a:rPr>
              <a:t></a:t>
            </a:r>
            <a:r>
              <a:rPr lang="en-US" dirty="0" smtClean="0">
                <a:sym typeface="Wingdings"/>
              </a:rPr>
              <a:t> screwed up functions.</a:t>
            </a:r>
          </a:p>
          <a:p>
            <a:pPr lvl="1"/>
            <a:r>
              <a:rPr lang="en-US" dirty="0" smtClean="0">
                <a:sym typeface="Wingdings"/>
              </a:rPr>
              <a:t>Mike in to fix it.</a:t>
            </a:r>
            <a:endParaRPr lang="en-US" dirty="0" smtClean="0"/>
          </a:p>
          <a:p>
            <a:r>
              <a:rPr lang="en-US" dirty="0" smtClean="0"/>
              <a:t>01h04: </a:t>
            </a:r>
            <a:r>
              <a:rPr lang="en-US" b="1" u="sng" dirty="0" smtClean="0"/>
              <a:t>Stable beams. Fill #1489.</a:t>
            </a:r>
          </a:p>
          <a:p>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8:30 meeting</a:t>
            </a:r>
            <a:endParaRPr lang="en-US"/>
          </a:p>
        </p:txBody>
      </p:sp>
      <p:sp>
        <p:nvSpPr>
          <p:cNvPr id="5" name="Slide Number Placeholder 4"/>
          <p:cNvSpPr>
            <a:spLocks noGrp="1"/>
          </p:cNvSpPr>
          <p:nvPr>
            <p:ph type="sldNum" sz="quarter" idx="11"/>
          </p:nvPr>
        </p:nvSpPr>
        <p:spPr/>
        <p:txBody>
          <a:bodyPr/>
          <a:lstStyle/>
          <a:p>
            <a:fld id="{CEB08561-987D-B145-A016-90E5F81A7EBF}" type="slidenum">
              <a:rPr lang="en-US" smtClean="0"/>
              <a:pPr/>
              <a:t>18</a:t>
            </a:fld>
            <a:r>
              <a:rPr lang="en-US" smtClean="0"/>
              <a:t> </a:t>
            </a:r>
            <a:endParaRPr lang="en-US"/>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 Modulation Setup</a:t>
            </a:r>
            <a:endParaRPr lang="en-US" dirty="0"/>
          </a:p>
        </p:txBody>
      </p:sp>
      <p:sp>
        <p:nvSpPr>
          <p:cNvPr id="3" name="Content Placeholder 2"/>
          <p:cNvSpPr>
            <a:spLocks noGrp="1"/>
          </p:cNvSpPr>
          <p:nvPr>
            <p:ph idx="1"/>
          </p:nvPr>
        </p:nvSpPr>
        <p:spPr/>
        <p:txBody>
          <a:bodyPr/>
          <a:lstStyle/>
          <a:p>
            <a:r>
              <a:rPr lang="en-US" dirty="0" smtClean="0"/>
              <a:t>At </a:t>
            </a:r>
            <a:r>
              <a:rPr lang="en-US" dirty="0" smtClean="0"/>
              <a:t>each injection we have reduced the capture voltage to 3.5 MV for 3 seconds. Voltage at 7 MV between injections.</a:t>
            </a:r>
            <a:br>
              <a:rPr lang="en-US" dirty="0" smtClean="0"/>
            </a:br>
            <a:r>
              <a:rPr lang="en-US" dirty="0" smtClean="0"/>
              <a:t>Very good </a:t>
            </a:r>
            <a:r>
              <a:rPr lang="en-US" dirty="0" err="1" smtClean="0"/>
              <a:t>behaviour</a:t>
            </a:r>
            <a:r>
              <a:rPr lang="en-US" dirty="0" smtClean="0"/>
              <a:t> during filling: very little bunch lengthening and flat Fast BCT (no </a:t>
            </a:r>
            <a:r>
              <a:rPr lang="en-US" dirty="0" err="1" smtClean="0"/>
              <a:t>debunching</a:t>
            </a:r>
            <a:r>
              <a:rPr lang="en-US" dirty="0" smtClean="0"/>
              <a:t>). Some injection loss on the BLM (see plots)</a:t>
            </a:r>
            <a:r>
              <a:rPr lang="en-US" dirty="0" smtClean="0"/>
              <a:t>.</a:t>
            </a:r>
            <a:endParaRPr lang="en-US" dirty="0" smtClean="0"/>
          </a:p>
          <a:p>
            <a:r>
              <a:rPr lang="en-US" dirty="0" smtClean="0"/>
              <a:t>At </a:t>
            </a:r>
            <a:r>
              <a:rPr lang="en-US" dirty="0" smtClean="0"/>
              <a:t>start ramp we raise voltage from 7 to 12 MV. OK for B1 and no capture loss</a:t>
            </a:r>
            <a:r>
              <a:rPr lang="en-US" dirty="0" smtClean="0"/>
              <a:t>. For </a:t>
            </a:r>
            <a:r>
              <a:rPr lang="en-US" dirty="0" smtClean="0"/>
              <a:t>B2 the voltage was </a:t>
            </a:r>
            <a:r>
              <a:rPr lang="en-US" dirty="0" smtClean="0"/>
              <a:t>accidentally </a:t>
            </a:r>
            <a:r>
              <a:rPr lang="en-US" dirty="0" smtClean="0"/>
              <a:t>reduced at start </a:t>
            </a:r>
            <a:r>
              <a:rPr lang="en-US" dirty="0" smtClean="0"/>
              <a:t>ramp</a:t>
            </a:r>
            <a:r>
              <a:rPr lang="en-US" dirty="0" smtClean="0"/>
              <a:t>.</a:t>
            </a:r>
            <a:endParaRPr lang="en-US" dirty="0" smtClean="0"/>
          </a:p>
          <a:p>
            <a:r>
              <a:rPr lang="en-US" dirty="0" smtClean="0"/>
              <a:t>Temporary </a:t>
            </a:r>
            <a:r>
              <a:rPr lang="en-US" dirty="0" smtClean="0"/>
              <a:t>conclusions: looks very good in long plane: no </a:t>
            </a:r>
            <a:r>
              <a:rPr lang="en-US" dirty="0" err="1" smtClean="0"/>
              <a:t>debunching</a:t>
            </a:r>
            <a:r>
              <a:rPr lang="en-US" dirty="0" smtClean="0"/>
              <a:t>/loss. To be confirmed in transverse plane during physics. If long </a:t>
            </a:r>
            <a:r>
              <a:rPr lang="en-US" dirty="0" err="1" smtClean="0"/>
              <a:t>emittance</a:t>
            </a:r>
            <a:r>
              <a:rPr lang="en-US" dirty="0" smtClean="0"/>
              <a:t> too small at flat top, we could try long blow-up in next ramp.</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19</a:t>
            </a:fld>
            <a:r>
              <a:rPr lang="en-US" smtClean="0">
                <a:solidFill>
                  <a:srgbClr val="FFFFFF"/>
                </a:solidFill>
              </a:rPr>
              <a:t> </a:t>
            </a:r>
            <a:endParaRPr lang="en-US">
              <a:solidFill>
                <a:srgbClr val="FFFFFF"/>
              </a:solidFill>
            </a:endParaRPr>
          </a:p>
        </p:txBody>
      </p:sp>
      <p:sp>
        <p:nvSpPr>
          <p:cNvPr id="6" name="TextBox 5"/>
          <p:cNvSpPr txBox="1"/>
          <p:nvPr/>
        </p:nvSpPr>
        <p:spPr>
          <a:xfrm>
            <a:off x="6395697" y="6216134"/>
            <a:ext cx="2519703" cy="369332"/>
          </a:xfrm>
          <a:prstGeom prst="rect">
            <a:avLst/>
          </a:prstGeom>
          <a:noFill/>
        </p:spPr>
        <p:txBody>
          <a:bodyPr wrap="none" rtlCol="0">
            <a:spAutoFit/>
          </a:bodyPr>
          <a:lstStyle/>
          <a:p>
            <a:r>
              <a:rPr lang="en-US" dirty="0" err="1" smtClean="0"/>
              <a:t>Delphine</a:t>
            </a:r>
            <a:r>
              <a:rPr lang="en-US" dirty="0" smtClean="0"/>
              <a:t>, Andy, Philippe</a:t>
            </a:r>
            <a:endParaRPr lang="en-US" dirty="0"/>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QPS Interventions (Summary </a:t>
            </a:r>
            <a:r>
              <a:rPr lang="en-US" dirty="0" err="1" smtClean="0"/>
              <a:t>Knud</a:t>
            </a:r>
            <a:r>
              <a:rPr lang="en-US" dirty="0" smtClean="0"/>
              <a:t>)</a:t>
            </a:r>
            <a:endParaRPr lang="en-US" dirty="0"/>
          </a:p>
        </p:txBody>
      </p:sp>
      <p:sp>
        <p:nvSpPr>
          <p:cNvPr id="3" name="Content Placeholder 2"/>
          <p:cNvSpPr>
            <a:spLocks noGrp="1"/>
          </p:cNvSpPr>
          <p:nvPr>
            <p:ph idx="1"/>
          </p:nvPr>
        </p:nvSpPr>
        <p:spPr/>
        <p:txBody>
          <a:bodyPr/>
          <a:lstStyle/>
          <a:p>
            <a:r>
              <a:rPr lang="en-US" b="1" dirty="0" smtClean="0"/>
              <a:t>Three QPS non-conformities occurred during the night to Friday 12/11, affecting the main powering circuits in sectors 23 and 67, requiring access to the </a:t>
            </a:r>
            <a:r>
              <a:rPr lang="en-US" b="1" dirty="0" smtClean="0"/>
              <a:t>tunnel</a:t>
            </a:r>
            <a:r>
              <a:rPr lang="en-US" dirty="0" smtClean="0"/>
              <a:t>.</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2</a:t>
            </a:fld>
            <a:r>
              <a:rPr lang="en-US" smtClean="0">
                <a:solidFill>
                  <a:srgbClr val="FFFFFF"/>
                </a:solidFill>
              </a:rPr>
              <a:t> </a:t>
            </a:r>
            <a:endParaRPr lang="en-US">
              <a:solidFill>
                <a:srgbClr val="FFFFFF"/>
              </a:solidFill>
            </a:endParaRPr>
          </a:p>
        </p:txBody>
      </p:sp>
      <p:sp>
        <p:nvSpPr>
          <p:cNvPr id="6" name="TextBox 5"/>
          <p:cNvSpPr txBox="1"/>
          <p:nvPr/>
        </p:nvSpPr>
        <p:spPr>
          <a:xfrm>
            <a:off x="1851639" y="3362506"/>
            <a:ext cx="4955203" cy="1061829"/>
          </a:xfrm>
          <a:prstGeom prst="rect">
            <a:avLst/>
          </a:prstGeom>
          <a:noFill/>
        </p:spPr>
        <p:txBody>
          <a:bodyPr wrap="none" rtlCol="0">
            <a:spAutoFit/>
          </a:bodyPr>
          <a:lstStyle/>
          <a:p>
            <a:pPr>
              <a:spcAft>
                <a:spcPts val="1800"/>
              </a:spcAft>
              <a:buFont typeface="Wingdings" charset="2"/>
              <a:buChar char="à"/>
            </a:pPr>
            <a:r>
              <a:rPr lang="en-US" sz="2400" i="1" dirty="0" smtClean="0">
                <a:sym typeface="Wingdings"/>
              </a:rPr>
              <a:t> Detailed report from </a:t>
            </a:r>
            <a:r>
              <a:rPr lang="en-US" sz="2400" i="1" dirty="0" err="1" smtClean="0">
                <a:sym typeface="Wingdings"/>
              </a:rPr>
              <a:t>Knud</a:t>
            </a:r>
            <a:r>
              <a:rPr lang="en-US" sz="2400" i="1" dirty="0" smtClean="0">
                <a:sym typeface="Wingdings"/>
              </a:rPr>
              <a:t> received</a:t>
            </a:r>
          </a:p>
          <a:p>
            <a:pPr>
              <a:spcAft>
                <a:spcPts val="1800"/>
              </a:spcAft>
              <a:buFont typeface="Wingdings" charset="2"/>
              <a:buChar char="à"/>
            </a:pPr>
            <a:r>
              <a:rPr lang="en-US" sz="2400" i="1" dirty="0" smtClean="0"/>
              <a:t> See next slides…</a:t>
            </a:r>
            <a:endParaRPr lang="en-US" sz="2400" i="1" dirty="0"/>
          </a:p>
        </p:txBody>
      </p:sp>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 Modulation Setup</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20</a:t>
            </a:fld>
            <a:r>
              <a:rPr lang="en-US" smtClean="0">
                <a:solidFill>
                  <a:srgbClr val="FFFFFF"/>
                </a:solidFill>
              </a:rPr>
              <a:t> </a:t>
            </a:r>
            <a:endParaRPr lang="en-US">
              <a:solidFill>
                <a:srgbClr val="FFFFFF"/>
              </a:solidFill>
            </a:endParaRPr>
          </a:p>
        </p:txBody>
      </p:sp>
      <p:pic>
        <p:nvPicPr>
          <p:cNvPr id="6" name="Picture 5"/>
          <p:cNvPicPr>
            <a:picLocks noChangeAspect="1"/>
          </p:cNvPicPr>
          <p:nvPr/>
        </p:nvPicPr>
        <p:blipFill>
          <a:blip r:embed="rId2"/>
          <a:stretch>
            <a:fillRect/>
          </a:stretch>
        </p:blipFill>
        <p:spPr>
          <a:xfrm>
            <a:off x="1479722" y="816440"/>
            <a:ext cx="6120000" cy="5777280"/>
          </a:xfrm>
          <a:prstGeom prst="rect">
            <a:avLst/>
          </a:prstGeom>
        </p:spPr>
      </p:pic>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 Modulation Setup</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21</a:t>
            </a:fld>
            <a:r>
              <a:rPr lang="en-US" smtClean="0">
                <a:solidFill>
                  <a:srgbClr val="FFFFFF"/>
                </a:solidFill>
              </a:rPr>
              <a:t> </a:t>
            </a:r>
            <a:endParaRPr lang="en-US">
              <a:solidFill>
                <a:srgbClr val="FFFFFF"/>
              </a:solidFill>
            </a:endParaRPr>
          </a:p>
        </p:txBody>
      </p:sp>
      <p:pic>
        <p:nvPicPr>
          <p:cNvPr id="6" name="Picture 5"/>
          <p:cNvPicPr>
            <a:picLocks noChangeAspect="1"/>
          </p:cNvPicPr>
          <p:nvPr/>
        </p:nvPicPr>
        <p:blipFill>
          <a:blip r:embed="rId2"/>
          <a:stretch>
            <a:fillRect/>
          </a:stretch>
        </p:blipFill>
        <p:spPr>
          <a:xfrm>
            <a:off x="464108" y="928446"/>
            <a:ext cx="8256554" cy="5424402"/>
          </a:xfrm>
          <a:prstGeom prst="rect">
            <a:avLst/>
          </a:prstGeom>
        </p:spPr>
      </p:pic>
      <p:sp>
        <p:nvSpPr>
          <p:cNvPr id="7" name="TextBox 6"/>
          <p:cNvSpPr txBox="1"/>
          <p:nvPr/>
        </p:nvSpPr>
        <p:spPr>
          <a:xfrm>
            <a:off x="1729619" y="2222399"/>
            <a:ext cx="1953379" cy="523220"/>
          </a:xfrm>
          <a:prstGeom prst="rect">
            <a:avLst/>
          </a:prstGeom>
          <a:noFill/>
        </p:spPr>
        <p:txBody>
          <a:bodyPr wrap="none" rtlCol="0">
            <a:spAutoFit/>
          </a:bodyPr>
          <a:lstStyle/>
          <a:p>
            <a:r>
              <a:rPr lang="en-US" sz="2800" dirty="0" smtClean="0"/>
              <a:t>Nice filling…</a:t>
            </a:r>
            <a:endParaRPr lang="en-US" sz="2800" dirty="0"/>
          </a:p>
        </p:txBody>
      </p:sp>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 Modulation Setup</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22</a:t>
            </a:fld>
            <a:r>
              <a:rPr lang="en-US" smtClean="0">
                <a:solidFill>
                  <a:srgbClr val="FFFFFF"/>
                </a:solidFill>
              </a:rPr>
              <a:t> </a:t>
            </a:r>
            <a:endParaRPr lang="en-US">
              <a:solidFill>
                <a:srgbClr val="FFFFFF"/>
              </a:solidFill>
            </a:endParaRPr>
          </a:p>
        </p:txBody>
      </p:sp>
      <p:pic>
        <p:nvPicPr>
          <p:cNvPr id="6" name="Picture 5"/>
          <p:cNvPicPr>
            <a:picLocks noChangeAspect="1"/>
          </p:cNvPicPr>
          <p:nvPr/>
        </p:nvPicPr>
        <p:blipFill>
          <a:blip r:embed="rId2"/>
          <a:stretch>
            <a:fillRect/>
          </a:stretch>
        </p:blipFill>
        <p:spPr>
          <a:xfrm>
            <a:off x="1112472" y="858760"/>
            <a:ext cx="7200000" cy="5608716"/>
          </a:xfrm>
          <a:prstGeom prst="rect">
            <a:avLst/>
          </a:prstGeom>
        </p:spPr>
      </p:pic>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 Modulation Setup</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23</a:t>
            </a:fld>
            <a:r>
              <a:rPr lang="en-US" smtClean="0">
                <a:solidFill>
                  <a:srgbClr val="FFFFFF"/>
                </a:solidFill>
              </a:rPr>
              <a:t> </a:t>
            </a:r>
            <a:endParaRPr lang="en-US">
              <a:solidFill>
                <a:srgbClr val="FFFFFF"/>
              </a:solidFill>
            </a:endParaRPr>
          </a:p>
        </p:txBody>
      </p:sp>
      <p:pic>
        <p:nvPicPr>
          <p:cNvPr id="6" name="Picture 5"/>
          <p:cNvPicPr>
            <a:picLocks noChangeAspect="1"/>
          </p:cNvPicPr>
          <p:nvPr/>
        </p:nvPicPr>
        <p:blipFill>
          <a:blip r:embed="rId2"/>
          <a:stretch>
            <a:fillRect/>
          </a:stretch>
        </p:blipFill>
        <p:spPr>
          <a:xfrm>
            <a:off x="567267" y="882950"/>
            <a:ext cx="8077200" cy="5587236"/>
          </a:xfrm>
          <a:prstGeom prst="rect">
            <a:avLst/>
          </a:prstGeom>
        </p:spPr>
      </p:pic>
      <p:sp>
        <p:nvSpPr>
          <p:cNvPr id="7" name="Oval 6"/>
          <p:cNvSpPr/>
          <p:nvPr/>
        </p:nvSpPr>
        <p:spPr bwMode="auto">
          <a:xfrm>
            <a:off x="7221601" y="2068286"/>
            <a:ext cx="313731" cy="1862667"/>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charset="0"/>
            </a:endParaRPr>
          </a:p>
        </p:txBody>
      </p:sp>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Incorporation Problem</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24</a:t>
            </a:fld>
            <a:r>
              <a:rPr lang="en-US" smtClean="0">
                <a:solidFill>
                  <a:srgbClr val="FFFFFF"/>
                </a:solidFill>
              </a:rPr>
              <a:t> </a:t>
            </a:r>
            <a:endParaRPr lang="en-US">
              <a:solidFill>
                <a:srgbClr val="FFFFFF"/>
              </a:solidFill>
            </a:endParaRPr>
          </a:p>
        </p:txBody>
      </p:sp>
      <p:pic>
        <p:nvPicPr>
          <p:cNvPr id="6" name="Picture 5"/>
          <p:cNvPicPr>
            <a:picLocks noChangeAspect="1"/>
          </p:cNvPicPr>
          <p:nvPr/>
        </p:nvPicPr>
        <p:blipFill>
          <a:blip r:embed="rId2"/>
          <a:stretch>
            <a:fillRect/>
          </a:stretch>
        </p:blipFill>
        <p:spPr>
          <a:xfrm>
            <a:off x="199873" y="1040191"/>
            <a:ext cx="3204816" cy="5400000"/>
          </a:xfrm>
          <a:prstGeom prst="rect">
            <a:avLst/>
          </a:prstGeom>
        </p:spPr>
      </p:pic>
      <p:pic>
        <p:nvPicPr>
          <p:cNvPr id="7" name="Picture 6"/>
          <p:cNvPicPr>
            <a:picLocks noChangeAspect="1"/>
          </p:cNvPicPr>
          <p:nvPr/>
        </p:nvPicPr>
        <p:blipFill>
          <a:blip r:embed="rId3"/>
          <a:stretch>
            <a:fillRect/>
          </a:stretch>
        </p:blipFill>
        <p:spPr>
          <a:xfrm>
            <a:off x="3635374" y="1040190"/>
            <a:ext cx="5218339" cy="4665195"/>
          </a:xfrm>
          <a:prstGeom prst="rect">
            <a:avLst/>
          </a:prstGeom>
        </p:spPr>
      </p:pic>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Record </a:t>
            </a:r>
            <a:r>
              <a:rPr lang="en-US" dirty="0" err="1" smtClean="0"/>
              <a:t>Lumi</a:t>
            </a:r>
            <a:r>
              <a:rPr lang="en-US" dirty="0" smtClean="0"/>
              <a:t> for Ions</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25</a:t>
            </a:fld>
            <a:r>
              <a:rPr lang="en-US" smtClean="0">
                <a:solidFill>
                  <a:srgbClr val="FFFFFF"/>
                </a:solidFill>
              </a:rPr>
              <a:t> </a:t>
            </a:r>
            <a:endParaRPr lang="en-US">
              <a:solidFill>
                <a:srgbClr val="FFFFFF"/>
              </a:solidFill>
            </a:endParaRPr>
          </a:p>
        </p:txBody>
      </p:sp>
      <p:pic>
        <p:nvPicPr>
          <p:cNvPr id="6" name="Picture 5"/>
          <p:cNvPicPr>
            <a:picLocks noChangeAspect="1"/>
          </p:cNvPicPr>
          <p:nvPr/>
        </p:nvPicPr>
        <p:blipFill>
          <a:blip r:embed="rId2"/>
          <a:srcRect t="9536" b="53540"/>
          <a:stretch>
            <a:fillRect/>
          </a:stretch>
        </p:blipFill>
        <p:spPr>
          <a:xfrm>
            <a:off x="105769" y="991810"/>
            <a:ext cx="8894120" cy="2794000"/>
          </a:xfrm>
          <a:prstGeom prst="rect">
            <a:avLst/>
          </a:prstGeom>
        </p:spPr>
      </p:pic>
      <p:pic>
        <p:nvPicPr>
          <p:cNvPr id="7" name="Picture 6"/>
          <p:cNvPicPr>
            <a:picLocks noChangeAspect="1"/>
          </p:cNvPicPr>
          <p:nvPr/>
        </p:nvPicPr>
        <p:blipFill>
          <a:blip r:embed="rId3"/>
          <a:stretch>
            <a:fillRect/>
          </a:stretch>
        </p:blipFill>
        <p:spPr>
          <a:xfrm>
            <a:off x="142053" y="3950671"/>
            <a:ext cx="6752233" cy="2436537"/>
          </a:xfrm>
          <a:prstGeom prst="rect">
            <a:avLst/>
          </a:prstGeom>
        </p:spPr>
      </p:pic>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Lifetime in this Stable Beams</a:t>
            </a:r>
            <a:endParaRPr lang="en-US" dirty="0"/>
          </a:p>
        </p:txBody>
      </p:sp>
      <p:sp>
        <p:nvSpPr>
          <p:cNvPr id="3" name="Content Placeholder 2"/>
          <p:cNvSpPr>
            <a:spLocks noGrp="1"/>
          </p:cNvSpPr>
          <p:nvPr>
            <p:ph idx="1"/>
          </p:nvPr>
        </p:nvSpPr>
        <p:spPr>
          <a:xfrm>
            <a:off x="228600" y="3870476"/>
            <a:ext cx="8686800" cy="2530324"/>
          </a:xfrm>
        </p:spPr>
        <p:txBody>
          <a:bodyPr/>
          <a:lstStyle/>
          <a:p>
            <a:r>
              <a:rPr lang="en-US" dirty="0" smtClean="0"/>
              <a:t>Beams arrive in better shape and behave better (lower transverse </a:t>
            </a:r>
            <a:r>
              <a:rPr lang="en-US" dirty="0" err="1" smtClean="0"/>
              <a:t>emittance</a:t>
            </a:r>
            <a:r>
              <a:rPr lang="en-US" dirty="0" smtClean="0"/>
              <a:t> + diffusion </a:t>
            </a:r>
            <a:r>
              <a:rPr lang="en-US" dirty="0" err="1" smtClean="0">
                <a:sym typeface="Wingdings"/>
              </a:rPr>
              <a:t></a:t>
            </a:r>
            <a:r>
              <a:rPr lang="en-US" dirty="0" smtClean="0">
                <a:sym typeface="Wingdings"/>
              </a:rPr>
              <a:t> better lifetime).</a:t>
            </a:r>
          </a:p>
          <a:p>
            <a:r>
              <a:rPr lang="en-US" dirty="0" smtClean="0">
                <a:sym typeface="Wingdings"/>
              </a:rPr>
              <a:t>Beam 2: from ~10 </a:t>
            </a:r>
            <a:r>
              <a:rPr lang="en-US" dirty="0" err="1" smtClean="0">
                <a:sym typeface="Wingdings"/>
              </a:rPr>
              <a:t>h</a:t>
            </a:r>
            <a:r>
              <a:rPr lang="en-US" dirty="0" smtClean="0">
                <a:sym typeface="Wingdings"/>
              </a:rPr>
              <a:t> (previous stable beams) </a:t>
            </a:r>
            <a:r>
              <a:rPr lang="en-US" dirty="0" err="1" smtClean="0">
                <a:sym typeface="Wingdings"/>
              </a:rPr>
              <a:t></a:t>
            </a:r>
            <a:r>
              <a:rPr lang="en-US" dirty="0" smtClean="0">
                <a:sym typeface="Wingdings"/>
              </a:rPr>
              <a:t> 20 </a:t>
            </a:r>
            <a:r>
              <a:rPr lang="en-US" dirty="0" err="1" smtClean="0">
                <a:sym typeface="Wingdings"/>
              </a:rPr>
              <a:t>h</a:t>
            </a:r>
            <a:r>
              <a:rPr lang="en-US" dirty="0" smtClean="0">
                <a:sym typeface="Wingdings"/>
              </a:rPr>
              <a:t> (in first hours).</a:t>
            </a:r>
          </a:p>
          <a:p>
            <a:r>
              <a:rPr lang="en-US" dirty="0" smtClean="0">
                <a:sym typeface="Wingdings"/>
              </a:rPr>
              <a:t>As beam blows up (larger </a:t>
            </a:r>
            <a:r>
              <a:rPr lang="en-US" dirty="0" err="1" smtClean="0">
                <a:sym typeface="Wingdings"/>
              </a:rPr>
              <a:t>emittance</a:t>
            </a:r>
            <a:r>
              <a:rPr lang="en-US" dirty="0" smtClean="0">
                <a:sym typeface="Wingdings"/>
              </a:rPr>
              <a:t>) more losses at collimators.</a:t>
            </a:r>
            <a:r>
              <a:rPr lang="en-US" dirty="0" smtClean="0"/>
              <a:t> </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26</a:t>
            </a:fld>
            <a:r>
              <a:rPr lang="en-US" smtClean="0">
                <a:solidFill>
                  <a:srgbClr val="FFFFFF"/>
                </a:solidFill>
              </a:rPr>
              <a:t> </a:t>
            </a:r>
            <a:endParaRPr lang="en-US">
              <a:solidFill>
                <a:srgbClr val="FFFFFF"/>
              </a:solidFill>
            </a:endParaRPr>
          </a:p>
        </p:txBody>
      </p:sp>
      <p:pic>
        <p:nvPicPr>
          <p:cNvPr id="6" name="Picture 5"/>
          <p:cNvPicPr>
            <a:picLocks noChangeAspect="1"/>
          </p:cNvPicPr>
          <p:nvPr/>
        </p:nvPicPr>
        <p:blipFill>
          <a:blip r:embed="rId2"/>
          <a:stretch>
            <a:fillRect/>
          </a:stretch>
        </p:blipFill>
        <p:spPr>
          <a:xfrm>
            <a:off x="71430" y="970044"/>
            <a:ext cx="9000000" cy="2670330"/>
          </a:xfrm>
          <a:prstGeom prst="rect">
            <a:avLst/>
          </a:prstGeom>
        </p:spPr>
      </p:pic>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Losses</a:t>
            </a:r>
            <a:endParaRPr lang="en-US" dirty="0"/>
          </a:p>
        </p:txBody>
      </p:sp>
      <p:sp>
        <p:nvSpPr>
          <p:cNvPr id="3" name="Content Placeholder 2"/>
          <p:cNvSpPr>
            <a:spLocks noGrp="1"/>
          </p:cNvSpPr>
          <p:nvPr>
            <p:ph idx="1"/>
          </p:nvPr>
        </p:nvSpPr>
        <p:spPr>
          <a:xfrm>
            <a:off x="228600" y="4922762"/>
            <a:ext cx="8686800" cy="1478038"/>
          </a:xfrm>
        </p:spPr>
        <p:txBody>
          <a:bodyPr/>
          <a:lstStyle/>
          <a:p>
            <a:r>
              <a:rPr lang="en-US" dirty="0" smtClean="0"/>
              <a:t>Losses mainly in betatron cleaning </a:t>
            </a:r>
            <a:r>
              <a:rPr lang="en-US" dirty="0" err="1" smtClean="0">
                <a:sym typeface="Wingdings"/>
              </a:rPr>
              <a:t></a:t>
            </a:r>
            <a:r>
              <a:rPr lang="en-US" dirty="0" smtClean="0">
                <a:sym typeface="Wingdings"/>
              </a:rPr>
              <a:t> confirms hypothesis of transverse blow-up.</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27</a:t>
            </a:fld>
            <a:r>
              <a:rPr lang="en-US" smtClean="0">
                <a:solidFill>
                  <a:srgbClr val="FFFFFF"/>
                </a:solidFill>
              </a:rPr>
              <a:t> </a:t>
            </a:r>
            <a:endParaRPr lang="en-US">
              <a:solidFill>
                <a:srgbClr val="FFFFFF"/>
              </a:solidFill>
            </a:endParaRPr>
          </a:p>
        </p:txBody>
      </p:sp>
      <p:pic>
        <p:nvPicPr>
          <p:cNvPr id="6" name="Picture 5"/>
          <p:cNvPicPr>
            <a:picLocks noChangeAspect="1"/>
          </p:cNvPicPr>
          <p:nvPr/>
        </p:nvPicPr>
        <p:blipFill>
          <a:blip r:embed="rId2"/>
          <a:stretch>
            <a:fillRect/>
          </a:stretch>
        </p:blipFill>
        <p:spPr>
          <a:xfrm>
            <a:off x="228600" y="1066799"/>
            <a:ext cx="8686800" cy="3396143"/>
          </a:xfrm>
          <a:prstGeom prst="rect">
            <a:avLst/>
          </a:prstGeom>
        </p:spPr>
      </p:pic>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Fill Intensity + Luminosity</a:t>
            </a:r>
            <a:endParaRPr lang="en-US" dirty="0"/>
          </a:p>
        </p:txBody>
      </p:sp>
      <p:sp>
        <p:nvSpPr>
          <p:cNvPr id="3" name="Content Placeholder 2"/>
          <p:cNvSpPr>
            <a:spLocks noGrp="1"/>
          </p:cNvSpPr>
          <p:nvPr>
            <p:ph idx="1"/>
          </p:nvPr>
        </p:nvSpPr>
        <p:spPr>
          <a:xfrm>
            <a:off x="228600" y="5317842"/>
            <a:ext cx="8686800" cy="1082957"/>
          </a:xfrm>
        </p:spPr>
        <p:txBody>
          <a:bodyPr/>
          <a:lstStyle/>
          <a:p>
            <a:r>
              <a:rPr lang="en-US" dirty="0" smtClean="0"/>
              <a:t>Dump after the meeting…</a:t>
            </a:r>
          </a:p>
          <a:p>
            <a:r>
              <a:rPr lang="en-US" dirty="0" err="1" smtClean="0"/>
              <a:t>Lumi</a:t>
            </a:r>
            <a:r>
              <a:rPr lang="en-US" dirty="0" smtClean="0"/>
              <a:t> down by factor ~2.5</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28</a:t>
            </a:fld>
            <a:r>
              <a:rPr lang="en-US" smtClean="0">
                <a:solidFill>
                  <a:srgbClr val="FFFFFF"/>
                </a:solidFill>
              </a:rPr>
              <a:t> </a:t>
            </a:r>
            <a:endParaRPr lang="en-US">
              <a:solidFill>
                <a:srgbClr val="FFFFFF"/>
              </a:solidFill>
            </a:endParaRPr>
          </a:p>
        </p:txBody>
      </p:sp>
      <p:pic>
        <p:nvPicPr>
          <p:cNvPr id="6" name="Picture 5"/>
          <p:cNvPicPr>
            <a:picLocks noChangeAspect="1"/>
          </p:cNvPicPr>
          <p:nvPr/>
        </p:nvPicPr>
        <p:blipFill>
          <a:blip r:embed="rId2"/>
          <a:srcRect l="3288" t="19785" r="2133" b="5335"/>
          <a:stretch>
            <a:fillRect/>
          </a:stretch>
        </p:blipFill>
        <p:spPr>
          <a:xfrm>
            <a:off x="337455" y="846664"/>
            <a:ext cx="8322732" cy="4213105"/>
          </a:xfrm>
          <a:prstGeom prst="rect">
            <a:avLst/>
          </a:prstGeom>
        </p:spPr>
      </p:pic>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Transverse Beam Size</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29</a:t>
            </a:fld>
            <a:r>
              <a:rPr lang="en-US" smtClean="0">
                <a:solidFill>
                  <a:srgbClr val="FFFFFF"/>
                </a:solidFill>
              </a:rPr>
              <a:t> </a:t>
            </a:r>
            <a:endParaRPr lang="en-US">
              <a:solidFill>
                <a:srgbClr val="FFFFFF"/>
              </a:solidFill>
            </a:endParaRPr>
          </a:p>
        </p:txBody>
      </p:sp>
      <p:pic>
        <p:nvPicPr>
          <p:cNvPr id="6" name="Picture 5"/>
          <p:cNvPicPr>
            <a:picLocks noChangeAspect="1"/>
          </p:cNvPicPr>
          <p:nvPr/>
        </p:nvPicPr>
        <p:blipFill>
          <a:blip r:embed="rId2"/>
          <a:srcRect l="3641" t="19548" r="1747" b="6256"/>
          <a:stretch>
            <a:fillRect/>
          </a:stretch>
        </p:blipFill>
        <p:spPr>
          <a:xfrm>
            <a:off x="120954" y="931335"/>
            <a:ext cx="8876874" cy="4451046"/>
          </a:xfrm>
          <a:prstGeom prst="rect">
            <a:avLst/>
          </a:prstGeom>
        </p:spPr>
      </p:pic>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Event no. 1. Sector 67:</a:t>
            </a:r>
            <a:endParaRPr lang="en-US" dirty="0" smtClean="0"/>
          </a:p>
        </p:txBody>
      </p:sp>
      <p:sp>
        <p:nvSpPr>
          <p:cNvPr id="3" name="Content Placeholder 2"/>
          <p:cNvSpPr>
            <a:spLocks noGrp="1"/>
          </p:cNvSpPr>
          <p:nvPr>
            <p:ph idx="1"/>
          </p:nvPr>
        </p:nvSpPr>
        <p:spPr>
          <a:xfrm>
            <a:off x="228600" y="912490"/>
            <a:ext cx="8686800" cy="5334000"/>
          </a:xfrm>
        </p:spPr>
        <p:txBody>
          <a:bodyPr/>
          <a:lstStyle/>
          <a:p>
            <a:r>
              <a:rPr lang="en-US" sz="2000" dirty="0" smtClean="0"/>
              <a:t>The </a:t>
            </a:r>
            <a:r>
              <a:rPr lang="en-US" sz="2000" dirty="0" smtClean="0">
                <a:solidFill>
                  <a:srgbClr val="FF0000"/>
                </a:solidFill>
              </a:rPr>
              <a:t>’QPS OK’ </a:t>
            </a:r>
            <a:r>
              <a:rPr lang="en-US" sz="2000" dirty="0" smtClean="0"/>
              <a:t>status was lost early in the night, however, first discovered by the QPS team in the morning of Friday. It affected the quench detector (</a:t>
            </a:r>
            <a:r>
              <a:rPr lang="en-US" sz="2000" dirty="0" err="1" smtClean="0"/>
              <a:t>iQPS</a:t>
            </a:r>
            <a:r>
              <a:rPr lang="en-US" sz="2000" dirty="0" smtClean="0"/>
              <a:t>) of </a:t>
            </a:r>
            <a:r>
              <a:rPr lang="en-US" sz="2000" dirty="0" smtClean="0">
                <a:solidFill>
                  <a:srgbClr val="FF0000"/>
                </a:solidFill>
              </a:rPr>
              <a:t>dipole A9.L7</a:t>
            </a:r>
            <a:r>
              <a:rPr lang="en-US" sz="2000" dirty="0" smtClean="0"/>
              <a:t> to which communication was interrupted as the unit did not return to logging. A fake Post-Mortem event had been triggered and the controller was left in a stalled state, preventing any new ramp. The quench protection feature, however, remained intact. </a:t>
            </a:r>
          </a:p>
          <a:p>
            <a:r>
              <a:rPr lang="en-US" sz="2000" dirty="0" smtClean="0"/>
              <a:t>The controller was restarted by a locally applied power cycle (</a:t>
            </a:r>
            <a:r>
              <a:rPr lang="en-US" sz="2000" dirty="0" smtClean="0">
                <a:solidFill>
                  <a:srgbClr val="FF0000"/>
                </a:solidFill>
              </a:rPr>
              <a:t>1</a:t>
            </a:r>
            <a:r>
              <a:rPr lang="en-US" sz="2000" baseline="30000" dirty="0" smtClean="0">
                <a:solidFill>
                  <a:srgbClr val="FF0000"/>
                </a:solidFill>
              </a:rPr>
              <a:t>st</a:t>
            </a:r>
            <a:r>
              <a:rPr lang="en-US" sz="2000" dirty="0" smtClean="0">
                <a:solidFill>
                  <a:srgbClr val="FF0000"/>
                </a:solidFill>
              </a:rPr>
              <a:t> tunnel intervention</a:t>
            </a:r>
            <a:r>
              <a:rPr lang="en-US" sz="2000" dirty="0" smtClean="0"/>
              <a:t>).</a:t>
            </a:r>
          </a:p>
          <a:p>
            <a:r>
              <a:rPr lang="en-US" sz="2000" dirty="0" smtClean="0"/>
              <a:t>Most </a:t>
            </a:r>
            <a:r>
              <a:rPr lang="en-US" sz="2000" dirty="0" smtClean="0">
                <a:solidFill>
                  <a:srgbClr val="FF0000"/>
                </a:solidFill>
              </a:rPr>
              <a:t>likely the incident is the result of an SEU</a:t>
            </a:r>
            <a:r>
              <a:rPr lang="en-US" sz="2000" dirty="0" smtClean="0"/>
              <a:t>, such as it has been experienced with identical Local Protection Units in case of protons in the injection regions and at the occasion of bump applied for quench studies. This ties up with the observations made during this run by EN/STI of local single events, with 30 counts at detector adjacent to the QPS rack !</a:t>
            </a:r>
          </a:p>
          <a:p>
            <a:r>
              <a:rPr lang="en-US" sz="2000" dirty="0" smtClean="0"/>
              <a:t>The </a:t>
            </a:r>
            <a:r>
              <a:rPr lang="en-US" sz="2000" dirty="0" smtClean="0">
                <a:solidFill>
                  <a:srgbClr val="FF0000"/>
                </a:solidFill>
              </a:rPr>
              <a:t>undertaking by QPS of software upgrades to provide automatic return to logging after a SEU event has started </a:t>
            </a:r>
            <a:r>
              <a:rPr lang="en-US" sz="2000" dirty="0" smtClean="0"/>
              <a:t>and will be completed during the Xmas Stop for the exposed areas (P7, P3, DS next to experiments). </a:t>
            </a:r>
            <a:endParaRPr lang="en-US" sz="2000"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3</a:t>
            </a:fld>
            <a:r>
              <a:rPr lang="en-US" smtClean="0">
                <a:solidFill>
                  <a:srgbClr val="FFFFFF"/>
                </a:solidFill>
              </a:rPr>
              <a:t> </a:t>
            </a:r>
            <a:endParaRPr lang="en-US">
              <a:solidFill>
                <a:srgbClr val="FFFFFF"/>
              </a:solidFill>
            </a:endParaRPr>
          </a:p>
        </p:txBody>
      </p:sp>
      <p:sp>
        <p:nvSpPr>
          <p:cNvPr id="6" name="TextBox 5"/>
          <p:cNvSpPr txBox="1"/>
          <p:nvPr/>
        </p:nvSpPr>
        <p:spPr>
          <a:xfrm>
            <a:off x="6442134" y="6246490"/>
            <a:ext cx="2244612" cy="338554"/>
          </a:xfrm>
          <a:prstGeom prst="rect">
            <a:avLst/>
          </a:prstGeom>
          <a:noFill/>
        </p:spPr>
        <p:txBody>
          <a:bodyPr wrap="none" rtlCol="0">
            <a:spAutoFit/>
          </a:bodyPr>
          <a:lstStyle/>
          <a:p>
            <a:r>
              <a:rPr lang="en-US" sz="1600" i="1" dirty="0" err="1" smtClean="0"/>
              <a:t>Knud</a:t>
            </a:r>
            <a:r>
              <a:rPr lang="en-US" sz="1600" i="1" dirty="0" smtClean="0"/>
              <a:t> </a:t>
            </a:r>
            <a:r>
              <a:rPr lang="en-US" sz="1600" i="1" dirty="0" err="1" smtClean="0"/>
              <a:t>Dahlerup</a:t>
            </a:r>
            <a:r>
              <a:rPr lang="en-US" sz="1600" i="1" dirty="0" smtClean="0"/>
              <a:t>-Petersen</a:t>
            </a:r>
            <a:endParaRPr lang="en-US" sz="1600" i="1" dirty="0"/>
          </a:p>
        </p:txBody>
      </p:sp>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Ahead</a:t>
            </a:r>
            <a:endParaRPr lang="en-US" dirty="0"/>
          </a:p>
        </p:txBody>
      </p:sp>
      <p:sp>
        <p:nvSpPr>
          <p:cNvPr id="3" name="Content Placeholder 2"/>
          <p:cNvSpPr>
            <a:spLocks noGrp="1"/>
          </p:cNvSpPr>
          <p:nvPr>
            <p:ph idx="1"/>
          </p:nvPr>
        </p:nvSpPr>
        <p:spPr/>
        <p:txBody>
          <a:bodyPr/>
          <a:lstStyle/>
          <a:p>
            <a:r>
              <a:rPr lang="en-US" dirty="0" smtClean="0"/>
              <a:t>End-of-fill study </a:t>
            </a:r>
            <a:r>
              <a:rPr lang="en-US" dirty="0" smtClean="0"/>
              <a:t>(switch on transverse damper, …)</a:t>
            </a:r>
            <a:r>
              <a:rPr lang="en-US" dirty="0" smtClean="0"/>
              <a:t>.</a:t>
            </a:r>
          </a:p>
          <a:p>
            <a:r>
              <a:rPr lang="en-US" dirty="0" smtClean="0"/>
              <a:t>Dump around 10h00.</a:t>
            </a:r>
          </a:p>
          <a:p>
            <a:r>
              <a:rPr lang="en-US" dirty="0" smtClean="0"/>
              <a:t>Short injection optimization (1h).</a:t>
            </a:r>
          </a:p>
          <a:p>
            <a:r>
              <a:rPr lang="en-US" dirty="0" smtClean="0"/>
              <a:t>Fill for 121 on 121 bunches. Stable beams.</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30</a:t>
            </a:fld>
            <a:r>
              <a:rPr lang="en-US" smtClean="0">
                <a:solidFill>
                  <a:srgbClr val="FFFFFF"/>
                </a:solidFill>
              </a:rPr>
              <a:t> </a:t>
            </a:r>
            <a:endParaRPr lang="en-US">
              <a:solidFill>
                <a:srgbClr val="FFFFFF"/>
              </a:solidFill>
            </a:endParaRPr>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Event no. 2.  Sector 23 : </a:t>
            </a:r>
            <a:endParaRPr lang="en-US" dirty="0"/>
          </a:p>
        </p:txBody>
      </p:sp>
      <p:sp>
        <p:nvSpPr>
          <p:cNvPr id="3" name="Content Placeholder 2"/>
          <p:cNvSpPr>
            <a:spLocks noGrp="1"/>
          </p:cNvSpPr>
          <p:nvPr>
            <p:ph idx="1"/>
          </p:nvPr>
        </p:nvSpPr>
        <p:spPr/>
        <p:txBody>
          <a:bodyPr/>
          <a:lstStyle/>
          <a:p>
            <a:r>
              <a:rPr lang="en-US" sz="2000" dirty="0" smtClean="0"/>
              <a:t>The </a:t>
            </a:r>
            <a:r>
              <a:rPr lang="en-US" sz="2000" dirty="0" smtClean="0">
                <a:solidFill>
                  <a:srgbClr val="FF0000"/>
                </a:solidFill>
              </a:rPr>
              <a:t>RB/QF/QD Global </a:t>
            </a:r>
            <a:r>
              <a:rPr lang="en-US" sz="2000" dirty="0" err="1" smtClean="0">
                <a:solidFill>
                  <a:srgbClr val="FF0000"/>
                </a:solidFill>
              </a:rPr>
              <a:t>Busbar</a:t>
            </a:r>
            <a:r>
              <a:rPr lang="en-US" sz="2000" dirty="0" smtClean="0">
                <a:solidFill>
                  <a:srgbClr val="FF0000"/>
                </a:solidFill>
              </a:rPr>
              <a:t> Detector</a:t>
            </a:r>
            <a:r>
              <a:rPr lang="en-US" sz="2000" dirty="0" smtClean="0"/>
              <a:t>, located in UA27, was the origin of the beam</a:t>
            </a:r>
            <a:r>
              <a:rPr lang="en-US" sz="2000" dirty="0" smtClean="0"/>
              <a:t> dump and </a:t>
            </a:r>
            <a:r>
              <a:rPr lang="en-US" sz="2000" dirty="0" smtClean="0"/>
              <a:t>trip of the main circuits on Friday morning 06H39. Access was required. The detector (based on an industrial PC) was found with its </a:t>
            </a:r>
            <a:r>
              <a:rPr lang="en-US" sz="2000" dirty="0" smtClean="0">
                <a:solidFill>
                  <a:srgbClr val="FF0000"/>
                </a:solidFill>
              </a:rPr>
              <a:t>power supply broken</a:t>
            </a:r>
            <a:r>
              <a:rPr lang="en-US" sz="2000" dirty="0" smtClean="0"/>
              <a:t>. Restarted after replacement of the power source. </a:t>
            </a:r>
          </a:p>
          <a:p>
            <a:r>
              <a:rPr lang="en-US" sz="2000" dirty="0" smtClean="0"/>
              <a:t>This is the </a:t>
            </a:r>
            <a:r>
              <a:rPr lang="en-US" sz="2000" dirty="0" smtClean="0">
                <a:solidFill>
                  <a:srgbClr val="FF0000"/>
                </a:solidFill>
              </a:rPr>
              <a:t>fifth event of this kind </a:t>
            </a:r>
            <a:r>
              <a:rPr lang="en-US" sz="2000" dirty="0" smtClean="0"/>
              <a:t>(out of 8 installed units) since the beginning of LHC commissioning. There is a proposal for a partial dismantling of these units during the Xmas Stop. </a:t>
            </a:r>
            <a:endParaRPr lang="en-US" sz="2000"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4</a:t>
            </a:fld>
            <a:r>
              <a:rPr lang="en-US" smtClean="0">
                <a:solidFill>
                  <a:srgbClr val="FFFFFF"/>
                </a:solidFill>
              </a:rPr>
              <a:t> </a:t>
            </a:r>
            <a:endParaRPr lang="en-US">
              <a:solidFill>
                <a:srgbClr val="FFFFFF"/>
              </a:solidFill>
            </a:endParaRPr>
          </a:p>
        </p:txBody>
      </p:sp>
      <p:sp>
        <p:nvSpPr>
          <p:cNvPr id="6" name="TextBox 5"/>
          <p:cNvSpPr txBox="1"/>
          <p:nvPr/>
        </p:nvSpPr>
        <p:spPr>
          <a:xfrm>
            <a:off x="6442134" y="6246490"/>
            <a:ext cx="2244612" cy="338554"/>
          </a:xfrm>
          <a:prstGeom prst="rect">
            <a:avLst/>
          </a:prstGeom>
          <a:noFill/>
        </p:spPr>
        <p:txBody>
          <a:bodyPr wrap="none" rtlCol="0">
            <a:spAutoFit/>
          </a:bodyPr>
          <a:lstStyle/>
          <a:p>
            <a:r>
              <a:rPr lang="en-US" sz="1600" i="1" dirty="0" err="1" smtClean="0"/>
              <a:t>Knud</a:t>
            </a:r>
            <a:r>
              <a:rPr lang="en-US" sz="1600" i="1" dirty="0" smtClean="0"/>
              <a:t> </a:t>
            </a:r>
            <a:r>
              <a:rPr lang="en-US" sz="1600" i="1" dirty="0" err="1" smtClean="0"/>
              <a:t>Dahlerup</a:t>
            </a:r>
            <a:r>
              <a:rPr lang="en-US" sz="1600" i="1" dirty="0" smtClean="0"/>
              <a:t>-Petersen</a:t>
            </a:r>
            <a:endParaRPr lang="en-US" sz="1600" i="1" dirty="0"/>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Event no. 3. Sector 67</a:t>
            </a:r>
            <a:r>
              <a:rPr lang="en-US" b="1" dirty="0" smtClean="0"/>
              <a:t>: (a)</a:t>
            </a:r>
            <a:r>
              <a:rPr lang="en-US" dirty="0" smtClean="0"/>
              <a:t> </a:t>
            </a:r>
            <a:endParaRPr lang="en-US" dirty="0"/>
          </a:p>
        </p:txBody>
      </p:sp>
      <p:sp>
        <p:nvSpPr>
          <p:cNvPr id="3" name="Content Placeholder 2"/>
          <p:cNvSpPr>
            <a:spLocks noGrp="1"/>
          </p:cNvSpPr>
          <p:nvPr>
            <p:ph idx="1"/>
          </p:nvPr>
        </p:nvSpPr>
        <p:spPr/>
        <p:txBody>
          <a:bodyPr/>
          <a:lstStyle/>
          <a:p>
            <a:r>
              <a:rPr lang="en-US" sz="2000" dirty="0" smtClean="0"/>
              <a:t>A first </a:t>
            </a:r>
            <a:r>
              <a:rPr lang="en-US" sz="2000" dirty="0" smtClean="0">
                <a:solidFill>
                  <a:srgbClr val="FF0000"/>
                </a:solidFill>
              </a:rPr>
              <a:t>trip of the RQD circuit </a:t>
            </a:r>
            <a:r>
              <a:rPr lang="en-US" sz="2000" dirty="0" smtClean="0"/>
              <a:t>occurred at 06H48 on Friday morning, at the beginning of the ramp from 5800A. Heaters were fired on main quad Q15.R6 by the </a:t>
            </a:r>
            <a:r>
              <a:rPr lang="en-US" sz="2000" dirty="0" err="1" smtClean="0"/>
              <a:t>nQPS</a:t>
            </a:r>
            <a:r>
              <a:rPr lang="en-US" sz="2000" dirty="0" smtClean="0"/>
              <a:t> crate under dipole B16.R6, indicating that the </a:t>
            </a:r>
            <a:r>
              <a:rPr lang="en-US" sz="2000" dirty="0" err="1" smtClean="0"/>
              <a:t>SymQ</a:t>
            </a:r>
            <a:r>
              <a:rPr lang="en-US" sz="2000" dirty="0" smtClean="0"/>
              <a:t> (DS) system had observed a voltage rise (large </a:t>
            </a:r>
            <a:r>
              <a:rPr lang="en-US" sz="2000" dirty="0" err="1" smtClean="0"/>
              <a:t>U</a:t>
            </a:r>
            <a:r>
              <a:rPr lang="en-US" sz="2000" baseline="-25000" dirty="0" err="1" smtClean="0"/>
              <a:t>res</a:t>
            </a:r>
            <a:r>
              <a:rPr lang="en-US" sz="2000" dirty="0" smtClean="0"/>
              <a:t> signal). Only board-B of the DS system appeared suspicious. The asymmetric quench detector (</a:t>
            </a:r>
            <a:r>
              <a:rPr lang="en-US" sz="2000" dirty="0" err="1" smtClean="0"/>
              <a:t>iQPS</a:t>
            </a:r>
            <a:r>
              <a:rPr lang="en-US" sz="2000" dirty="0" smtClean="0"/>
              <a:t>) reacted only as a result of the heater firing. </a:t>
            </a:r>
          </a:p>
          <a:p>
            <a:r>
              <a:rPr lang="en-US" sz="2000" dirty="0" smtClean="0"/>
              <a:t>A </a:t>
            </a:r>
            <a:r>
              <a:rPr lang="en-US" sz="2000" dirty="0" smtClean="0">
                <a:solidFill>
                  <a:srgbClr val="FF0000"/>
                </a:solidFill>
              </a:rPr>
              <a:t>similar event occurred at the beginning of the ramp </a:t>
            </a:r>
            <a:r>
              <a:rPr lang="en-US" sz="2000" dirty="0" smtClean="0"/>
              <a:t>to </a:t>
            </a:r>
            <a:r>
              <a:rPr lang="en-US" sz="2000" dirty="0" err="1" smtClean="0"/>
              <a:t>I</a:t>
            </a:r>
            <a:r>
              <a:rPr lang="en-US" sz="2000" baseline="-25000" dirty="0" err="1" smtClean="0"/>
              <a:t>min</a:t>
            </a:r>
            <a:r>
              <a:rPr lang="en-US" sz="2000" dirty="0" smtClean="0"/>
              <a:t> of the following restart of the main circuits in S67 –intended for further analysis of the problem (at 12H56). Same fault signals and event sequence were observed as during the first trip.</a:t>
            </a:r>
          </a:p>
          <a:p>
            <a:r>
              <a:rPr lang="en-US" sz="2000" dirty="0" smtClean="0"/>
              <a:t>It was decided to replace board B of the </a:t>
            </a:r>
            <a:r>
              <a:rPr lang="en-US" sz="2000" dirty="0" err="1" smtClean="0"/>
              <a:t>SymQ</a:t>
            </a:r>
            <a:r>
              <a:rPr lang="en-US" sz="2000" dirty="0" smtClean="0"/>
              <a:t> system of the </a:t>
            </a:r>
            <a:r>
              <a:rPr lang="en-US" sz="2000" dirty="0" err="1" smtClean="0"/>
              <a:t>nQPS</a:t>
            </a:r>
            <a:r>
              <a:rPr lang="en-US" sz="2000" dirty="0" smtClean="0"/>
              <a:t> crate B16.R6. </a:t>
            </a:r>
            <a:r>
              <a:rPr lang="en-US" sz="2000" dirty="0" smtClean="0">
                <a:solidFill>
                  <a:srgbClr val="FF0000"/>
                </a:solidFill>
              </a:rPr>
              <a:t>Finally both MQ boards were replaced, however without any improvement</a:t>
            </a:r>
            <a:r>
              <a:rPr lang="en-US" sz="2000" dirty="0" smtClean="0"/>
              <a:t>, as demonstrated during the subsequent re-powering (again trip at the beginning of first ramp)</a:t>
            </a:r>
            <a:r>
              <a:rPr lang="en-US" sz="2000" dirty="0" smtClean="0"/>
              <a:t>.</a:t>
            </a:r>
            <a:endParaRPr lang="en-US" sz="2000" dirty="0" smtClean="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5</a:t>
            </a:fld>
            <a:r>
              <a:rPr lang="en-US" smtClean="0">
                <a:solidFill>
                  <a:srgbClr val="FFFFFF"/>
                </a:solidFill>
              </a:rPr>
              <a:t> </a:t>
            </a:r>
            <a:endParaRPr lang="en-US">
              <a:solidFill>
                <a:srgbClr val="FFFFFF"/>
              </a:solidFill>
            </a:endParaRPr>
          </a:p>
        </p:txBody>
      </p:sp>
      <p:sp>
        <p:nvSpPr>
          <p:cNvPr id="6" name="TextBox 5"/>
          <p:cNvSpPr txBox="1"/>
          <p:nvPr/>
        </p:nvSpPr>
        <p:spPr>
          <a:xfrm>
            <a:off x="6442134" y="6246490"/>
            <a:ext cx="2244612" cy="338554"/>
          </a:xfrm>
          <a:prstGeom prst="rect">
            <a:avLst/>
          </a:prstGeom>
          <a:noFill/>
        </p:spPr>
        <p:txBody>
          <a:bodyPr wrap="none" rtlCol="0">
            <a:spAutoFit/>
          </a:bodyPr>
          <a:lstStyle/>
          <a:p>
            <a:r>
              <a:rPr lang="en-US" sz="1600" i="1" dirty="0" err="1" smtClean="0"/>
              <a:t>Knud</a:t>
            </a:r>
            <a:r>
              <a:rPr lang="en-US" sz="1600" i="1" dirty="0" smtClean="0"/>
              <a:t> </a:t>
            </a:r>
            <a:r>
              <a:rPr lang="en-US" sz="1600" i="1" dirty="0" err="1" smtClean="0"/>
              <a:t>Dahlerup</a:t>
            </a:r>
            <a:r>
              <a:rPr lang="en-US" sz="1600" i="1" dirty="0" smtClean="0"/>
              <a:t>-Petersen</a:t>
            </a:r>
            <a:endParaRPr lang="en-US" sz="1600" i="1" dirty="0"/>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Event no. 3. Sector 67:</a:t>
            </a:r>
            <a:r>
              <a:rPr lang="en-US" dirty="0" smtClean="0"/>
              <a:t>  (</a:t>
            </a:r>
            <a:r>
              <a:rPr lang="en-US" dirty="0" err="1" smtClean="0"/>
              <a:t>b</a:t>
            </a:r>
            <a:r>
              <a:rPr lang="en-US" dirty="0" smtClean="0"/>
              <a:t>)</a:t>
            </a:r>
            <a:endParaRPr lang="en-US" dirty="0"/>
          </a:p>
        </p:txBody>
      </p:sp>
      <p:sp>
        <p:nvSpPr>
          <p:cNvPr id="3" name="Content Placeholder 2"/>
          <p:cNvSpPr>
            <a:spLocks noGrp="1"/>
          </p:cNvSpPr>
          <p:nvPr>
            <p:ph idx="1"/>
          </p:nvPr>
        </p:nvSpPr>
        <p:spPr/>
        <p:txBody>
          <a:bodyPr/>
          <a:lstStyle/>
          <a:p>
            <a:r>
              <a:rPr lang="en-US" sz="2000" dirty="0" smtClean="0"/>
              <a:t>As </a:t>
            </a:r>
            <a:r>
              <a:rPr lang="en-US" sz="2000" dirty="0" smtClean="0"/>
              <a:t>the </a:t>
            </a:r>
            <a:r>
              <a:rPr lang="en-US" sz="2000" dirty="0" err="1" smtClean="0"/>
              <a:t>U</a:t>
            </a:r>
            <a:r>
              <a:rPr lang="en-US" sz="2000" baseline="-25000" dirty="0" err="1" smtClean="0"/>
              <a:t>diode</a:t>
            </a:r>
            <a:r>
              <a:rPr lang="en-US" sz="2000" dirty="0" smtClean="0"/>
              <a:t> signal from board B appeared abnormally high further </a:t>
            </a:r>
            <a:r>
              <a:rPr lang="en-US" sz="2000" dirty="0" smtClean="0">
                <a:solidFill>
                  <a:srgbClr val="FF0000"/>
                </a:solidFill>
              </a:rPr>
              <a:t>investigations concentrated on the voltage divider of the board B </a:t>
            </a:r>
            <a:r>
              <a:rPr lang="en-US" sz="2000" dirty="0" smtClean="0"/>
              <a:t>(mounted on the Motherboard of the </a:t>
            </a:r>
            <a:r>
              <a:rPr lang="en-US" sz="2000" dirty="0" err="1" smtClean="0"/>
              <a:t>nQPS</a:t>
            </a:r>
            <a:r>
              <a:rPr lang="en-US" sz="2000" dirty="0" smtClean="0"/>
              <a:t> crate). A broken or detached resistor (the parallel resistor 360Ω) of the divider would effectively cause a surge voltage as observed.  It was decided to endeavor a replacement of the complete crate by a spare. </a:t>
            </a:r>
          </a:p>
          <a:p>
            <a:r>
              <a:rPr lang="en-US" sz="2000" dirty="0" smtClean="0"/>
              <a:t>With the </a:t>
            </a:r>
            <a:r>
              <a:rPr lang="en-US" sz="2000" dirty="0" smtClean="0">
                <a:solidFill>
                  <a:srgbClr val="FF0000"/>
                </a:solidFill>
              </a:rPr>
              <a:t>spare crate in place a new powering was successful</a:t>
            </a:r>
            <a:r>
              <a:rPr lang="en-US" sz="2000" dirty="0" smtClean="0"/>
              <a:t>. </a:t>
            </a:r>
          </a:p>
          <a:p>
            <a:r>
              <a:rPr lang="en-US" sz="2000" dirty="0" smtClean="0"/>
              <a:t>Due to lack of RP approval for removal of the crate no immediate examination could be undertaken. However, </a:t>
            </a:r>
            <a:r>
              <a:rPr lang="en-US" sz="2000" dirty="0" smtClean="0">
                <a:solidFill>
                  <a:srgbClr val="FF0000"/>
                </a:solidFill>
              </a:rPr>
              <a:t>intervention team reported about ‘loose’ objects inside</a:t>
            </a:r>
            <a:r>
              <a:rPr lang="en-US" sz="2000" dirty="0" smtClean="0"/>
              <a:t>! </a:t>
            </a:r>
            <a:endParaRPr lang="en-US" sz="2000"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6</a:t>
            </a:fld>
            <a:r>
              <a:rPr lang="en-US" smtClean="0">
                <a:solidFill>
                  <a:srgbClr val="FFFFFF"/>
                </a:solidFill>
              </a:rPr>
              <a:t> </a:t>
            </a:r>
            <a:endParaRPr lang="en-US">
              <a:solidFill>
                <a:srgbClr val="FFFFFF"/>
              </a:solidFill>
            </a:endParaRPr>
          </a:p>
        </p:txBody>
      </p:sp>
      <p:sp>
        <p:nvSpPr>
          <p:cNvPr id="6" name="TextBox 5"/>
          <p:cNvSpPr txBox="1"/>
          <p:nvPr/>
        </p:nvSpPr>
        <p:spPr>
          <a:xfrm>
            <a:off x="6442134" y="6246490"/>
            <a:ext cx="2244612" cy="338554"/>
          </a:xfrm>
          <a:prstGeom prst="rect">
            <a:avLst/>
          </a:prstGeom>
          <a:noFill/>
        </p:spPr>
        <p:txBody>
          <a:bodyPr wrap="none" rtlCol="0">
            <a:spAutoFit/>
          </a:bodyPr>
          <a:lstStyle/>
          <a:p>
            <a:r>
              <a:rPr lang="en-US" sz="1600" i="1" dirty="0" err="1" smtClean="0"/>
              <a:t>Knud</a:t>
            </a:r>
            <a:r>
              <a:rPr lang="en-US" sz="1600" i="1" dirty="0" smtClean="0"/>
              <a:t> </a:t>
            </a:r>
            <a:r>
              <a:rPr lang="en-US" sz="1600" i="1" dirty="0" err="1" smtClean="0"/>
              <a:t>Dahlerup</a:t>
            </a:r>
            <a:r>
              <a:rPr lang="en-US" sz="1600" i="1" dirty="0" smtClean="0"/>
              <a:t>-Petersen</a:t>
            </a:r>
            <a:endParaRPr lang="en-US" sz="1600" i="1" dirty="0"/>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into  A9.L7 Trip: SEU?</a:t>
            </a:r>
            <a:endParaRPr lang="en-US" dirty="0"/>
          </a:p>
        </p:txBody>
      </p:sp>
      <p:sp>
        <p:nvSpPr>
          <p:cNvPr id="3" name="Content Placeholder 2"/>
          <p:cNvSpPr>
            <a:spLocks noGrp="1"/>
          </p:cNvSpPr>
          <p:nvPr>
            <p:ph idx="1"/>
          </p:nvPr>
        </p:nvSpPr>
        <p:spPr>
          <a:xfrm>
            <a:off x="228600" y="970040"/>
            <a:ext cx="8686800" cy="5334000"/>
          </a:xfrm>
        </p:spPr>
        <p:txBody>
          <a:bodyPr/>
          <a:lstStyle/>
          <a:p>
            <a:r>
              <a:rPr lang="en-US" dirty="0" smtClean="0"/>
              <a:t>Lost QPS OK on 2am Friday morning </a:t>
            </a:r>
            <a:r>
              <a:rPr lang="en-US" dirty="0" err="1" smtClean="0">
                <a:sym typeface="Wingdings"/>
              </a:rPr>
              <a:t></a:t>
            </a:r>
            <a:r>
              <a:rPr lang="en-US" dirty="0" smtClean="0">
                <a:sym typeface="Wingdings"/>
              </a:rPr>
              <a:t> prevents injection but allowed keeping fill.</a:t>
            </a:r>
          </a:p>
          <a:p>
            <a:r>
              <a:rPr lang="en-US" dirty="0" smtClean="0">
                <a:sym typeface="Wingdings"/>
              </a:rPr>
              <a:t>High losses in IR7 dispersion suppressor: worse leakage for ion collimation (fragmentation, dissociation) plus low b2 lifetime.</a:t>
            </a:r>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7</a:t>
            </a:fld>
            <a:r>
              <a:rPr lang="en-US" smtClean="0">
                <a:solidFill>
                  <a:srgbClr val="FFFFFF"/>
                </a:solidFill>
              </a:rPr>
              <a:t> </a:t>
            </a:r>
            <a:endParaRPr lang="en-US">
              <a:solidFill>
                <a:srgbClr val="FFFFFF"/>
              </a:solidFill>
            </a:endParaRPr>
          </a:p>
        </p:txBody>
      </p:sp>
      <p:pic>
        <p:nvPicPr>
          <p:cNvPr id="6" name="Picture 5"/>
          <p:cNvPicPr>
            <a:picLocks noChangeAspect="1"/>
          </p:cNvPicPr>
          <p:nvPr/>
        </p:nvPicPr>
        <p:blipFill>
          <a:blip r:embed="rId2"/>
          <a:stretch>
            <a:fillRect/>
          </a:stretch>
        </p:blipFill>
        <p:spPr>
          <a:xfrm>
            <a:off x="996945" y="2800547"/>
            <a:ext cx="7200000" cy="3672823"/>
          </a:xfrm>
          <a:prstGeom prst="rect">
            <a:avLst/>
          </a:prstGeom>
        </p:spPr>
      </p:pic>
      <p:sp>
        <p:nvSpPr>
          <p:cNvPr id="7" name="TextBox 6"/>
          <p:cNvSpPr txBox="1"/>
          <p:nvPr/>
        </p:nvSpPr>
        <p:spPr>
          <a:xfrm rot="16200000">
            <a:off x="-294880" y="3829270"/>
            <a:ext cx="1528984" cy="584776"/>
          </a:xfrm>
          <a:prstGeom prst="rect">
            <a:avLst/>
          </a:prstGeom>
          <a:noFill/>
        </p:spPr>
        <p:txBody>
          <a:bodyPr wrap="none" rtlCol="0">
            <a:spAutoFit/>
          </a:bodyPr>
          <a:lstStyle/>
          <a:p>
            <a:r>
              <a:rPr lang="en-US" sz="3200" dirty="0" smtClean="0"/>
              <a:t>Lifetime</a:t>
            </a:r>
            <a:endParaRPr lang="en-US" sz="3200" dirty="0"/>
          </a:p>
        </p:txBody>
      </p:sp>
      <p:sp>
        <p:nvSpPr>
          <p:cNvPr id="8" name="TextBox 7"/>
          <p:cNvSpPr txBox="1"/>
          <p:nvPr/>
        </p:nvSpPr>
        <p:spPr>
          <a:xfrm>
            <a:off x="8270190" y="5584247"/>
            <a:ext cx="837038" cy="369332"/>
          </a:xfrm>
          <a:prstGeom prst="rect">
            <a:avLst/>
          </a:prstGeom>
          <a:noFill/>
        </p:spPr>
        <p:txBody>
          <a:bodyPr wrap="none" rtlCol="0">
            <a:spAutoFit/>
          </a:bodyPr>
          <a:lstStyle/>
          <a:p>
            <a:r>
              <a:rPr lang="en-US" dirty="0" smtClean="0">
                <a:solidFill>
                  <a:srgbClr val="FF0000"/>
                </a:solidFill>
              </a:rPr>
              <a:t>Beam2</a:t>
            </a:r>
            <a:endParaRPr lang="en-US" dirty="0">
              <a:solidFill>
                <a:srgbClr val="FF0000"/>
              </a:solidFill>
            </a:endParaRPr>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dirty="0" smtClean="0"/>
              <a:t>Loss Maps: Physics Conditions B2 V</a:t>
            </a:r>
          </a:p>
        </p:txBody>
      </p:sp>
      <p:pic>
        <p:nvPicPr>
          <p:cNvPr id="69635" name="Content Placeholder 4" descr="2_betatron_losses_B2_3500GeV_ver_norm_stable_beams.pdf"/>
          <p:cNvPicPr>
            <a:picLocks noGrp="1" noChangeAspect="1"/>
          </p:cNvPicPr>
          <p:nvPr>
            <p:ph idx="1"/>
          </p:nvPr>
        </p:nvPicPr>
        <p:blipFill>
          <a:blip r:embed="rId2"/>
          <a:srcRect l="-3775" r="-3775"/>
          <a:stretch>
            <a:fillRect/>
          </a:stretch>
        </p:blipFill>
        <p:spPr>
          <a:xfrm>
            <a:off x="-360363" y="1143000"/>
            <a:ext cx="9337676" cy="5257800"/>
          </a:xfrm>
        </p:spPr>
      </p:pic>
      <p:sp>
        <p:nvSpPr>
          <p:cNvPr id="69636" name="Date Placeholder 3"/>
          <p:cNvSpPr>
            <a:spLocks noGrp="1"/>
          </p:cNvSpPr>
          <p:nvPr>
            <p:ph type="dt" sz="quarter" idx="10"/>
          </p:nvPr>
        </p:nvSpPr>
        <p:spPr>
          <a:noFill/>
        </p:spPr>
        <p:txBody>
          <a:bodyPr/>
          <a:lstStyle/>
          <a:p>
            <a:r>
              <a:rPr lang="en-US" smtClean="0"/>
              <a:t>Gianluca Valentino</a:t>
            </a:r>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 Maps: Physics Conditions B2 V</a:t>
            </a:r>
            <a:endParaRPr lang="en-US" dirty="0"/>
          </a:p>
        </p:txBody>
      </p:sp>
      <p:sp>
        <p:nvSpPr>
          <p:cNvPr id="4" name="Date Placeholder 3"/>
          <p:cNvSpPr>
            <a:spLocks noGrp="1"/>
          </p:cNvSpPr>
          <p:nvPr>
            <p:ph type="dt" idx="10"/>
          </p:nvPr>
        </p:nvSpPr>
        <p:spPr/>
        <p:txBody>
          <a:bodyPr/>
          <a:lstStyle/>
          <a:p>
            <a:pPr>
              <a:defRPr/>
            </a:pPr>
            <a:r>
              <a:rPr lang="en-US" smtClean="0"/>
              <a:t>Gianluca Valentino</a:t>
            </a:r>
            <a:endParaRPr lang="en-US"/>
          </a:p>
        </p:txBody>
      </p:sp>
      <p:sp>
        <p:nvSpPr>
          <p:cNvPr id="9" name="Content Placeholder 8"/>
          <p:cNvSpPr>
            <a:spLocks noGrp="1"/>
          </p:cNvSpPr>
          <p:nvPr>
            <p:ph idx="1"/>
          </p:nvPr>
        </p:nvSpPr>
        <p:spPr/>
        <p:txBody>
          <a:bodyPr/>
          <a:lstStyle/>
          <a:p>
            <a:endParaRPr lang="en-US"/>
          </a:p>
        </p:txBody>
      </p:sp>
      <p:pic>
        <p:nvPicPr>
          <p:cNvPr id="10" name="Content Placeholder 7" descr="b2-vert.png"/>
          <p:cNvPicPr>
            <a:picLocks noChangeAspect="1"/>
          </p:cNvPicPr>
          <p:nvPr/>
        </p:nvPicPr>
        <p:blipFill>
          <a:blip r:embed="rId2"/>
          <a:srcRect l="-3794" r="-3794"/>
          <a:stretch>
            <a:fillRect/>
          </a:stretch>
        </p:blipFill>
        <p:spPr bwMode="auto">
          <a:xfrm>
            <a:off x="-360364" y="1128769"/>
            <a:ext cx="9337677" cy="5257587"/>
          </a:xfrm>
          <a:prstGeom prst="rect">
            <a:avLst/>
          </a:prstGeom>
          <a:noFill/>
          <a:ln w="9525">
            <a:noFill/>
            <a:round/>
            <a:headEnd/>
            <a:tailEnd/>
          </a:ln>
        </p:spPr>
      </p:pic>
    </p:spTree>
  </p:cSld>
  <p:clrMapOvr>
    <a:masterClrMapping/>
  </p:clrMapOvr>
  <p:transition spd="med">
    <p:fade thruBlk="1"/>
  </p:transition>
</p:sld>
</file>

<file path=ppt/theme/theme1.xml><?xml version="1.0" encoding="utf-8"?>
<a:theme xmlns:a="http://schemas.openxmlformats.org/drawingml/2006/main" name="Pixel">
  <a:themeElements>
    <a:clrScheme name="Pixel 13">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CC00CC"/>
      </a:hlink>
      <a:folHlink>
        <a:srgbClr val="CCCCE6"/>
      </a:folHlink>
    </a:clrScheme>
    <a:fontScheme name="Pixe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Calibri"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Calibri"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CC00CC"/>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30919</TotalTime>
  <Words>2166</Words>
  <Application>Microsoft Macintosh PowerPoint</Application>
  <PresentationFormat>On-screen Show (4:3)</PresentationFormat>
  <Paragraphs>174</Paragraphs>
  <Slides>30</Slides>
  <Notes>0</Notes>
  <HiddenSlides>0</HiddenSlides>
  <MMClips>0</MMClips>
  <ScaleCrop>false</ScaleCrop>
  <HeadingPairs>
    <vt:vector size="4" baseType="variant">
      <vt:variant>
        <vt:lpstr>Design Template</vt:lpstr>
      </vt:variant>
      <vt:variant>
        <vt:i4>2</vt:i4>
      </vt:variant>
      <vt:variant>
        <vt:lpstr>Slide Titles</vt:lpstr>
      </vt:variant>
      <vt:variant>
        <vt:i4>30</vt:i4>
      </vt:variant>
    </vt:vector>
  </HeadingPairs>
  <TitlesOfParts>
    <vt:vector size="32" baseType="lpstr">
      <vt:lpstr>Pixel</vt:lpstr>
      <vt:lpstr>Office Theme</vt:lpstr>
      <vt:lpstr> Friday 12.11.</vt:lpstr>
      <vt:lpstr>QPS Interventions (Summary Knud)</vt:lpstr>
      <vt:lpstr>Event no. 1. Sector 67:</vt:lpstr>
      <vt:lpstr>Event no. 2.  Sector 23 : </vt:lpstr>
      <vt:lpstr>Event no. 3. Sector 67: (a) </vt:lpstr>
      <vt:lpstr>Event no. 3. Sector 67:  (b)</vt:lpstr>
      <vt:lpstr>Look into  A9.L7 Trip: SEU?</vt:lpstr>
      <vt:lpstr>Loss Maps: Physics Conditions B2 V</vt:lpstr>
      <vt:lpstr>Loss Maps: Physics Conditions B2 V</vt:lpstr>
      <vt:lpstr>Zoom IR7 Losses, B2: Fill Early Friday</vt:lpstr>
      <vt:lpstr>SEU Analysis</vt:lpstr>
      <vt:lpstr>a few slides about ‘Very’ ;-)  VERY Quick look on IR7 – RadLevels (Ion versus Proton Run) [good and bad refers to losses in the machine]</vt:lpstr>
      <vt:lpstr>Left of IR7 “Bad Ion Fill (1488)”</vt:lpstr>
      <vt:lpstr>Left of IR7 “Good Proton Fill (1450)”</vt:lpstr>
      <vt:lpstr>Right of IR7 “Bad Ion Fill (1488)” </vt:lpstr>
      <vt:lpstr>Right of IR7 “Good Proton Fill (1450)” </vt:lpstr>
      <vt:lpstr>Very Preliminary ‘Conclusion’</vt:lpstr>
      <vt:lpstr> Friday/Saturday 12/13.11.</vt:lpstr>
      <vt:lpstr>RF Modulation Setup</vt:lpstr>
      <vt:lpstr>RF Modulation Setup</vt:lpstr>
      <vt:lpstr>RF Modulation Setup</vt:lpstr>
      <vt:lpstr>RF Modulation Setup</vt:lpstr>
      <vt:lpstr>RF Modulation Setup</vt:lpstr>
      <vt:lpstr>Incorporation Problem</vt:lpstr>
      <vt:lpstr>New Record Lumi for Ions</vt:lpstr>
      <vt:lpstr>Beam Lifetime in this Stable Beams</vt:lpstr>
      <vt:lpstr>Losses</vt:lpstr>
      <vt:lpstr>This Fill Intensity + Luminosity</vt:lpstr>
      <vt:lpstr>Transverse Beam Size</vt:lpstr>
      <vt:lpstr>Ahead</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Night 27</dc:title>
  <dc:creator>Oliver Bruning</dc:creator>
  <cp:lastModifiedBy>Ralph Assmann</cp:lastModifiedBy>
  <cp:revision>830</cp:revision>
  <dcterms:created xsi:type="dcterms:W3CDTF">2010-11-13T06:48:29Z</dcterms:created>
  <dcterms:modified xsi:type="dcterms:W3CDTF">2010-11-13T07:57:21Z</dcterms:modified>
</cp:coreProperties>
</file>