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1"/>
  </p:notesMasterIdLst>
  <p:handoutMasterIdLst>
    <p:handoutMasterId r:id="rId32"/>
  </p:handoutMasterIdLst>
  <p:sldIdLst>
    <p:sldId id="1050" r:id="rId2"/>
    <p:sldId id="1140" r:id="rId3"/>
    <p:sldId id="1141" r:id="rId4"/>
    <p:sldId id="1161" r:id="rId5"/>
    <p:sldId id="1142" r:id="rId6"/>
    <p:sldId id="1143" r:id="rId7"/>
    <p:sldId id="1144" r:id="rId8"/>
    <p:sldId id="1123" r:id="rId9"/>
    <p:sldId id="1152" r:id="rId10"/>
    <p:sldId id="1145" r:id="rId11"/>
    <p:sldId id="1146" r:id="rId12"/>
    <p:sldId id="1147" r:id="rId13"/>
    <p:sldId id="1148" r:id="rId14"/>
    <p:sldId id="1154" r:id="rId15"/>
    <p:sldId id="1153" r:id="rId16"/>
    <p:sldId id="1149" r:id="rId17"/>
    <p:sldId id="1163" r:id="rId18"/>
    <p:sldId id="1162" r:id="rId19"/>
    <p:sldId id="1155" r:id="rId20"/>
    <p:sldId id="1150" r:id="rId21"/>
    <p:sldId id="1165" r:id="rId22"/>
    <p:sldId id="1156" r:id="rId23"/>
    <p:sldId id="1164" r:id="rId24"/>
    <p:sldId id="1166" r:id="rId25"/>
    <p:sldId id="1151" r:id="rId26"/>
    <p:sldId id="1157" r:id="rId27"/>
    <p:sldId id="1158" r:id="rId28"/>
    <p:sldId id="1159" r:id="rId29"/>
    <p:sldId id="1160" r:id="rId30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33CC"/>
    <a:srgbClr val="6C126C"/>
    <a:srgbClr val="008000"/>
    <a:srgbClr val="99FF99"/>
    <a:srgbClr val="FFCCCC"/>
    <a:srgbClr val="9FCAFF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8831" autoAdjust="0"/>
  </p:normalViewPr>
  <p:slideViewPr>
    <p:cSldViewPr>
      <p:cViewPr>
        <p:scale>
          <a:sx n="80" d="100"/>
          <a:sy n="80" d="100"/>
        </p:scale>
        <p:origin x="-816" y="-708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168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8DBDAD6D-BFA2-4CA3-B08F-89B1014DD15D}" type="datetimeFigureOut">
              <a:rPr lang="en-US"/>
              <a:pPr>
                <a:defRPr/>
              </a:pPr>
              <a:t>10/11/2010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EAE86350-A0BA-4870-A18B-1325EADBD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3" y="4716585"/>
            <a:ext cx="5436909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12B4A68-D5F9-45B2-B75D-4CECB5515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2B4A68-D5F9-45B2-B75D-4CECB551538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2B4A68-D5F9-45B2-B75D-4CECB55153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46B21-8D11-42A5-8C72-70B66016A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BB0F48-4862-994E-8CDE-8D34C81B5B35}" type="datetime1">
              <a:rPr lang="en-US" smtClean="0"/>
              <a:pPr/>
              <a:t>10/11/2010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999A656A-4C76-4B4B-96BD-A5ACDB107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032" name="Picture 1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85804" y="1071546"/>
            <a:ext cx="8229600" cy="3500462"/>
          </a:xfrm>
        </p:spPr>
        <p:txBody>
          <a:bodyPr/>
          <a:lstStyle/>
          <a:p>
            <a:pPr lvl="1" eaLnBrk="1" hangingPunct="1">
              <a:buNone/>
            </a:pPr>
            <a:r>
              <a:rPr lang="en-US" sz="2800" dirty="0" smtClean="0"/>
              <a:t>Goal of the week: </a:t>
            </a:r>
          </a:p>
          <a:p>
            <a:pPr lvl="1" eaLnBrk="1" hangingPunct="1">
              <a:buNone/>
            </a:pPr>
            <a:r>
              <a:rPr lang="en-US" sz="2800" dirty="0" smtClean="0"/>
              <a:t>	</a:t>
            </a:r>
          </a:p>
          <a:p>
            <a:pPr lvl="1" eaLnBrk="1" hangingPunct="1">
              <a:buNone/>
            </a:pPr>
            <a:r>
              <a:rPr lang="en-US" sz="2800" dirty="0" smtClean="0"/>
              <a:t>Stable beams with </a:t>
            </a:r>
            <a:r>
              <a:rPr lang="en-US" sz="2800" dirty="0" smtClean="0"/>
              <a:t>trains </a:t>
            </a:r>
            <a:r>
              <a:rPr lang="en-US" sz="2800" dirty="0" smtClean="0"/>
              <a:t>of 200 &amp; 248 bunches</a:t>
            </a:r>
            <a:endParaRPr lang="en-US" sz="2400" dirty="0" smtClean="0"/>
          </a:p>
          <a:p>
            <a:pPr lvl="1" eaLnBrk="1" hangingPunct="1"/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 summary of week 40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3042" y="4857760"/>
            <a:ext cx="537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R. Bailey, J. </a:t>
            </a:r>
            <a:r>
              <a:rPr lang="en-US" sz="2400" dirty="0" err="1" smtClean="0"/>
              <a:t>Uythoven</a:t>
            </a:r>
            <a:r>
              <a:rPr lang="en-US" sz="2400" dirty="0" smtClean="0"/>
              <a:t> &amp; J. </a:t>
            </a:r>
            <a:r>
              <a:rPr lang="en-US" sz="2400" dirty="0" err="1" smtClean="0"/>
              <a:t>Wenninger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scan with 200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7646782" cy="569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714348" y="785794"/>
            <a:ext cx="81037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Wednesday morning: Quench test at 450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Vertical bump (upward) on MQ.14R2.B2, horizontal bump (inside)  on MQ.14R2.B1. Probing loss scale of ~ 1 second.</a:t>
            </a:r>
          </a:p>
          <a:p>
            <a:pPr lvl="1"/>
            <a:r>
              <a:rPr lang="en-US" dirty="0" smtClean="0"/>
              <a:t>Beam2:</a:t>
            </a:r>
          </a:p>
          <a:p>
            <a:pPr lvl="2"/>
            <a:r>
              <a:rPr lang="en-US" dirty="0" smtClean="0"/>
              <a:t>Triggered </a:t>
            </a:r>
            <a:r>
              <a:rPr lang="en-US" dirty="0" err="1" smtClean="0"/>
              <a:t>busbar</a:t>
            </a:r>
            <a:r>
              <a:rPr lang="en-US" dirty="0" smtClean="0"/>
              <a:t> protection of </a:t>
            </a:r>
            <a:r>
              <a:rPr lang="en-US" dirty="0" err="1" smtClean="0"/>
              <a:t>nQPS</a:t>
            </a:r>
            <a:r>
              <a:rPr lang="en-US" dirty="0" smtClean="0"/>
              <a:t> on MQ with 1.6E11 and 2.4E11 (not with 1E11). EE opened, but heaters not fired. Beginning of the quenching of MQ observed.</a:t>
            </a:r>
          </a:p>
          <a:p>
            <a:pPr lvl="1"/>
            <a:r>
              <a:rPr lang="en-US" dirty="0" smtClean="0"/>
              <a:t>Beam1:</a:t>
            </a:r>
          </a:p>
          <a:p>
            <a:pPr lvl="2"/>
            <a:r>
              <a:rPr lang="en-US" dirty="0" smtClean="0"/>
              <a:t>Triggered old QPS on MB C14.R2 in front of MQ with 1.7E11. Quench heaters were fired.</a:t>
            </a:r>
          </a:p>
          <a:p>
            <a:pPr lvl="2"/>
            <a:r>
              <a:rPr lang="en-US" dirty="0" smtClean="0"/>
              <a:t>Beam loss before PM trigger ~1E11.</a:t>
            </a:r>
          </a:p>
          <a:p>
            <a:pPr lvl="1"/>
            <a:r>
              <a:rPr lang="en-US" dirty="0" smtClean="0"/>
              <a:t>Detailed analysis to be done.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 test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350" y="6667500"/>
            <a:ext cx="3629025" cy="228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 test: signal versus threshold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85794"/>
            <a:ext cx="8686800" cy="1214446"/>
          </a:xfrm>
        </p:spPr>
        <p:txBody>
          <a:bodyPr/>
          <a:lstStyle/>
          <a:p>
            <a:r>
              <a:rPr lang="en-US" dirty="0" smtClean="0"/>
              <a:t>BLM signal with 2.4E11 p – note the threshold was increased by a factor 3 to correspond to 3 times estimated quench level.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350" y="6667500"/>
            <a:ext cx="3629025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144" y="2154476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104" y="928670"/>
            <a:ext cx="9103896" cy="491192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kern="0" noProof="0" dirty="0" smtClean="0">
                <a:latin typeface="+mn-lt"/>
              </a:rPr>
              <a:t>Vacuum activity in the common vacuum chamber, some 60 m from the IPs.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Depends in bunch current.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Cleaning after 2-3 fills with similar bunch intensity and count.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FF0000"/>
                </a:solidFill>
              </a:rPr>
              <a:t>Tests with a solenoid installed last Saturday seem to indicate that it is driven by e-clouds.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kern="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860447"/>
            <a:ext cx="8596313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1400, 248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38" y="928670"/>
            <a:ext cx="849312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104" y="928671"/>
            <a:ext cx="9103896" cy="342902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kern="0" noProof="0" dirty="0" smtClean="0">
                <a:latin typeface="+mn-lt"/>
              </a:rPr>
              <a:t>With 200 b frequent loss of tune signal (noise too high), in particular on beam 1 (and mostly H plane).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lang="en-US" sz="2400" kern="0" noProof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kern="0" noProof="0" dirty="0" smtClean="0">
                <a:latin typeface="+mn-lt"/>
              </a:rPr>
              <a:t>Signal filter was exchanged Thursday (before 248 b).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Rebuild with components rated for higher voltages.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 smtClean="0">
                <a:solidFill>
                  <a:srgbClr val="0000FF"/>
                </a:solidFill>
              </a:rPr>
              <a:t>&gt;&gt; no problems anymore with 248 bunches.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kern="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fill 1406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104" y="714356"/>
            <a:ext cx="9103896" cy="307183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kern="0" noProof="0" dirty="0" smtClean="0">
                <a:latin typeface="+mn-lt"/>
              </a:rPr>
              <a:t>Problem with Xing angles in IR1 and IR2 (V plane) in first step of squeeze.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noProof="0" dirty="0" smtClean="0">
                <a:solidFill>
                  <a:srgbClr val="0000FF"/>
                </a:solidFill>
                <a:latin typeface="+mn-lt"/>
              </a:rPr>
              <a:t>OFB kept the Xing at 170 </a:t>
            </a:r>
            <a:r>
              <a:rPr lang="en-US" kern="0" noProof="0" dirty="0" err="1" smtClean="0">
                <a:solidFill>
                  <a:srgbClr val="0000FF"/>
                </a:solidFill>
                <a:latin typeface="+mn-lt"/>
              </a:rPr>
              <a:t>urad</a:t>
            </a: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, counteracting the bump reduction to 100/110 </a:t>
            </a:r>
            <a:r>
              <a:rPr lang="en-US" kern="0" dirty="0" err="1" smtClean="0">
                <a:solidFill>
                  <a:srgbClr val="0000FF"/>
                </a:solidFill>
                <a:latin typeface="+mn-lt"/>
              </a:rPr>
              <a:t>urad</a:t>
            </a: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. Most likely problem with BPM mask sending.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noProof="0" dirty="0" smtClean="0">
                <a:solidFill>
                  <a:srgbClr val="0000FF"/>
                </a:solidFill>
                <a:latin typeface="+mn-lt"/>
              </a:rPr>
              <a:t>This problem was only discovered in ADJUST with beams in collisions.</a:t>
            </a:r>
            <a:endParaRPr lang="en-US" kern="0" dirty="0" smtClean="0">
              <a:solidFill>
                <a:srgbClr val="0000FF"/>
              </a:solidFill>
              <a:latin typeface="+mn-lt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 smtClean="0">
                <a:solidFill>
                  <a:srgbClr val="00007D"/>
                </a:solidFill>
                <a:latin typeface="Arial"/>
              </a:rPr>
              <a:t>Send physics reference to OFB and let it correct out what it had put in – did not work, orbit drifted off and dump on slow loss in IR7 (TCSG), orbit off by ~0.3 mm.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kern="0" dirty="0" smtClean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886192"/>
            <a:ext cx="7429520" cy="297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928662" y="5643578"/>
            <a:ext cx="2143140" cy="1000132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loss on TCSG due to orbit deviation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746160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problem B1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5856" y="928670"/>
            <a:ext cx="8675300" cy="53578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latin typeface="+mn-lt"/>
              </a:rPr>
              <a:t>Injection problems for B1 starting Friday night. Thursday was still good.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 smtClean="0">
                <a:latin typeface="+mn-lt"/>
              </a:rPr>
              <a:t>Large losses despite very good trajectory.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kern="0" noProof="0" dirty="0" smtClean="0">
                <a:latin typeface="+mn-lt"/>
              </a:rPr>
              <a:t>Losses ~100 larger than previously.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latin typeface="+mn-lt"/>
              </a:rPr>
              <a:t>Loss location localized near end of injection septum MSI.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kern="0" noProof="0" dirty="0" smtClean="0">
                <a:latin typeface="+mn-lt"/>
              </a:rPr>
              <a:t>Steering the beam down by 2 mm or so helps.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latin typeface="+mn-lt"/>
              </a:rPr>
              <a:t>BTV screens checked – not the cause.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latin typeface="+mn-lt"/>
              </a:rPr>
              <a:t>TCDI collimators checked – not the cause.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kern="0" noProof="0" dirty="0" smtClean="0">
                <a:latin typeface="+mn-lt"/>
              </a:rPr>
              <a:t>Present situation: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1800" kern="0" dirty="0" smtClean="0">
                <a:latin typeface="+mn-lt"/>
              </a:rPr>
              <a:t>Beam steered down a bit, losses acceptable to inject for physics on Sunday.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noProof="0" dirty="0" smtClean="0">
                <a:latin typeface="+mn-lt"/>
              </a:rPr>
              <a:t>Alignment to be checked </a:t>
            </a:r>
            <a:r>
              <a:rPr lang="en-US" sz="2400" kern="0" noProof="0" dirty="0" err="1" smtClean="0">
                <a:latin typeface="+mn-lt"/>
              </a:rPr>
              <a:t>asap</a:t>
            </a:r>
            <a:r>
              <a:rPr lang="en-US" sz="2400" kern="0" noProof="0" dirty="0" smtClean="0">
                <a:latin typeface="+mn-lt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+mn-lt"/>
              </a:rPr>
              <a:t>Tonight it seems to have degraded further – also TI8.</a:t>
            </a:r>
            <a:endParaRPr lang="en-US" sz="2400" kern="0" noProof="0" dirty="0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104" y="714356"/>
            <a:ext cx="9103896" cy="428628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Monday evening</a:t>
            </a:r>
            <a:r>
              <a:rPr lang="en-US" sz="2400" kern="0" noProof="0" dirty="0" smtClean="0">
                <a:latin typeface="+mn-lt"/>
              </a:rPr>
              <a:t>: switching to 200 bunches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3 fills:1393, 1394 and 1397. Approx. 22 hours of stable beams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Peak </a:t>
            </a:r>
            <a:r>
              <a:rPr lang="en-US" kern="0" dirty="0" smtClean="0">
                <a:solidFill>
                  <a:srgbClr val="FF0000"/>
                </a:solidFill>
              </a:rPr>
              <a:t>L = 6.8x10</a:t>
            </a:r>
            <a:r>
              <a:rPr lang="en-US" kern="0" baseline="30000" dirty="0" smtClean="0">
                <a:solidFill>
                  <a:srgbClr val="FF0000"/>
                </a:solidFill>
              </a:rPr>
              <a:t>31</a:t>
            </a:r>
            <a:r>
              <a:rPr lang="en-US" kern="0" dirty="0" smtClean="0">
                <a:solidFill>
                  <a:srgbClr val="FF0000"/>
                </a:solidFill>
              </a:rPr>
              <a:t> cm</a:t>
            </a:r>
            <a:r>
              <a:rPr lang="en-US" kern="0" baseline="30000" dirty="0" smtClean="0">
                <a:solidFill>
                  <a:srgbClr val="FF0000"/>
                </a:solidFill>
              </a:rPr>
              <a:t>-2</a:t>
            </a:r>
            <a:r>
              <a:rPr lang="en-US" kern="0" dirty="0" smtClean="0">
                <a:solidFill>
                  <a:srgbClr val="FF0000"/>
                </a:solidFill>
              </a:rPr>
              <a:t> s</a:t>
            </a:r>
            <a:r>
              <a:rPr lang="en-US" kern="0" baseline="30000" dirty="0" smtClean="0">
                <a:solidFill>
                  <a:srgbClr val="FF0000"/>
                </a:solidFill>
              </a:rPr>
              <a:t>-1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Small </a:t>
            </a:r>
            <a:r>
              <a:rPr lang="en-US" kern="0" dirty="0" err="1" smtClean="0">
                <a:solidFill>
                  <a:srgbClr val="0000FF"/>
                </a:solidFill>
              </a:rPr>
              <a:t>emittances</a:t>
            </a:r>
            <a:r>
              <a:rPr lang="en-US" kern="0" dirty="0" smtClean="0">
                <a:solidFill>
                  <a:srgbClr val="0000FF"/>
                </a:solidFill>
              </a:rPr>
              <a:t> in collisions, 2.6 to 3 um.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Bunch intensities ~ nominal 10</a:t>
            </a:r>
            <a:r>
              <a:rPr lang="en-US" kern="0" baseline="30000" dirty="0" smtClean="0">
                <a:solidFill>
                  <a:srgbClr val="0000FF"/>
                </a:solidFill>
              </a:rPr>
              <a:t>11</a:t>
            </a:r>
            <a:r>
              <a:rPr lang="en-US" kern="0" dirty="0" smtClean="0">
                <a:solidFill>
                  <a:srgbClr val="0000FF"/>
                </a:solidFill>
              </a:rPr>
              <a:t> p. Limited due to vacuum and tune measurements issues (see later).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Thursday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evening: switching to 248 bunches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1 fill:1400,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Peak </a:t>
            </a:r>
            <a:r>
              <a:rPr lang="en-US" kern="0" dirty="0" smtClean="0">
                <a:solidFill>
                  <a:srgbClr val="FF0000"/>
                </a:solidFill>
              </a:rPr>
              <a:t>L = 8.8x10</a:t>
            </a:r>
            <a:r>
              <a:rPr lang="en-US" kern="0" baseline="30000" dirty="0" smtClean="0">
                <a:solidFill>
                  <a:srgbClr val="FF0000"/>
                </a:solidFill>
              </a:rPr>
              <a:t>31</a:t>
            </a:r>
            <a:r>
              <a:rPr lang="en-US" kern="0" dirty="0" smtClean="0">
                <a:solidFill>
                  <a:srgbClr val="FF0000"/>
                </a:solidFill>
              </a:rPr>
              <a:t> cm</a:t>
            </a:r>
            <a:r>
              <a:rPr lang="en-US" kern="0" baseline="30000" dirty="0" smtClean="0">
                <a:solidFill>
                  <a:srgbClr val="FF0000"/>
                </a:solidFill>
              </a:rPr>
              <a:t>-2</a:t>
            </a:r>
            <a:r>
              <a:rPr lang="en-US" kern="0" dirty="0" smtClean="0">
                <a:solidFill>
                  <a:srgbClr val="FF0000"/>
                </a:solidFill>
              </a:rPr>
              <a:t> s</a:t>
            </a:r>
            <a:r>
              <a:rPr lang="en-US" kern="0" baseline="30000" dirty="0" smtClean="0">
                <a:solidFill>
                  <a:srgbClr val="FF0000"/>
                </a:solidFill>
              </a:rPr>
              <a:t>-1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Small </a:t>
            </a:r>
            <a:r>
              <a:rPr lang="en-US" kern="0" dirty="0" err="1" smtClean="0">
                <a:solidFill>
                  <a:srgbClr val="0000FF"/>
                </a:solidFill>
              </a:rPr>
              <a:t>emittances</a:t>
            </a:r>
            <a:r>
              <a:rPr lang="en-US" kern="0" dirty="0" smtClean="0">
                <a:solidFill>
                  <a:srgbClr val="0000FF"/>
                </a:solidFill>
              </a:rPr>
              <a:t> in collisions, 2.6 to 3 um.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Bunch intensities ~ nominal 10</a:t>
            </a:r>
            <a:r>
              <a:rPr lang="en-US" kern="0" baseline="30000" dirty="0" smtClean="0">
                <a:solidFill>
                  <a:srgbClr val="0000FF"/>
                </a:solidFill>
              </a:rPr>
              <a:t>11</a:t>
            </a:r>
            <a:r>
              <a:rPr lang="en-US" kern="0" dirty="0" smtClean="0">
                <a:solidFill>
                  <a:srgbClr val="0000FF"/>
                </a:solidFill>
              </a:rPr>
              <a:t> p.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After this first fill – unlucky all weekend….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5286388"/>
            <a:ext cx="9103896" cy="428628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Emittances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injection between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 and 2.6 um.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problem B1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4" y="1265951"/>
            <a:ext cx="7867676" cy="530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43042" y="1000108"/>
            <a:ext cx="5307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problem: loss pattern change at the MSI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TI8/B2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8429652" cy="314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2976" y="4572008"/>
            <a:ext cx="6742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Losses in TI8 last night (at the TCDI collimators)</a:t>
            </a:r>
          </a:p>
          <a:p>
            <a:r>
              <a:rPr lang="en-US" sz="2400" dirty="0" smtClean="0"/>
              <a:t>Probably poor trajectory… 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</a:t>
            </a:r>
            <a:r>
              <a:rPr lang="en-US" dirty="0" smtClean="0"/>
              <a:t>system 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5856" y="928670"/>
            <a:ext cx="8675300" cy="53578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latin typeface="+mn-lt"/>
              </a:rPr>
              <a:t>Synchronization problems on the central timing system occurred twice (disconnect from GPS).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 smtClean="0">
                <a:solidFill>
                  <a:srgbClr val="FF0000"/>
                </a:solidFill>
                <a:latin typeface="+mn-lt"/>
              </a:rPr>
              <a:t>Detected by IPOC of BIS system (PM data).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kern="0" noProof="0" dirty="0" smtClean="0">
                <a:latin typeface="+mn-lt"/>
              </a:rPr>
              <a:t>First occurrence Wednesday morning ~ 08:00.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latin typeface="+mn-lt"/>
              </a:rPr>
              <a:t>Second occurrence Sunday afternoon ~ 16:00</a:t>
            </a:r>
            <a:r>
              <a:rPr lang="en-US" sz="2400" kern="0" dirty="0" smtClean="0">
                <a:latin typeface="+mn-lt"/>
              </a:rPr>
              <a:t>.</a:t>
            </a:r>
            <a:endParaRPr lang="en-US" sz="2400" kern="0" dirty="0" smtClean="0"/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 smtClean="0"/>
              <a:t>Each time a restart/</a:t>
            </a:r>
            <a:r>
              <a:rPr lang="en-US" sz="2400" kern="0" dirty="0" err="1" smtClean="0"/>
              <a:t>resynch</a:t>
            </a:r>
            <a:r>
              <a:rPr lang="en-US" sz="2400" kern="0" dirty="0" smtClean="0"/>
              <a:t> of the BIC crates was required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 smtClean="0">
                <a:solidFill>
                  <a:srgbClr val="0000FF"/>
                </a:solidFill>
              </a:rPr>
              <a:t>It also seems to coincide with injection kickers not firing</a:t>
            </a:r>
            <a:r>
              <a:rPr lang="en-US" sz="2400" kern="0" dirty="0" smtClean="0">
                <a:solidFill>
                  <a:srgbClr val="0000FF"/>
                </a:solidFill>
              </a:rPr>
              <a:t>.</a:t>
            </a:r>
            <a:br>
              <a:rPr lang="en-US" sz="2400" kern="0" dirty="0" smtClean="0">
                <a:solidFill>
                  <a:srgbClr val="0000FF"/>
                </a:solidFill>
              </a:rPr>
            </a:br>
            <a:r>
              <a:rPr lang="en-US" sz="2400" kern="0" dirty="0" smtClean="0">
                <a:solidFill>
                  <a:srgbClr val="0000FF"/>
                </a:solidFill>
              </a:rPr>
              <a:t>Happened 3 x since yesterday</a:t>
            </a:r>
            <a:endParaRPr lang="en-US" sz="2400" kern="0" dirty="0" smtClean="0">
              <a:solidFill>
                <a:srgbClr val="0000FF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 smtClean="0">
                <a:latin typeface="+mn-lt"/>
              </a:rPr>
              <a:t>No error reported by the MKI.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 smtClean="0">
                <a:latin typeface="+mn-lt"/>
              </a:rPr>
              <a:t>ALICE hit tonight, </a:t>
            </a:r>
            <a:r>
              <a:rPr lang="en-US" kern="0" dirty="0" err="1" smtClean="0">
                <a:latin typeface="+mn-lt"/>
              </a:rPr>
              <a:t>LHCb</a:t>
            </a:r>
            <a:r>
              <a:rPr lang="en-US" kern="0" dirty="0" smtClean="0">
                <a:latin typeface="+mn-lt"/>
              </a:rPr>
              <a:t> over the WE.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noProof="0" dirty="0" smtClean="0">
                <a:latin typeface="+mn-lt"/>
              </a:rPr>
              <a:t>Vacuum valves closed in ALICE (24 b</a:t>
            </a:r>
            <a:r>
              <a:rPr lang="en-US" kern="0" noProof="0" dirty="0" smtClean="0">
                <a:latin typeface="+mn-lt"/>
              </a:rPr>
              <a:t>)</a:t>
            </a:r>
            <a:br>
              <a:rPr lang="en-US" kern="0" noProof="0" dirty="0" smtClean="0">
                <a:latin typeface="+mn-lt"/>
              </a:rPr>
            </a:br>
            <a:endParaRPr lang="en-US" kern="0" noProof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400" kern="0" dirty="0" smtClean="0">
                <a:latin typeface="+mn-lt"/>
              </a:rPr>
              <a:t>Last </a:t>
            </a:r>
            <a:r>
              <a:rPr lang="en-US" sz="2400" kern="0" smtClean="0">
                <a:latin typeface="+mn-lt"/>
              </a:rPr>
              <a:t>fill injected, </a:t>
            </a:r>
            <a:r>
              <a:rPr lang="en-US" sz="2400" kern="0" dirty="0" smtClean="0">
                <a:latin typeface="+mn-lt"/>
              </a:rPr>
              <a:t>ramped ok, trip of RB81 at flat top</a:t>
            </a:r>
            <a:endParaRPr lang="en-US" sz="2400" kern="0" noProof="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 crates with 1 second offsets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7500958" cy="521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Valves closed in ALICE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662809" cy="248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104" y="928671"/>
            <a:ext cx="9103896" cy="342902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kern="0" noProof="0" dirty="0" smtClean="0">
                <a:latin typeface="+mn-lt"/>
              </a:rPr>
              <a:t>Various accesses through the week.</a:t>
            </a:r>
          </a:p>
          <a:p>
            <a:pPr marL="742950" lvl="1" indent="-285750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US" kern="0" dirty="0" smtClean="0">
                <a:solidFill>
                  <a:srgbClr val="0000FF"/>
                </a:solidFill>
                <a:latin typeface="Arial"/>
              </a:rPr>
              <a:t>Access on Tuesday revealed important water ‘leak’ in S34</a:t>
            </a:r>
          </a:p>
          <a:p>
            <a:pPr marL="1143000" lvl="2" indent="-228600">
              <a:spcBef>
                <a:spcPct val="20000"/>
              </a:spcBef>
              <a:buClr>
                <a:srgbClr val="00007D"/>
              </a:buClr>
              <a:buSzPct val="65000"/>
              <a:buFont typeface="Wingdings" pitchFamily="2" charset="2"/>
              <a:buChar char="n"/>
            </a:pP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The evacuation hose was blocked, water accumulating on the floor close to electronics racks.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lang="en-US" sz="2400" kern="0" noProof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kern="0" noProof="0" dirty="0" err="1" smtClean="0">
                <a:latin typeface="+mn-lt"/>
              </a:rPr>
              <a:t>Cryo</a:t>
            </a:r>
            <a:r>
              <a:rPr lang="en-US" sz="2400" kern="0" noProof="0" dirty="0" smtClean="0">
                <a:latin typeface="+mn-lt"/>
              </a:rPr>
              <a:t> stop Pt6 around 04:00 AM on Saturday due to loss </a:t>
            </a:r>
            <a:r>
              <a:rPr lang="en-US" sz="2400" kern="0" noProof="0" smtClean="0">
                <a:latin typeface="+mn-lt"/>
              </a:rPr>
              <a:t>of communication. </a:t>
            </a:r>
            <a:r>
              <a:rPr lang="en-US" sz="2400" kern="0" noProof="0" dirty="0" smtClean="0">
                <a:latin typeface="+mn-lt"/>
              </a:rPr>
              <a:t>Recovered Sunday morning at 09:00 AM.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De-icing of S34 in the shadow.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kern="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Pre-planning for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Missing injection kicker pulses B1 and B2. </a:t>
            </a:r>
            <a:r>
              <a:rPr lang="en-US" dirty="0" smtClean="0"/>
              <a:t>Timing?</a:t>
            </a:r>
            <a:endParaRPr lang="en-US" dirty="0" smtClean="0"/>
          </a:p>
          <a:p>
            <a:r>
              <a:rPr lang="en-US" dirty="0" smtClean="0"/>
              <a:t>Injection </a:t>
            </a:r>
            <a:r>
              <a:rPr lang="en-US" dirty="0" smtClean="0"/>
              <a:t>issue </a:t>
            </a:r>
            <a:r>
              <a:rPr lang="en-US" dirty="0" smtClean="0"/>
              <a:t>B1: access Pt2</a:t>
            </a:r>
            <a:endParaRPr lang="en-US" dirty="0" smtClean="0"/>
          </a:p>
          <a:p>
            <a:r>
              <a:rPr lang="en-US" dirty="0" smtClean="0"/>
              <a:t>Continue physics with 248 b, then switch to 300 b if OK.</a:t>
            </a:r>
          </a:p>
          <a:p>
            <a:r>
              <a:rPr lang="en-US" dirty="0" smtClean="0"/>
              <a:t>V/d Meer Scans next Tuesday.</a:t>
            </a:r>
          </a:p>
          <a:p>
            <a:r>
              <a:rPr lang="en-US" dirty="0" smtClean="0"/>
              <a:t>Change </a:t>
            </a:r>
            <a:r>
              <a:rPr lang="en-US" dirty="0" err="1" smtClean="0"/>
              <a:t>LHCb</a:t>
            </a:r>
            <a:r>
              <a:rPr lang="en-US" dirty="0" smtClean="0"/>
              <a:t> polarity after scan.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requests for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5111750"/>
          </a:xfrm>
        </p:spPr>
        <p:txBody>
          <a:bodyPr/>
          <a:lstStyle/>
          <a:p>
            <a:r>
              <a:rPr lang="en-US" sz="2000" dirty="0" smtClean="0"/>
              <a:t>Periodic loss maps (not really MD)</a:t>
            </a:r>
          </a:p>
          <a:p>
            <a:pPr lvl="1"/>
            <a:r>
              <a:rPr lang="en-US" sz="1800" dirty="0" err="1" smtClean="0">
                <a:ea typeface="+mn-ea"/>
                <a:cs typeface="+mn-cs"/>
              </a:rPr>
              <a:t>Betatron</a:t>
            </a:r>
            <a:r>
              <a:rPr lang="en-US" sz="1800" dirty="0" smtClean="0">
                <a:ea typeface="+mn-ea"/>
                <a:cs typeface="+mn-cs"/>
              </a:rPr>
              <a:t> loss map done week 40.</a:t>
            </a:r>
            <a:endParaRPr lang="en-US" sz="1600" dirty="0" smtClean="0"/>
          </a:p>
          <a:p>
            <a:r>
              <a:rPr lang="en-US" sz="2000" dirty="0" smtClean="0"/>
              <a:t>Orbit shift versus TCT check: collide 1 bunch and check the TCT center change as compared to predicted orbit change.</a:t>
            </a:r>
          </a:p>
          <a:p>
            <a:r>
              <a:rPr lang="en-US" sz="2000" dirty="0" smtClean="0"/>
              <a:t>BI</a:t>
            </a:r>
          </a:p>
          <a:p>
            <a:pPr lvl="1"/>
            <a:r>
              <a:rPr lang="en-US" sz="1800" dirty="0" smtClean="0"/>
              <a:t>PLL studies during ramp</a:t>
            </a:r>
          </a:p>
          <a:p>
            <a:pPr lvl="1"/>
            <a:r>
              <a:rPr lang="en-US" sz="1800" dirty="0" smtClean="0"/>
              <a:t>Commission BGI in preparation to ions – switch on at injection</a:t>
            </a:r>
          </a:p>
          <a:p>
            <a:pPr lvl="1"/>
            <a:r>
              <a:rPr lang="en-US" sz="1800" dirty="0" smtClean="0"/>
              <a:t>Other BI studies – list to be updated</a:t>
            </a:r>
          </a:p>
          <a:p>
            <a:pPr lvl="1"/>
            <a:r>
              <a:rPr lang="en-US" sz="1800" dirty="0" smtClean="0"/>
              <a:t>Test of 'dynamic' references for the OFB (varying </a:t>
            </a:r>
            <a:r>
              <a:rPr lang="en-US" sz="1800" dirty="0" err="1" smtClean="0"/>
              <a:t>Xing.separation</a:t>
            </a:r>
            <a:r>
              <a:rPr lang="en-US" sz="1800" dirty="0" smtClean="0"/>
              <a:t> bump): injection, then test of ramp + first part of squeeze.</a:t>
            </a:r>
          </a:p>
          <a:p>
            <a:r>
              <a:rPr lang="en-US" sz="2000" dirty="0" smtClean="0"/>
              <a:t>BT</a:t>
            </a:r>
          </a:p>
          <a:p>
            <a:pPr lvl="1"/>
            <a:r>
              <a:rPr lang="en-US" sz="1800" dirty="0" smtClean="0"/>
              <a:t>Abort Gap Cleaning – on at injection for physics</a:t>
            </a:r>
          </a:p>
          <a:p>
            <a:pPr lvl="1"/>
            <a:r>
              <a:rPr lang="en-US" sz="1800" dirty="0" smtClean="0"/>
              <a:t>Injection Studies 32 Bunches when required (344 bunches)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80660"/>
            <a:ext cx="8229600" cy="5111750"/>
          </a:xfrm>
        </p:spPr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: access to cavern in Pt8 (PM85) to exchange a 24 V power supply </a:t>
            </a:r>
          </a:p>
          <a:p>
            <a:pPr lvl="1"/>
            <a:r>
              <a:rPr lang="en-US" dirty="0" smtClean="0"/>
              <a:t>not urgent ~ 30 minutes </a:t>
            </a:r>
          </a:p>
          <a:p>
            <a:r>
              <a:rPr lang="en-US" dirty="0" smtClean="0"/>
              <a:t>TI : </a:t>
            </a:r>
            <a:r>
              <a:rPr lang="en-US" dirty="0" err="1" smtClean="0"/>
              <a:t>demineralized</a:t>
            </a:r>
            <a:r>
              <a:rPr lang="en-US" dirty="0" smtClean="0"/>
              <a:t> water alarm UA83.</a:t>
            </a:r>
          </a:p>
          <a:p>
            <a:r>
              <a:rPr lang="en-US" dirty="0" smtClean="0"/>
              <a:t>COD: RCBH15.L6B1</a:t>
            </a:r>
          </a:p>
          <a:p>
            <a:r>
              <a:rPr lang="en-US" dirty="0" smtClean="0"/>
              <a:t>Magnetic measurements Pt3 : ~3 hours (hump hunt) L. </a:t>
            </a:r>
            <a:r>
              <a:rPr lang="en-US" dirty="0" err="1" smtClean="0"/>
              <a:t>Walkiers</a:t>
            </a:r>
            <a:r>
              <a:rPr lang="en-US" dirty="0" smtClean="0"/>
              <a:t> et al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Scheduled lift maintenance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744235"/>
          </a:xfrm>
        </p:spPr>
        <p:txBody>
          <a:bodyPr/>
          <a:lstStyle/>
          <a:p>
            <a:r>
              <a:rPr lang="en-US" sz="2000" dirty="0" smtClean="0"/>
              <a:t>Some preventive maintenance has been requested on the LHC lifts, and agreed according to the following planning:</a:t>
            </a:r>
          </a:p>
          <a:p>
            <a:pPr>
              <a:buNone/>
            </a:pPr>
            <a:endParaRPr lang="en-US" sz="2000" dirty="0" smtClean="0"/>
          </a:p>
          <a:p>
            <a:pPr lvl="1"/>
            <a:r>
              <a:rPr lang="en-US" sz="1600" dirty="0" smtClean="0"/>
              <a:t>Tuesday 5 October:             PM15 from 8h to 12h00; PM25 from 13h30 to 17h30</a:t>
            </a:r>
          </a:p>
          <a:p>
            <a:pPr lvl="1"/>
            <a:r>
              <a:rPr lang="en-US" sz="1600" dirty="0" smtClean="0"/>
              <a:t>Wednesday 6 October:       PX24 from 8h to 12h00; PZ33 from 13h30 to 17h30</a:t>
            </a:r>
          </a:p>
          <a:p>
            <a:pPr lvl="1"/>
            <a:r>
              <a:rPr lang="en-US" sz="1600" dirty="0" smtClean="0"/>
              <a:t>Thursday 7 October: 	PM85 from 8h to 12h00; PZ85 from 13h30 to 17h30</a:t>
            </a:r>
          </a:p>
          <a:p>
            <a:pPr>
              <a:buNone/>
            </a:pPr>
            <a:endParaRPr lang="en-US" sz="2000" dirty="0" smtClean="0"/>
          </a:p>
          <a:p>
            <a:pPr lvl="1"/>
            <a:r>
              <a:rPr lang="en-US" sz="1600" dirty="0" smtClean="0"/>
              <a:t>Tuesday 12 October :          PM56 from 8h to 12h00; PM65 from 13h30 to 17h30</a:t>
            </a:r>
          </a:p>
          <a:p>
            <a:pPr lvl="1"/>
            <a:r>
              <a:rPr lang="en-US" sz="1600" dirty="0" smtClean="0"/>
              <a:t>Wednesday 13 October:     PZ65 from 8h to 12h00; PM76 from 13h30 to 17h30</a:t>
            </a:r>
          </a:p>
          <a:p>
            <a:pPr lvl="1"/>
            <a:r>
              <a:rPr lang="en-US" sz="1600" dirty="0" smtClean="0"/>
              <a:t>Thursday 14 October:          PM45 from 8h to 12h00; PZ45 from 13h30 to 17h30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500" y="4797190"/>
            <a:ext cx="70569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La maintenance du PM56 aura lieu le jeudi 7 de 13h30 à 17h30, celle du PZ 85 le mardi 12 de 8h à 12h.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779890" y="3501010"/>
            <a:ext cx="576080" cy="21603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5436120" y="2852920"/>
            <a:ext cx="576080" cy="21603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292100" y="2996940"/>
            <a:ext cx="115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PM56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79890" y="3244920"/>
            <a:ext cx="115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PZ85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fill with 200 bunches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1" descr="https://ab-dep-op-elogbook.web.cern.ch/ab-dep-op-elogbook/elogbook/attach.php?attachId=1111905&amp;type=png&amp;fname=201010042003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10" y="692620"/>
            <a:ext cx="6842020" cy="582102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 bwMode="auto">
          <a:xfrm>
            <a:off x="5148080" y="1124680"/>
            <a:ext cx="2808390" cy="43206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203810" y="1635475"/>
            <a:ext cx="3240450" cy="56263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0903" y="2204830"/>
            <a:ext cx="4775667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Corresponding </a:t>
            </a:r>
            <a:r>
              <a:rPr lang="en-US" dirty="0" err="1" smtClean="0"/>
              <a:t>emittance</a:t>
            </a:r>
            <a:r>
              <a:rPr lang="en-US" dirty="0" smtClean="0"/>
              <a:t> around 2.6 µm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pattern and bunch length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00098"/>
            <a:ext cx="8048912" cy="640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fill with 248 bunches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1000108"/>
            <a:ext cx="7504545" cy="553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luminosity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85794"/>
            <a:ext cx="550072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29" y="1609942"/>
            <a:ext cx="7894661" cy="481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357422" y="1000108"/>
            <a:ext cx="4828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Stored energy now ~ 14 MJ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 and BLM news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104" y="928670"/>
            <a:ext cx="9103896" cy="491192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UFOs (dumping the beam) have been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observed since the thresholds on SC elements were increased by a factor 3.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scanner with 200 bunches leads to a beam dump by BLMs in IR4 ~ half way through the scan.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 smtClean="0">
                <a:latin typeface="+mn-lt"/>
              </a:rPr>
              <a:t>With BLM thresholds at 3 x estimated quench level.</a:t>
            </a:r>
            <a:endParaRPr lang="en-US" kern="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UFOs versus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1139825"/>
            <a:ext cx="777875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5857892"/>
            <a:ext cx="28956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39552</TotalTime>
  <Words>1098</Words>
  <Application>Microsoft Office PowerPoint</Application>
  <PresentationFormat>On-screen Show (4:3)</PresentationFormat>
  <Paragraphs>164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Pixel</vt:lpstr>
      <vt:lpstr>OP summary of week 40</vt:lpstr>
      <vt:lpstr>Physics</vt:lpstr>
      <vt:lpstr>First fill with 200 bunches</vt:lpstr>
      <vt:lpstr>Filling pattern and bunch length</vt:lpstr>
      <vt:lpstr>First fill with 248 bunches</vt:lpstr>
      <vt:lpstr>Integrated luminosity</vt:lpstr>
      <vt:lpstr>Stored energy</vt:lpstr>
      <vt:lpstr>UFO and BLM news</vt:lpstr>
      <vt:lpstr>UFOs versus time</vt:lpstr>
      <vt:lpstr>Wire scan with 200 b</vt:lpstr>
      <vt:lpstr>Quench test</vt:lpstr>
      <vt:lpstr>Quench test: signal versus threshold</vt:lpstr>
      <vt:lpstr>Vacuum</vt:lpstr>
      <vt:lpstr>Vacuum activity</vt:lpstr>
      <vt:lpstr>Fill 1400, 248 b</vt:lpstr>
      <vt:lpstr>Tune</vt:lpstr>
      <vt:lpstr>Orbit fill 1406</vt:lpstr>
      <vt:lpstr>Slow loss on TCSG due to orbit deviation </vt:lpstr>
      <vt:lpstr>Injection problem B1</vt:lpstr>
      <vt:lpstr>Injection problem B1</vt:lpstr>
      <vt:lpstr>TI8/B2</vt:lpstr>
      <vt:lpstr>Timing system +</vt:lpstr>
      <vt:lpstr>BIC crates with 1 second offsets</vt:lpstr>
      <vt:lpstr>Valves closed in ALICE</vt:lpstr>
      <vt:lpstr>Stops</vt:lpstr>
      <vt:lpstr>Pre-planning for the week</vt:lpstr>
      <vt:lpstr>Outstanding requests for studies</vt:lpstr>
      <vt:lpstr>Access Requests</vt:lpstr>
      <vt:lpstr>Scheduled lift maintenance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2643</cp:revision>
  <dcterms:created xsi:type="dcterms:W3CDTF">2010-07-05T06:11:43Z</dcterms:created>
  <dcterms:modified xsi:type="dcterms:W3CDTF">2010-10-11T06:17:14Z</dcterms:modified>
</cp:coreProperties>
</file>