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012" r:id="rId2"/>
    <p:sldId id="1013" r:id="rId3"/>
    <p:sldId id="1014" r:id="rId4"/>
    <p:sldId id="1016" r:id="rId5"/>
    <p:sldId id="1015" r:id="rId6"/>
    <p:sldId id="1020" r:id="rId7"/>
    <p:sldId id="1023" r:id="rId8"/>
    <p:sldId id="1021" r:id="rId9"/>
    <p:sldId id="1017" r:id="rId10"/>
    <p:sldId id="1022" r:id="rId11"/>
    <p:sldId id="1018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456" y="-12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10/8/2010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10/8/2010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10/8/2010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10/8/2010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10/8/2010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10/8/2010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08/10/2010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10/8/2010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10/8/2010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10/8/2010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10/8/2010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10/8/2010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10/8/2010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10/8/2010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10/8/2010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10" y="2636890"/>
            <a:ext cx="4865848" cy="362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7/10/10 -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80660"/>
            <a:ext cx="8229600" cy="2088290"/>
          </a:xfrm>
        </p:spPr>
        <p:txBody>
          <a:bodyPr/>
          <a:lstStyle/>
          <a:p>
            <a:r>
              <a:rPr lang="en-US" dirty="0" smtClean="0"/>
              <a:t>Finish fill #1397 – 2 x 200 bunches</a:t>
            </a:r>
          </a:p>
          <a:p>
            <a:pPr lvl="1"/>
            <a:r>
              <a:rPr lang="en-US" dirty="0" smtClean="0"/>
              <a:t>  7:50: Start to move in the different Totem Roman Pots: OK</a:t>
            </a:r>
          </a:p>
          <a:p>
            <a:pPr lvl="1"/>
            <a:r>
              <a:rPr lang="en-US" dirty="0" smtClean="0"/>
              <a:t>10:26: All pots in</a:t>
            </a:r>
          </a:p>
          <a:p>
            <a:pPr lvl="1"/>
            <a:r>
              <a:rPr lang="en-US" dirty="0" smtClean="0"/>
              <a:t>10:59: Fly the wire; dumps beams by BLMs, no quenches</a:t>
            </a:r>
          </a:p>
          <a:p>
            <a:r>
              <a:rPr lang="en-US" dirty="0" smtClean="0"/>
              <a:t>Delivered </a:t>
            </a:r>
            <a:r>
              <a:rPr lang="en-US" dirty="0" err="1" smtClean="0"/>
              <a:t>Lumis</a:t>
            </a:r>
            <a:r>
              <a:rPr lang="en-US" dirty="0" smtClean="0"/>
              <a:t> nb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ALICE                1.52     </a:t>
            </a:r>
          </a:p>
          <a:p>
            <a:pPr lvl="1"/>
            <a:r>
              <a:rPr lang="en-US" dirty="0" smtClean="0"/>
              <a:t>ATLAS          1376.018</a:t>
            </a:r>
          </a:p>
          <a:p>
            <a:pPr lvl="1"/>
            <a:r>
              <a:rPr lang="en-US" dirty="0" smtClean="0"/>
              <a:t>CMS             1090.945</a:t>
            </a:r>
          </a:p>
          <a:p>
            <a:pPr lvl="1"/>
            <a:r>
              <a:rPr lang="en-US" dirty="0" smtClean="0"/>
              <a:t>LHCB            1279.718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45280"/>
            <a:ext cx="29524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Wire almost entirely through beam before BLM triggers dump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sz="1800" dirty="0" smtClean="0"/>
              <a:t>Measure the sensitivity of </a:t>
            </a:r>
            <a:r>
              <a:rPr lang="en-US" sz="1800" dirty="0" err="1" smtClean="0"/>
              <a:t>Marek’s</a:t>
            </a:r>
            <a:r>
              <a:rPr lang="en-US" sz="1800" dirty="0" smtClean="0"/>
              <a:t> new beam presence detection system</a:t>
            </a:r>
          </a:p>
          <a:p>
            <a:r>
              <a:rPr lang="en-US" sz="1800" dirty="0" smtClean="0"/>
              <a:t>Check the linearity of the fast BCT’s in the new configuration for nominal bunches</a:t>
            </a:r>
          </a:p>
          <a:p>
            <a:r>
              <a:rPr lang="en-US" sz="1800" dirty="0" smtClean="0"/>
              <a:t>Tune the High BW/Low Gain fast BCT calibration for the coming ion run</a:t>
            </a:r>
          </a:p>
          <a:p>
            <a:r>
              <a:rPr lang="en-US" sz="1800" dirty="0" smtClean="0"/>
              <a:t>Measure the High BW/Low Gain fast BCT sensitivity limit and linearity for low intensity bunches (ion run)</a:t>
            </a:r>
          </a:p>
          <a:p>
            <a:r>
              <a:rPr lang="en-US" sz="1800" dirty="0" smtClean="0"/>
              <a:t>Re-check BPM sensitivity limit</a:t>
            </a:r>
          </a:p>
          <a:p>
            <a:r>
              <a:rPr lang="en-US" sz="1800" dirty="0" smtClean="0"/>
              <a:t>Calibrate the abort gap over the whole ramp</a:t>
            </a:r>
          </a:p>
          <a:p>
            <a:r>
              <a:rPr lang="en-US" sz="1800" dirty="0" smtClean="0"/>
              <a:t>Check the abort gap acquisition gate timing resolution and stability</a:t>
            </a:r>
          </a:p>
          <a:p>
            <a:r>
              <a:rPr lang="en-US" sz="1800" dirty="0" smtClean="0"/>
              <a:t>Commission BGI in preparation to ions</a:t>
            </a:r>
          </a:p>
          <a:p>
            <a:r>
              <a:rPr lang="en-US" sz="1800" dirty="0" smtClean="0"/>
              <a:t>Check BSRT/BGI/BWS cross-calibration including corresponding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logging</a:t>
            </a:r>
          </a:p>
          <a:p>
            <a:r>
              <a:rPr lang="en-US" sz="1800" dirty="0" smtClean="0"/>
              <a:t>Test and compare bunch/bunch profile measurement via BWS and/or BSRT</a:t>
            </a:r>
          </a:p>
          <a:p>
            <a:r>
              <a:rPr lang="en-US" sz="1800" dirty="0" smtClean="0"/>
              <a:t>For all this, we would need the 2 rings for a few hours at 450 </a:t>
            </a:r>
            <a:r>
              <a:rPr lang="en-US" sz="1800" dirty="0" err="1" smtClean="0"/>
              <a:t>GeV</a:t>
            </a:r>
            <a:r>
              <a:rPr lang="en-US" sz="1800" dirty="0" smtClean="0"/>
              <a:t> then a ramp and again a few hours at 3.5 </a:t>
            </a:r>
            <a:r>
              <a:rPr lang="en-US" sz="1800" dirty="0" err="1" smtClean="0"/>
              <a:t>TeV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This would be really difficult to fit in a 4 hour slot. 8 would be perfect but we could try with 6.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Scheduled lift maintenance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744235"/>
          </a:xfrm>
        </p:spPr>
        <p:txBody>
          <a:bodyPr/>
          <a:lstStyle/>
          <a:p>
            <a:r>
              <a:rPr lang="en-US" sz="2000" dirty="0" smtClean="0"/>
              <a:t>Some preventive maintenance has been requested on the LHC lifts, and agreed according to the following planning: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1600" dirty="0" smtClean="0"/>
              <a:t>Tuesday 5 October:             PM15 from 8h to 12h00; PM25 from 13h30 to 17h30</a:t>
            </a:r>
          </a:p>
          <a:p>
            <a:pPr lvl="1"/>
            <a:r>
              <a:rPr lang="en-US" sz="1600" dirty="0" smtClean="0"/>
              <a:t>Wednesday 6 October:       PX24 from 8h to 12h00; PZ33 from 13h30 to 17h30</a:t>
            </a:r>
          </a:p>
          <a:p>
            <a:pPr lvl="1"/>
            <a:r>
              <a:rPr lang="en-US" sz="1600" dirty="0" smtClean="0"/>
              <a:t>Thursday 7 October: 	PM85 from 8h to 12h00; PZ85 from 13h30 to 17h30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1600" dirty="0" smtClean="0"/>
              <a:t>Tuesday 12 October :          PM56 from 8h to 12h00; PM65 from 13h30 to 17h30</a:t>
            </a:r>
          </a:p>
          <a:p>
            <a:pPr lvl="1"/>
            <a:r>
              <a:rPr lang="en-US" sz="1600" dirty="0" smtClean="0"/>
              <a:t>Wednesday 13 October:     PZ65 from 8h to 12h00; PM76 from 13h30 to 17h30</a:t>
            </a:r>
          </a:p>
          <a:p>
            <a:pPr lvl="1"/>
            <a:r>
              <a:rPr lang="en-US" sz="1600" dirty="0" smtClean="0"/>
              <a:t>Thursday 14 October:          PM45 from 8h to 12h00; PZ45 from 13h30 to 17h30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500" y="4797190"/>
            <a:ext cx="70569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La maintenance du PM56 aura lieu le jeudi 7 de 13h30 à 17h30, celle du PZ 85 le mardi 12 de 8h à 12h.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779890" y="3501010"/>
            <a:ext cx="576080" cy="21603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5436120" y="2852920"/>
            <a:ext cx="576080" cy="21603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292100" y="2996940"/>
            <a:ext cx="115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PM56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79890" y="3244920"/>
            <a:ext cx="115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PZ85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7/10 AM/PM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Prepared for injection studies 24 bunches</a:t>
            </a:r>
          </a:p>
          <a:p>
            <a:r>
              <a:rPr lang="en-US" dirty="0" smtClean="0"/>
              <a:t>Problem PS cavities: decided to go for access</a:t>
            </a:r>
          </a:p>
          <a:p>
            <a:r>
              <a:rPr lang="en-US" dirty="0" smtClean="0"/>
              <a:t>13:30 Access:</a:t>
            </a:r>
          </a:p>
          <a:p>
            <a:pPr lvl="1"/>
            <a:r>
              <a:rPr lang="en-US" dirty="0" smtClean="0"/>
              <a:t>        - BBQ (reason for access)</a:t>
            </a:r>
          </a:p>
          <a:p>
            <a:pPr lvl="1"/>
            <a:r>
              <a:rPr lang="en-US" dirty="0" smtClean="0"/>
              <a:t>        - ALICE </a:t>
            </a:r>
          </a:p>
          <a:p>
            <a:pPr lvl="1"/>
            <a:r>
              <a:rPr lang="en-US" dirty="0" smtClean="0"/>
              <a:t>        - ATLAS </a:t>
            </a:r>
          </a:p>
          <a:p>
            <a:pPr lvl="1"/>
            <a:r>
              <a:rPr lang="en-US" dirty="0" smtClean="0"/>
              <a:t>        - AC dipole (fixed)</a:t>
            </a:r>
          </a:p>
          <a:p>
            <a:pPr lvl="1"/>
            <a:r>
              <a:rPr lang="en-US" dirty="0" smtClean="0"/>
              <a:t>        - DC BCT </a:t>
            </a:r>
          </a:p>
          <a:p>
            <a:pPr lvl="1"/>
            <a:r>
              <a:rPr lang="en-US" dirty="0" smtClean="0"/>
              <a:t>        - RF </a:t>
            </a:r>
          </a:p>
          <a:p>
            <a:pPr lvl="1"/>
            <a:r>
              <a:rPr lang="en-US" dirty="0" smtClean="0"/>
              <a:t>        - CV in RR17 to check ventilation cooling circuit </a:t>
            </a:r>
          </a:p>
          <a:p>
            <a:pPr lvl="1"/>
            <a:r>
              <a:rPr lang="en-US" dirty="0" smtClean="0"/>
              <a:t>TI is signaling an alarm on the cooling of the dump resistor in UA83. Piquet sent, but they can’t access. Continue without repair. Needs follow-up?</a:t>
            </a:r>
          </a:p>
          <a:p>
            <a:r>
              <a:rPr lang="en-US" dirty="0" smtClean="0"/>
              <a:t>16:30 End of Access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ramp </a:t>
            </a:r>
            <a:r>
              <a:rPr lang="en-US" dirty="0" smtClean="0"/>
              <a:t>56 </a:t>
            </a:r>
            <a:r>
              <a:rPr lang="en-US" dirty="0" smtClean="0"/>
              <a:t>bunches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229600" cy="2880400"/>
          </a:xfrm>
        </p:spPr>
        <p:txBody>
          <a:bodyPr/>
          <a:lstStyle/>
          <a:p>
            <a:r>
              <a:rPr lang="en-US" sz="2000" dirty="0" smtClean="0"/>
              <a:t>Test ramp for new BBQ front-end electronics</a:t>
            </a:r>
          </a:p>
          <a:p>
            <a:pPr lvl="1"/>
            <a:r>
              <a:rPr lang="en-US" sz="1800" dirty="0" smtClean="0"/>
              <a:t>Don’t want to go for record beam intensities with ‘new’ system</a:t>
            </a:r>
          </a:p>
          <a:p>
            <a:pPr lvl="1"/>
            <a:r>
              <a:rPr lang="en-US" sz="1800" dirty="0" smtClean="0"/>
              <a:t>Check that it is at least as good as before the intervention</a:t>
            </a:r>
          </a:p>
          <a:p>
            <a:r>
              <a:rPr lang="en-US" sz="2000" dirty="0" smtClean="0"/>
              <a:t>19:30 Ramp. OK with </a:t>
            </a:r>
            <a:r>
              <a:rPr lang="en-US" sz="2000" dirty="0" smtClean="0"/>
              <a:t>56 </a:t>
            </a:r>
            <a:r>
              <a:rPr lang="en-US" sz="2000" dirty="0" smtClean="0"/>
              <a:t>bunches</a:t>
            </a:r>
          </a:p>
          <a:p>
            <a:pPr lvl="1"/>
            <a:r>
              <a:rPr lang="en-US" sz="1800" dirty="0" smtClean="0"/>
              <a:t>Tune feedback locked over the complete ramp</a:t>
            </a:r>
          </a:p>
          <a:p>
            <a:pPr lvl="1"/>
            <a:r>
              <a:rPr lang="en-US" sz="1800" dirty="0" smtClean="0"/>
              <a:t>Before ramp: ‘Expert check’ simulating larger signals (resistors off) =  higher beam intensities: all fine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3406094"/>
            <a:ext cx="3897600" cy="304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7627" y="3356990"/>
            <a:ext cx="4155159" cy="324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35360" y="3068950"/>
            <a:ext cx="4608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Median Filter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3779890" y="3068950"/>
            <a:ext cx="504070" cy="36005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Feedback Ramp </a:t>
            </a:r>
            <a:r>
              <a:rPr lang="en-US" dirty="0" smtClean="0"/>
              <a:t>56 </a:t>
            </a:r>
            <a:r>
              <a:rPr lang="en-US" dirty="0" smtClean="0"/>
              <a:t>Bunches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2132820"/>
            <a:ext cx="8511185" cy="240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Studies 24 Bunches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97180" cy="5111750"/>
          </a:xfrm>
        </p:spPr>
        <p:txBody>
          <a:bodyPr/>
          <a:lstStyle/>
          <a:p>
            <a:r>
              <a:rPr lang="en-US" dirty="0" smtClean="0"/>
              <a:t>21:00 Ready with LHC for Injection Studies but suffering from SPS MD</a:t>
            </a:r>
          </a:p>
          <a:p>
            <a:pPr lvl="1"/>
            <a:r>
              <a:rPr lang="en-US" dirty="0" smtClean="0"/>
              <a:t>SPS Coming out of access</a:t>
            </a:r>
          </a:p>
          <a:p>
            <a:pPr lvl="1"/>
            <a:r>
              <a:rPr lang="en-US" dirty="0" smtClean="0"/>
              <a:t>SPS RF problem</a:t>
            </a:r>
          </a:p>
          <a:p>
            <a:r>
              <a:rPr lang="en-US" dirty="0" smtClean="0"/>
              <a:t>23:00 – 00:300 Pilots in – test 24 bunch injection</a:t>
            </a:r>
          </a:p>
          <a:p>
            <a:pPr lvl="1"/>
            <a:r>
              <a:rPr lang="en-US" dirty="0" smtClean="0"/>
              <a:t>B1</a:t>
            </a:r>
            <a:r>
              <a:rPr lang="en-US" dirty="0" smtClean="0"/>
              <a:t>: clean injections and good trajectories (no steering needed) </a:t>
            </a:r>
          </a:p>
          <a:p>
            <a:pPr lvl="1"/>
            <a:r>
              <a:rPr lang="en-US" dirty="0" smtClean="0"/>
              <a:t>B2</a:t>
            </a:r>
            <a:r>
              <a:rPr lang="en-US" dirty="0" smtClean="0"/>
              <a:t>: bad losses and trajectories in transfer line (also for 8 bunches injection), however we did not see big losses in the LHC. </a:t>
            </a:r>
          </a:p>
          <a:p>
            <a:pPr lvl="2"/>
            <a:r>
              <a:rPr lang="en-US" dirty="0" smtClean="0"/>
              <a:t>Trimmed in the first part of the </a:t>
            </a:r>
            <a:r>
              <a:rPr lang="en-US" dirty="0" smtClean="0"/>
              <a:t>line</a:t>
            </a:r>
            <a:r>
              <a:rPr lang="en-US" dirty="0" smtClean="0"/>
              <a:t> </a:t>
            </a:r>
            <a:r>
              <a:rPr lang="en-US" dirty="0" smtClean="0"/>
              <a:t>with 2 correctors</a:t>
            </a:r>
            <a:endParaRPr lang="en-US" dirty="0" smtClean="0"/>
          </a:p>
          <a:p>
            <a:pPr lvl="1"/>
            <a:r>
              <a:rPr lang="en-US" dirty="0" smtClean="0"/>
              <a:t>Horizontal trajectory improved and losses reduced by a factor of 2-5. </a:t>
            </a:r>
            <a:endParaRPr lang="en-US" dirty="0" smtClean="0"/>
          </a:p>
          <a:p>
            <a:pPr lvl="1"/>
            <a:r>
              <a:rPr lang="en-US" dirty="0" smtClean="0"/>
              <a:t>Losses </a:t>
            </a:r>
            <a:r>
              <a:rPr lang="en-US" dirty="0" smtClean="0"/>
              <a:t>from </a:t>
            </a:r>
            <a:r>
              <a:rPr lang="en-US" dirty="0" err="1" smtClean="0"/>
              <a:t>uncaptured</a:t>
            </a:r>
            <a:r>
              <a:rPr lang="en-US" dirty="0" smtClean="0"/>
              <a:t> beam as usual at the </a:t>
            </a:r>
            <a:r>
              <a:rPr lang="en-US" dirty="0" smtClean="0"/>
              <a:t>end</a:t>
            </a:r>
          </a:p>
          <a:p>
            <a:pPr lvl="1"/>
            <a:r>
              <a:rPr lang="en-US" dirty="0" smtClean="0"/>
              <a:t>- </a:t>
            </a:r>
            <a:r>
              <a:rPr lang="en-US" dirty="0" smtClean="0"/>
              <a:t>BPMS IP6 interlock test OK: beam dumped almost at the </a:t>
            </a:r>
            <a:r>
              <a:rPr lang="en-US" dirty="0" smtClean="0"/>
              <a:t>reading</a:t>
            </a:r>
            <a:endParaRPr lang="en-US" dirty="0" smtClean="0"/>
          </a:p>
          <a:p>
            <a:r>
              <a:rPr lang="en-US" dirty="0" smtClean="0"/>
              <a:t>Globally injection with 24 bunches looks fine.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64110" y="6165380"/>
            <a:ext cx="356386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W.Bartmann</a:t>
            </a:r>
            <a:r>
              <a:rPr lang="en-US" dirty="0" smtClean="0"/>
              <a:t>, </a:t>
            </a:r>
            <a:r>
              <a:rPr lang="en-US" dirty="0" err="1" smtClean="0"/>
              <a:t>C.Bracco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1400 with 2 x 248 bunches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2015995"/>
          </a:xfrm>
        </p:spPr>
        <p:txBody>
          <a:bodyPr/>
          <a:lstStyle/>
          <a:p>
            <a:r>
              <a:rPr lang="en-US" sz="2000" dirty="0" smtClean="0"/>
              <a:t>Injection 24 bunches ok again</a:t>
            </a:r>
          </a:p>
          <a:p>
            <a:r>
              <a:rPr lang="en-US" sz="2000" dirty="0" smtClean="0"/>
              <a:t>Tune Feedback stayed on through the ramp !!</a:t>
            </a:r>
          </a:p>
          <a:p>
            <a:r>
              <a:rPr lang="en-US" sz="2200" dirty="0" smtClean="0"/>
              <a:t>At 1.8 </a:t>
            </a:r>
            <a:r>
              <a:rPr lang="en-US" sz="2200" dirty="0" err="1" smtClean="0"/>
              <a:t>GeV</a:t>
            </a:r>
            <a:r>
              <a:rPr lang="en-US" sz="2200" dirty="0" smtClean="0"/>
              <a:t> we had strange activity on beam 1, V</a:t>
            </a:r>
            <a:r>
              <a:rPr lang="en-US" sz="2200" dirty="0" smtClean="0"/>
              <a:t>...</a:t>
            </a:r>
          </a:p>
          <a:p>
            <a:r>
              <a:rPr lang="en-US" sz="2000" dirty="0" smtClean="0"/>
              <a:t>2:36 </a:t>
            </a:r>
            <a:r>
              <a:rPr lang="en-US" sz="2000" dirty="0" smtClean="0"/>
              <a:t>S</a:t>
            </a:r>
            <a:r>
              <a:rPr lang="en-US" sz="2000" dirty="0" smtClean="0"/>
              <a:t>table beams</a:t>
            </a:r>
          </a:p>
          <a:p>
            <a:pPr lvl="1"/>
            <a:r>
              <a:rPr lang="en-US" sz="1800" dirty="0" smtClean="0"/>
              <a:t>Maximum </a:t>
            </a:r>
            <a:r>
              <a:rPr lang="en-US" sz="1800" dirty="0" err="1" smtClean="0"/>
              <a:t>lumi</a:t>
            </a:r>
            <a:r>
              <a:rPr lang="en-US" sz="1800" dirty="0" smtClean="0"/>
              <a:t> 8.8e+31</a:t>
            </a:r>
          </a:p>
          <a:p>
            <a:pPr lvl="1"/>
            <a:r>
              <a:rPr lang="en-US" sz="1800" dirty="0" smtClean="0"/>
              <a:t>ATLAS </a:t>
            </a:r>
            <a:r>
              <a:rPr lang="en-US" sz="1800" dirty="0" smtClean="0"/>
              <a:t>high background (BKGD </a:t>
            </a:r>
            <a:r>
              <a:rPr lang="en-US" sz="1800" dirty="0" smtClean="0"/>
              <a:t>2 </a:t>
            </a:r>
            <a:r>
              <a:rPr lang="en-US" sz="1800" dirty="0" smtClean="0"/>
              <a:t>larger than 2000). 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650" y="2852920"/>
            <a:ext cx="4896680" cy="361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During Injection and Ramp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1700760"/>
            <a:ext cx="8460540" cy="4021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intensities for fill – 1.0e11/bunch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607" y="2060810"/>
            <a:ext cx="8918023" cy="384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the coming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Physics 248 bunches</a:t>
            </a:r>
          </a:p>
          <a:p>
            <a:r>
              <a:rPr lang="en-US" dirty="0" smtClean="0"/>
              <a:t>Change </a:t>
            </a:r>
            <a:r>
              <a:rPr lang="en-US" dirty="0" err="1" smtClean="0"/>
              <a:t>LHCb</a:t>
            </a:r>
            <a:r>
              <a:rPr lang="en-US" dirty="0" smtClean="0"/>
              <a:t> polarity some time</a:t>
            </a:r>
          </a:p>
          <a:p>
            <a:r>
              <a:rPr lang="en-US" dirty="0" smtClean="0"/>
              <a:t>Possible studies</a:t>
            </a:r>
            <a:endParaRPr lang="en-US" dirty="0" smtClean="0"/>
          </a:p>
          <a:p>
            <a:pPr lvl="1"/>
            <a:r>
              <a:rPr lang="en-US" dirty="0" smtClean="0"/>
              <a:t>Injection </a:t>
            </a:r>
            <a:r>
              <a:rPr lang="en-US" dirty="0" smtClean="0"/>
              <a:t>Studies 24 </a:t>
            </a:r>
            <a:r>
              <a:rPr lang="en-US" dirty="0" smtClean="0"/>
              <a:t>Bunches ?</a:t>
            </a:r>
          </a:p>
          <a:p>
            <a:pPr lvl="1"/>
            <a:r>
              <a:rPr lang="en-US" dirty="0" smtClean="0"/>
              <a:t>PLL </a:t>
            </a:r>
            <a:r>
              <a:rPr lang="en-US" dirty="0" smtClean="0"/>
              <a:t>Studies in </a:t>
            </a:r>
            <a:r>
              <a:rPr lang="en-US" dirty="0" smtClean="0"/>
              <a:t>Ramp, not that urgent anymore</a:t>
            </a:r>
          </a:p>
          <a:p>
            <a:pPr lvl="1"/>
            <a:r>
              <a:rPr lang="en-US" dirty="0" smtClean="0"/>
              <a:t>Other BI Checks, see next slide</a:t>
            </a:r>
            <a:endParaRPr lang="en-US" dirty="0" smtClean="0"/>
          </a:p>
          <a:p>
            <a:r>
              <a:rPr lang="en-US" dirty="0" smtClean="0"/>
              <a:t>V/d Meer Scans next Tuesday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08/10/2010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41401</TotalTime>
  <Words>703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Thursday 7/10/10 - Morning</vt:lpstr>
      <vt:lpstr>Thursday 7/10 AM/PM</vt:lpstr>
      <vt:lpstr>Test ramp 56 bunches</vt:lpstr>
      <vt:lpstr>Tune Feedback Ramp 56 Bunches</vt:lpstr>
      <vt:lpstr>Injection Studies 24 Bunches</vt:lpstr>
      <vt:lpstr>Fill 1400 with 2 x 248 bunches</vt:lpstr>
      <vt:lpstr>Vacuum During Injection and Ramp</vt:lpstr>
      <vt:lpstr>Bunch intensities for fill – 1.0e11/bunch</vt:lpstr>
      <vt:lpstr>Planning for the coming days</vt:lpstr>
      <vt:lpstr>BI Checks</vt:lpstr>
      <vt:lpstr>Scheduled lift maintenance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2111</cp:revision>
  <dcterms:created xsi:type="dcterms:W3CDTF">2010-07-26T05:43:59Z</dcterms:created>
  <dcterms:modified xsi:type="dcterms:W3CDTF">2010-10-08T06:22:16Z</dcterms:modified>
</cp:coreProperties>
</file>