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9"/>
  </p:notesMasterIdLst>
  <p:handoutMasterIdLst>
    <p:handoutMasterId r:id="rId30"/>
  </p:handoutMasterIdLst>
  <p:sldIdLst>
    <p:sldId id="997" r:id="rId2"/>
    <p:sldId id="1070" r:id="rId3"/>
    <p:sldId id="1071" r:id="rId4"/>
    <p:sldId id="998" r:id="rId5"/>
    <p:sldId id="1086" r:id="rId6"/>
    <p:sldId id="1067" r:id="rId7"/>
    <p:sldId id="1043" r:id="rId8"/>
    <p:sldId id="1023" r:id="rId9"/>
    <p:sldId id="1024" r:id="rId10"/>
    <p:sldId id="1087" r:id="rId11"/>
    <p:sldId id="1079" r:id="rId12"/>
    <p:sldId id="1041" r:id="rId13"/>
    <p:sldId id="1045" r:id="rId14"/>
    <p:sldId id="1055" r:id="rId15"/>
    <p:sldId id="1058" r:id="rId16"/>
    <p:sldId id="1073" r:id="rId17"/>
    <p:sldId id="1085" r:id="rId18"/>
    <p:sldId id="1076" r:id="rId19"/>
    <p:sldId id="1088" r:id="rId20"/>
    <p:sldId id="1072" r:id="rId21"/>
    <p:sldId id="1074" r:id="rId22"/>
    <p:sldId id="1075" r:id="rId23"/>
    <p:sldId id="1080" r:id="rId24"/>
    <p:sldId id="1081" r:id="rId25"/>
    <p:sldId id="1082" r:id="rId26"/>
    <p:sldId id="1083" r:id="rId27"/>
    <p:sldId id="1084" r:id="rId2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99FF99"/>
    <a:srgbClr val="FFCCCC"/>
    <a:srgbClr val="9FCAFF"/>
    <a:srgbClr val="DDDDDD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58" autoAdjust="0"/>
  </p:normalViewPr>
  <p:slideViewPr>
    <p:cSldViewPr>
      <p:cViewPr>
        <p:scale>
          <a:sx n="70" d="100"/>
          <a:sy n="70" d="100"/>
        </p:scale>
        <p:origin x="-438" y="-7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8560CFD1-F467-493C-A801-D57B210B99DF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BA73B73A-05F5-484D-A279-A078B24B4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886649-73D6-4B7B-BE0F-C620CDCF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347E47-B714-4647-89DD-6D70F8D6FB82}" type="datetime1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FE3274B-18BD-47AB-8FB7-E499A88B7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B89A8-767A-4BE7-A75D-AA12D5D1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BD1D-2095-417A-9171-44919F09DF12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E369-B7EA-48CC-A308-F4632642D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7CE7-703F-4A6E-A886-1A99749CC813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F561C-7EBD-42B2-99A4-4D46BF0EF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B5F94-A5A7-486B-B8DA-D96D4789F2D3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03E4-BB34-4E7C-A4AF-D3220E973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F5A1-CE86-4596-A5D9-7274AC9EFE91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8562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31E2EB3-22BE-41CD-9E59-3C7BBEE670D4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3713" y="6553200"/>
            <a:ext cx="5616575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LHC status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4388" y="6553200"/>
            <a:ext cx="495300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70C172D-7DFE-4B60-A1CE-E9B3A64B4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9466-198A-44D5-BE9E-60EBE57C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99D1-2CD2-4F8C-8291-633E29064B10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C383-92ED-430E-A3A2-BD6A42A9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E73B-2704-4988-8122-D88776A4838D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37BF-8126-4EB2-B866-FC0ED586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48F1-20C9-4B20-B406-D2BBE4182004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E040-8A23-4FEA-9E34-F77C76B97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D2D84-11BA-45BE-88D4-60E79BB1A9B4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5534-3AE8-4F84-B8F3-F090BADD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08382-9A54-4C79-AF42-21FE87A85147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30C29-584F-4B2C-95F6-606656BC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389A-1252-40FB-B66D-6A79D03D7764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B431D-D4A0-42F3-993C-801E3A75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490D-FDB6-48C3-828D-06A616995623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49C7-2340-4BAA-92B7-0DCDBF550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AB94-3975-435C-9F3C-2C077830EC54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0D3BA91D-332C-4F5D-8EB5-CEBAB41FD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D64287CB-9717-4EB7-B6E8-E1AB031F8350}" type="datetime1">
              <a:rPr lang="en-US"/>
              <a:pPr>
                <a:defRPr/>
              </a:pPr>
              <a:t>10/5/2010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5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LHC operation in week 39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021388"/>
          </a:xfrm>
        </p:spPr>
        <p:txBody>
          <a:bodyPr/>
          <a:lstStyle/>
          <a:p>
            <a:pPr eaLnBrk="1" hangingPunct="1"/>
            <a:r>
              <a:rPr lang="en-US" smtClean="0"/>
              <a:t>Coordination: Mike Lamont, Jan Uythoven, Malika Meddahi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Thanks to OP crews, HW and SW teams + patient customers</a:t>
            </a:r>
          </a:p>
          <a:p>
            <a:pPr eaLnBrk="1" hangingPunct="1"/>
            <a:r>
              <a:rPr lang="en-US" smtClean="0"/>
              <a:t>Aims for the week</a:t>
            </a:r>
          </a:p>
          <a:p>
            <a:pPr lvl="1" eaLnBrk="1" hangingPunct="1"/>
            <a:r>
              <a:rPr lang="en-US" sz="2400" smtClean="0"/>
              <a:t>Complete 104b operation</a:t>
            </a:r>
          </a:p>
          <a:p>
            <a:pPr lvl="1" eaLnBrk="1" hangingPunct="1"/>
            <a:r>
              <a:rPr lang="en-US" sz="2400" smtClean="0"/>
              <a:t>Review MPP criteria to move to 152b operation</a:t>
            </a:r>
          </a:p>
          <a:p>
            <a:pPr lvl="1" eaLnBrk="1" hangingPunct="1"/>
            <a:r>
              <a:rPr lang="en-US" sz="2400" smtClean="0"/>
              <a:t>152b operation</a:t>
            </a:r>
          </a:p>
          <a:p>
            <a:pPr lvl="1" eaLnBrk="1" hangingPunct="1"/>
            <a:r>
              <a:rPr lang="en-US" sz="2400" smtClean="0"/>
              <a:t>Operation consolidation</a:t>
            </a:r>
            <a:endParaRPr lang="en-US" smtClean="0"/>
          </a:p>
          <a:p>
            <a:pPr eaLnBrk="1" hangingPunct="1"/>
            <a:r>
              <a:rPr lang="en-US" smtClean="0"/>
              <a:t>Outline</a:t>
            </a:r>
          </a:p>
          <a:p>
            <a:pPr lvl="1" eaLnBrk="1" hangingPunct="1"/>
            <a:r>
              <a:rPr lang="en-US" sz="2200" smtClean="0"/>
              <a:t>Where did a week of beam time go? Some stats…</a:t>
            </a:r>
          </a:p>
          <a:p>
            <a:pPr lvl="1" eaLnBrk="1" hangingPunct="1"/>
            <a:r>
              <a:rPr lang="en-US" sz="2200" smtClean="0"/>
              <a:t>What was done in terms of operation consolidation?</a:t>
            </a:r>
          </a:p>
          <a:p>
            <a:pPr lvl="1" eaLnBrk="1" hangingPunct="1"/>
            <a:r>
              <a:rPr lang="en-US" sz="2200" smtClean="0"/>
              <a:t>Beam commissioning effort</a:t>
            </a:r>
          </a:p>
          <a:p>
            <a:pPr lvl="1" eaLnBrk="1" hangingPunct="1"/>
            <a:r>
              <a:rPr lang="en-US" sz="2200" smtClean="0"/>
              <a:t>Vacuum &amp; background levels</a:t>
            </a:r>
          </a:p>
          <a:p>
            <a:pPr lvl="1" eaLnBrk="1" hangingPunct="1"/>
            <a:r>
              <a:rPr lang="en-US" sz="2200" smtClean="0"/>
              <a:t>What’s on the list for this week?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BF43391-D4EA-4368-B570-B9A2EDBDFB13}" type="datetime1">
              <a:rPr lang="en-US"/>
              <a:pPr/>
              <a:t>10/5/2010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on_of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75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810000" y="304800"/>
            <a:ext cx="1074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Results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743200" y="19812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743200" y="32766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-304800" y="4343400"/>
            <a:ext cx="122078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1600200" y="5715000"/>
            <a:ext cx="179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time in abort gap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3429000" y="2057400"/>
            <a:ext cx="126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cleaning on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3429000" y="2895600"/>
            <a:ext cx="128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cleaning off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810000" y="2667000"/>
            <a:ext cx="11430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886200" y="3962400"/>
            <a:ext cx="11430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5029200" y="2362200"/>
            <a:ext cx="2652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unbunched beam created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by lowering RF voltage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95400" y="5562600"/>
            <a:ext cx="1828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TextBox 20"/>
          <p:cNvSpPr txBox="1">
            <a:spLocks noChangeArrowheads="1"/>
          </p:cNvSpPr>
          <p:nvPr/>
        </p:nvSpPr>
        <p:spPr bwMode="auto">
          <a:xfrm>
            <a:off x="304800" y="3200400"/>
            <a:ext cx="614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27662" name="TextBox 19"/>
          <p:cNvSpPr txBox="1">
            <a:spLocks noChangeArrowheads="1"/>
          </p:cNvSpPr>
          <p:nvPr/>
        </p:nvSpPr>
        <p:spPr bwMode="auto">
          <a:xfrm>
            <a:off x="6443663" y="5995988"/>
            <a:ext cx="20812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Wolfgang Hofle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/>
              <a:t>Andrea Boccardi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1"/>
          <p:cNvSpPr>
            <a:spLocks noChangeShapeType="1"/>
          </p:cNvSpPr>
          <p:nvPr/>
        </p:nvSpPr>
        <p:spPr bwMode="auto">
          <a:xfrm>
            <a:off x="4191000" y="6467475"/>
            <a:ext cx="18383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 rot="10800000" flipH="1">
            <a:off x="1136650" y="6473825"/>
            <a:ext cx="2963863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251575" cy="296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25800"/>
            <a:ext cx="6251575" cy="296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4137025" y="511175"/>
            <a:ext cx="0" cy="6188075"/>
          </a:xfrm>
          <a:prstGeom prst="line">
            <a:avLst/>
          </a:prstGeom>
          <a:noFill/>
          <a:ln w="38100">
            <a:solidFill>
              <a:srgbClr val="676767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1833563" y="6327775"/>
            <a:ext cx="1455737" cy="26828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3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FILL 1: Setup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4395788" y="6234113"/>
            <a:ext cx="1455737" cy="4651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3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FILL 2: AGAP cleaning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6300788" y="4652963"/>
            <a:ext cx="2424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Federico Roncarolo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39: Van der Meer scans – Part 1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834063"/>
          </a:xfrm>
        </p:spPr>
        <p:txBody>
          <a:bodyPr/>
          <a:lstStyle/>
          <a:p>
            <a:pPr eaLnBrk="1" hangingPunct="1"/>
            <a:r>
              <a:rPr lang="en-US" smtClean="0"/>
              <a:t>Long filling process for the 19 single bunches/beam, ~8e10p/bunch.</a:t>
            </a:r>
          </a:p>
          <a:p>
            <a:pPr lvl="1" eaLnBrk="1" hangingPunct="1"/>
            <a:r>
              <a:rPr lang="en-US" smtClean="0"/>
              <a:t>TT60 MBB PC tripped due to over temperature. </a:t>
            </a:r>
          </a:p>
          <a:p>
            <a:pPr lvl="1" eaLnBrk="1" hangingPunct="1"/>
            <a:r>
              <a:rPr lang="en-US" smtClean="0"/>
              <a:t>Communication between the database and the injection sequencer</a:t>
            </a:r>
          </a:p>
          <a:p>
            <a:pPr eaLnBrk="1" hangingPunct="1"/>
            <a:r>
              <a:rPr lang="en-US" smtClean="0"/>
              <a:t>3 hrs of stable beams. </a:t>
            </a:r>
          </a:p>
          <a:p>
            <a:pPr lvl="1" eaLnBrk="1" hangingPunct="1"/>
            <a:r>
              <a:rPr lang="en-US" smtClean="0"/>
              <a:t>Completed ATLAS vdm scans </a:t>
            </a:r>
          </a:p>
          <a:p>
            <a:pPr lvl="1" eaLnBrk="1" hangingPunct="1"/>
            <a:r>
              <a:rPr lang="en-US" smtClean="0"/>
              <a:t>Only ½ of the CMS scans. </a:t>
            </a:r>
          </a:p>
          <a:p>
            <a:pPr lvl="1" eaLnBrk="1" hangingPunct="1"/>
            <a:r>
              <a:rPr lang="en-US" smtClean="0"/>
              <a:t>Not done: vdm scans in LHCb and ALICE, and also length scale calibrations, longitudinal scans, etc.</a:t>
            </a:r>
          </a:p>
          <a:p>
            <a:pPr eaLnBrk="1" hangingPunct="1"/>
            <a:r>
              <a:rPr lang="en-US" smtClean="0"/>
              <a:t>Note : Excellent coordination by Massi and great support and participation from BI and ABP</a:t>
            </a:r>
          </a:p>
          <a:p>
            <a:pPr lvl="1" eaLnBrk="1" hangingPunct="1"/>
            <a:r>
              <a:rPr lang="en-US" smtClean="0"/>
              <a:t>online indications that beam current errors are small</a:t>
            </a:r>
          </a:p>
          <a:p>
            <a:pPr eaLnBrk="1" hangingPunct="1"/>
            <a:r>
              <a:rPr lang="en-US" smtClean="0"/>
              <a:t>More time needed – to be scheduled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9700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C963C043-162D-4D42-A592-E1DE11FBE05B}" type="datetime1">
              <a:rPr lang="en-US"/>
              <a:pPr/>
              <a:t>10/5/2010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39: vacuum observations – 104b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834063"/>
          </a:xfrm>
        </p:spPr>
        <p:txBody>
          <a:bodyPr/>
          <a:lstStyle/>
          <a:p>
            <a:pPr eaLnBrk="1" hangingPunct="1"/>
            <a:r>
              <a:rPr lang="en-US" smtClean="0"/>
              <a:t>104 b operation, straight 8b injection: relatively low increase of vacuum pressure at point 1 during ramp – Nothing at injection – Gauges between DFBX &amp; D1 @ ~59m from IP1 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816CD9DE-C586-4968-8606-E99E11426B86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8488"/>
            <a:ext cx="91440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39 – Vacuum observation – 152b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ED4A500-1C83-433E-B0C5-173A6517ED67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679950" y="5805488"/>
            <a:ext cx="446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Note spikes during injection tests when b1 AND B2 are injected </a:t>
            </a:r>
          </a:p>
        </p:txBody>
      </p:sp>
      <p:cxnSp>
        <p:nvCxnSpPr>
          <p:cNvPr id="31750" name="Straight Arrow Connector 7"/>
          <p:cNvCxnSpPr>
            <a:cxnSpLocks noChangeShapeType="1"/>
          </p:cNvCxnSpPr>
          <p:nvPr/>
        </p:nvCxnSpPr>
        <p:spPr bwMode="auto">
          <a:xfrm rot="16200000" flipV="1">
            <a:off x="323851" y="5661025"/>
            <a:ext cx="576262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0" y="5876925"/>
            <a:ext cx="14668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Beam 1 only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/>
              <a:t>8+8</a:t>
            </a:r>
          </a:p>
        </p:txBody>
      </p:sp>
      <p:cxnSp>
        <p:nvCxnSpPr>
          <p:cNvPr id="31752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1547812" y="5516563"/>
            <a:ext cx="576263" cy="1588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516063" y="5876925"/>
            <a:ext cx="12430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Beam 1+2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/>
              <a:t>8+8</a:t>
            </a:r>
          </a:p>
        </p:txBody>
      </p:sp>
      <p:cxnSp>
        <p:nvCxnSpPr>
          <p:cNvPr id="31754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159794" y="5480844"/>
            <a:ext cx="647700" cy="144462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1755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2628107" y="5228431"/>
            <a:ext cx="647700" cy="6492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 wider context still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EB47D45-298A-4006-9C75-F076B956E6F5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32772" name="Picture 2" descr="http://elogbook.cern.ch/eLogbook/attach_reader?attach_id=1110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96975"/>
            <a:ext cx="88931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474788" y="3573463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3995738" y="3573463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627313" y="3500438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4500563" y="4221163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152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attempt</a:t>
            </a:r>
          </a:p>
        </p:txBody>
      </p:sp>
      <p:sp>
        <p:nvSpPr>
          <p:cNvPr id="32777" name="TextBox 9"/>
          <p:cNvSpPr txBox="1">
            <a:spLocks noChangeArrowheads="1"/>
          </p:cNvSpPr>
          <p:nvPr/>
        </p:nvSpPr>
        <p:spPr bwMode="auto">
          <a:xfrm>
            <a:off x="6227763" y="4292600"/>
            <a:ext cx="108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#1381</a:t>
            </a:r>
          </a:p>
        </p:txBody>
      </p:sp>
      <p:cxnSp>
        <p:nvCxnSpPr>
          <p:cNvPr id="32778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4895057" y="5372894"/>
            <a:ext cx="577850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4643438" y="5661025"/>
            <a:ext cx="1308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Beam 1 +2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/>
              <a:t>8b only</a:t>
            </a:r>
          </a:p>
        </p:txBody>
      </p:sp>
      <p:cxnSp>
        <p:nvCxnSpPr>
          <p:cNvPr id="32780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6551613" y="5445125"/>
            <a:ext cx="576262" cy="1588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6300788" y="5734050"/>
            <a:ext cx="13065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Beam 1 +2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/>
              <a:t>8+8b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39: vacuum observations – better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834063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5384918C-8F7A-4D92-8808-374153606A80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33797" name="Picture 2" descr="http://elogbook/eLogbook/attach_reader?attach_id=1111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231313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32588" y="1123950"/>
            <a:ext cx="2208212" cy="70802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/>
              <a:t>Alick Macpherson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dirty="0"/>
              <a:t>G. Schneider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ATLAS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481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8AC9117-AB33-414E-ADA0-949AC7E59916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324600" y="5805488"/>
            <a:ext cx="215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Witold Kozanecki</a:t>
            </a:r>
          </a:p>
        </p:txBody>
      </p:sp>
      <p:pic>
        <p:nvPicPr>
          <p:cNvPr id="34823" name="Picture 7" descr="ATLAS_haloSmry_28Sep-3Oct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05000"/>
            <a:ext cx="814387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39: vacuum observations – fill 1389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2889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CF631D7-497F-4F7A-B0BB-4FAF2F5119F7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6227763" y="5995988"/>
            <a:ext cx="2690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Verena Kain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/>
              <a:t>Thanks to Alexis Vidal</a:t>
            </a:r>
          </a:p>
        </p:txBody>
      </p:sp>
      <p:pic>
        <p:nvPicPr>
          <p:cNvPr id="35846" name="Picture 2" descr="http://elogbook/eLogbook/attach_reader?attach_id=1111445"/>
          <p:cNvPicPr>
            <a:picLocks noChangeAspect="1" noChangeArrowheads="1"/>
          </p:cNvPicPr>
          <p:nvPr/>
        </p:nvPicPr>
        <p:blipFill>
          <a:blip r:embed="rId2"/>
          <a:srcRect l="4550" t="19394" r="11374" b="21333"/>
          <a:stretch>
            <a:fillRect/>
          </a:stretch>
        </p:blipFill>
        <p:spPr bwMode="auto">
          <a:xfrm>
            <a:off x="0" y="765175"/>
            <a:ext cx="92233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7" name="Straight Connector 9"/>
          <p:cNvCxnSpPr>
            <a:cxnSpLocks noChangeShapeType="1"/>
          </p:cNvCxnSpPr>
          <p:nvPr/>
        </p:nvCxnSpPr>
        <p:spPr bwMode="auto">
          <a:xfrm rot="5400000">
            <a:off x="107951" y="3860800"/>
            <a:ext cx="4464050" cy="288925"/>
          </a:xfrm>
          <a:prstGeom prst="line">
            <a:avLst/>
          </a:prstGeom>
          <a:noFill/>
          <a:ln w="12700" cap="sq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35848" name="TextBox 11"/>
          <p:cNvSpPr txBox="1">
            <a:spLocks noChangeArrowheads="1"/>
          </p:cNvSpPr>
          <p:nvPr/>
        </p:nvSpPr>
        <p:spPr bwMode="auto">
          <a:xfrm flipH="1">
            <a:off x="1692275" y="6237288"/>
            <a:ext cx="132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ramping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39: vacuum observations – fill 1389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475297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C6C5F701-2095-4EF6-A7BB-21D274C2ADE3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6469063" y="5995988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Alick Macpherson</a:t>
            </a:r>
          </a:p>
        </p:txBody>
      </p:sp>
      <p:pic>
        <p:nvPicPr>
          <p:cNvPr id="36870" name="Picture 2" descr="http://elogbook/eLogbook/attach_reader?attach_id=1111589"/>
          <p:cNvPicPr>
            <a:picLocks noChangeAspect="1" noChangeArrowheads="1"/>
          </p:cNvPicPr>
          <p:nvPr/>
        </p:nvPicPr>
        <p:blipFill>
          <a:blip r:embed="rId2"/>
          <a:srcRect l="4550" t="20364" r="5309" b="16486"/>
          <a:stretch>
            <a:fillRect/>
          </a:stretch>
        </p:blipFill>
        <p:spPr bwMode="auto">
          <a:xfrm>
            <a:off x="0" y="765175"/>
            <a:ext cx="9113838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smtClean="0"/>
              <a:t>Week 39 in short</a:t>
            </a: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1945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45400F6-AB24-4018-846F-A7E13FA35769}" type="datetime1">
              <a:rPr lang="en-US"/>
              <a:pPr/>
              <a:t>10/5/2010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0"/>
          <a:ext cx="9109075" cy="6950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6381"/>
                <a:gridCol w="208280"/>
                <a:gridCol w="6163969"/>
              </a:tblGrid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27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: Access </a:t>
                      </a:r>
                      <a:r>
                        <a:rPr lang="en-US" baseline="0" dirty="0" smtClean="0"/>
                        <a:t> and recovery </a:t>
                      </a:r>
                    </a:p>
                    <a:p>
                      <a:r>
                        <a:rPr lang="en-US" baseline="0" dirty="0" smtClean="0"/>
                        <a:t>Overnight: Physics fill  #1375 – 104 b x 104 b</a:t>
                      </a: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28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AM:</a:t>
                      </a:r>
                      <a:r>
                        <a:rPr lang="en-US" baseline="0" dirty="0" smtClean="0"/>
                        <a:t> Physics fill cont’d + Roman Pots in</a:t>
                      </a:r>
                    </a:p>
                    <a:p>
                      <a:r>
                        <a:rPr lang="en-US" dirty="0" smtClean="0"/>
                        <a:t>PM: Fixing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HW problems + first injection</a:t>
                      </a:r>
                      <a:r>
                        <a:rPr lang="en-US" baseline="0" dirty="0" smtClean="0"/>
                        <a:t> tests of 152 b Physics attempt 1: Beam dump during squeeze - UFO</a:t>
                      </a:r>
                    </a:p>
                    <a:p>
                      <a:r>
                        <a:rPr lang="en-US" baseline="0" dirty="0" smtClean="0"/>
                        <a:t>Night : attempt 2: Beam dump during ramp – </a:t>
                      </a:r>
                      <a:r>
                        <a:rPr lang="en-US" baseline="0" dirty="0" err="1" smtClean="0"/>
                        <a:t>Undulator</a:t>
                      </a:r>
                      <a:r>
                        <a:rPr lang="en-US" baseline="0" dirty="0" smtClean="0"/>
                        <a:t> trip</a:t>
                      </a:r>
                      <a:endParaRPr lang="en-US" dirty="0" smtClean="0"/>
                    </a:p>
                  </a:txBody>
                  <a:tcPr/>
                </a:tc>
              </a:tr>
              <a:tr h="1028001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r>
                        <a:rPr lang="en-US" baseline="0" dirty="0" smtClean="0"/>
                        <a:t> 29</a:t>
                      </a:r>
                      <a:r>
                        <a:rPr lang="en-US" baseline="30000" dirty="0" smtClean="0"/>
                        <a:t>th </a:t>
                      </a:r>
                      <a:r>
                        <a:rPr lang="en-US" baseline="0" dirty="0" smtClean="0"/>
                        <a:t>Sept.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 : Access + recovery</a:t>
                      </a:r>
                    </a:p>
                    <a:p>
                      <a:r>
                        <a:rPr lang="en-US" dirty="0" smtClean="0"/>
                        <a:t>PM: Injection </a:t>
                      </a:r>
                      <a:r>
                        <a:rPr lang="en-US" dirty="0" err="1" smtClean="0"/>
                        <a:t>optimisation</a:t>
                      </a:r>
                      <a:r>
                        <a:rPr lang="en-US" dirty="0" smtClean="0"/>
                        <a:t> and </a:t>
                      </a:r>
                      <a:r>
                        <a:rPr lang="en-US" baseline="0" dirty="0" smtClean="0"/>
                        <a:t>checks for 16b injection</a:t>
                      </a:r>
                    </a:p>
                    <a:p>
                      <a:r>
                        <a:rPr lang="en-US" baseline="0" dirty="0" smtClean="0"/>
                        <a:t>Night: Injection 152b for physics (16b </a:t>
                      </a:r>
                      <a:r>
                        <a:rPr lang="en-US" baseline="0" dirty="0" err="1" smtClean="0"/>
                        <a:t>inj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02:25 – 05:29 : Stable beams #1381 beam dump – UFO</a:t>
                      </a:r>
                      <a:endParaRPr lang="en-US" dirty="0" smtClean="0"/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30</a:t>
                      </a:r>
                      <a:r>
                        <a:rPr lang="en-US" baseline="30000" dirty="0" smtClean="0"/>
                        <a:t>th </a:t>
                      </a:r>
                      <a:r>
                        <a:rPr lang="en-US" baseline="0" dirty="0" smtClean="0"/>
                        <a:t>Sept.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AM:</a:t>
                      </a:r>
                      <a:r>
                        <a:rPr lang="en-US" baseline="0" dirty="0" smtClean="0"/>
                        <a:t> Injection and de-bunching tests + </a:t>
                      </a:r>
                      <a:r>
                        <a:rPr lang="en-US" dirty="0" smtClean="0"/>
                        <a:t>AG</a:t>
                      </a:r>
                      <a:r>
                        <a:rPr lang="en-US" baseline="0" dirty="0" smtClean="0"/>
                        <a:t>C</a:t>
                      </a:r>
                      <a:r>
                        <a:rPr lang="en-US" dirty="0" smtClean="0"/>
                        <a:t> tests</a:t>
                      </a:r>
                    </a:p>
                    <a:p>
                      <a:r>
                        <a:rPr lang="en-US" dirty="0" smtClean="0"/>
                        <a:t>PM + night: P</a:t>
                      </a:r>
                      <a:r>
                        <a:rPr lang="en-US" baseline="0" dirty="0" smtClean="0"/>
                        <a:t>hysics fill attempts (</a:t>
                      </a:r>
                      <a:r>
                        <a:rPr lang="en-US" dirty="0" smtClean="0"/>
                        <a:t>injection checks for increases vacuum pressures around ATLAS)</a:t>
                      </a:r>
                    </a:p>
                    <a:p>
                      <a:r>
                        <a:rPr lang="en-US" dirty="0" smtClean="0"/>
                        <a:t>Tests ramp for chromaticity</a:t>
                      </a:r>
                      <a:r>
                        <a:rPr lang="en-US" baseline="0" dirty="0" smtClean="0"/>
                        <a:t> measurements</a:t>
                      </a:r>
                      <a:endParaRPr lang="en-US" dirty="0"/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Friday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Vdm</a:t>
                      </a:r>
                      <a:r>
                        <a:rPr lang="en-US" dirty="0" smtClean="0"/>
                        <a:t> scans –</a:t>
                      </a:r>
                      <a:r>
                        <a:rPr lang="en-US" baseline="0" dirty="0" smtClean="0"/>
                        <a:t> Fill dumped due to</a:t>
                      </a:r>
                      <a:r>
                        <a:rPr lang="en-US" dirty="0" smtClean="0"/>
                        <a:t> electrical</a:t>
                      </a:r>
                      <a:r>
                        <a:rPr lang="en-US" baseline="0" dirty="0" smtClean="0"/>
                        <a:t> perturbation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Overnight:</a:t>
                      </a:r>
                      <a:r>
                        <a:rPr lang="en-US" baseline="0" dirty="0" smtClean="0"/>
                        <a:t> machine recovery and Physics fill preparation</a:t>
                      </a:r>
                      <a:endParaRPr lang="en-US" dirty="0"/>
                    </a:p>
                  </a:txBody>
                  <a:tcPr/>
                </a:tc>
              </a:tr>
              <a:tr h="65257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r>
                        <a:rPr lang="en-US" baseline="0" dirty="0" smtClean="0"/>
                        <a:t> fill # 1387: ~2h10 – Dump due to UFO</a:t>
                      </a:r>
                    </a:p>
                    <a:p>
                      <a:r>
                        <a:rPr lang="en-US" baseline="0" dirty="0" smtClean="0"/>
                        <a:t>Physics fill # 1388: ~2h15 – Dump due QPS</a:t>
                      </a:r>
                    </a:p>
                    <a:p>
                      <a:r>
                        <a:rPr lang="en-US" baseline="0" dirty="0" smtClean="0"/>
                        <a:t>PM: Access for QPS</a:t>
                      </a:r>
                    </a:p>
                    <a:p>
                      <a:r>
                        <a:rPr lang="en-US" baseline="0" dirty="0" smtClean="0"/>
                        <a:t>Night: No beams from SPS : Mains PC problems</a:t>
                      </a:r>
                      <a:endParaRPr lang="en-US" dirty="0"/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Sunday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AM: Injecting 152b x 152b – Tune FBK problems</a:t>
                      </a:r>
                    </a:p>
                    <a:p>
                      <a:r>
                        <a:rPr lang="en-US" dirty="0" smtClean="0"/>
                        <a:t>PM: Stable beams # 1389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- </a:t>
                      </a:r>
                      <a:r>
                        <a:rPr lang="en-US" baseline="0" dirty="0" smtClean="0"/>
                        <a:t> Dump on BLM triplet R1</a:t>
                      </a:r>
                    </a:p>
                    <a:p>
                      <a:r>
                        <a:rPr lang="en-US" baseline="0" dirty="0" smtClean="0"/>
                        <a:t>Night: Physics attempt –dump at ramp start on RCBH15L1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40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863600"/>
          </a:xfrm>
        </p:spPr>
        <p:txBody>
          <a:bodyPr/>
          <a:lstStyle/>
          <a:p>
            <a:pPr eaLnBrk="1" hangingPunct="1"/>
            <a:r>
              <a:rPr lang="en-US" smtClean="0"/>
              <a:t>Coordination: Roger Bailey, Joerg Wenninger, Jan Uythoven</a:t>
            </a:r>
          </a:p>
          <a:p>
            <a:pPr eaLnBrk="1" hangingPunct="1"/>
            <a:r>
              <a:rPr lang="en-US" smtClean="0"/>
              <a:t>Goal: 200b operation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03575" y="6605588"/>
            <a:ext cx="2895600" cy="252412"/>
          </a:xfrm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4C09277-FAFB-45F9-B004-2BD8D5975F07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37893" name="Text 7"/>
          <p:cNvSpPr txBox="1">
            <a:spLocks noChangeArrowheads="1"/>
          </p:cNvSpPr>
          <p:nvPr/>
        </p:nvSpPr>
        <p:spPr bwMode="auto">
          <a:xfrm>
            <a:off x="7207250" y="10418763"/>
            <a:ext cx="476250" cy="142875"/>
          </a:xfrm>
          <a:prstGeom prst="rect">
            <a:avLst/>
          </a:prstGeom>
          <a:solidFill>
            <a:srgbClr val="FFFFFF"/>
          </a:solidFill>
          <a:ln w="1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Helv"/>
              </a:rPr>
              <a:t>Xmas Day</a:t>
            </a:r>
          </a:p>
          <a:p>
            <a:pPr algn="ctr" eaLnBrk="0" hangingPunct="0">
              <a:spcBef>
                <a:spcPct val="50000"/>
              </a:spcBef>
            </a:pPr>
            <a:endParaRPr lang="en-US" sz="800">
              <a:solidFill>
                <a:srgbClr val="FF0000"/>
              </a:solidFill>
              <a:latin typeface="Helv"/>
            </a:endParaRPr>
          </a:p>
        </p:txBody>
      </p:sp>
      <p:sp>
        <p:nvSpPr>
          <p:cNvPr id="37894" name="Rectangle 7" descr="Large checker board"/>
          <p:cNvSpPr>
            <a:spLocks noChangeArrowheads="1"/>
          </p:cNvSpPr>
          <p:nvPr/>
        </p:nvSpPr>
        <p:spPr bwMode="auto">
          <a:xfrm>
            <a:off x="1601788" y="9620250"/>
            <a:ext cx="69850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Rectangle 8" descr="Large checker board"/>
          <p:cNvSpPr>
            <a:spLocks noChangeArrowheads="1"/>
          </p:cNvSpPr>
          <p:nvPr/>
        </p:nvSpPr>
        <p:spPr bwMode="auto">
          <a:xfrm>
            <a:off x="2166938" y="9605963"/>
            <a:ext cx="66675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Rectangle 9" descr="Large checker board"/>
          <p:cNvSpPr>
            <a:spLocks noChangeArrowheads="1"/>
          </p:cNvSpPr>
          <p:nvPr/>
        </p:nvSpPr>
        <p:spPr bwMode="auto">
          <a:xfrm>
            <a:off x="495300" y="9615488"/>
            <a:ext cx="69850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Rectangle 10" descr="Large checker board"/>
          <p:cNvSpPr>
            <a:spLocks noChangeArrowheads="1"/>
          </p:cNvSpPr>
          <p:nvPr/>
        </p:nvSpPr>
        <p:spPr bwMode="auto">
          <a:xfrm>
            <a:off x="1054100" y="9610725"/>
            <a:ext cx="69850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Rectangle 11" descr="Large checker board"/>
          <p:cNvSpPr>
            <a:spLocks noChangeArrowheads="1"/>
          </p:cNvSpPr>
          <p:nvPr/>
        </p:nvSpPr>
        <p:spPr bwMode="auto">
          <a:xfrm>
            <a:off x="3821113" y="9610725"/>
            <a:ext cx="69850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Rectangle 12" descr="Large checker board"/>
          <p:cNvSpPr>
            <a:spLocks noChangeArrowheads="1"/>
          </p:cNvSpPr>
          <p:nvPr/>
        </p:nvSpPr>
        <p:spPr bwMode="auto">
          <a:xfrm>
            <a:off x="4391025" y="9610725"/>
            <a:ext cx="66675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Rectangle 13" descr="Large checker board"/>
          <p:cNvSpPr>
            <a:spLocks noChangeArrowheads="1"/>
          </p:cNvSpPr>
          <p:nvPr/>
        </p:nvSpPr>
        <p:spPr bwMode="auto">
          <a:xfrm>
            <a:off x="2714625" y="9620250"/>
            <a:ext cx="69850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Rectangle 14" descr="Large checker board"/>
          <p:cNvSpPr>
            <a:spLocks noChangeArrowheads="1"/>
          </p:cNvSpPr>
          <p:nvPr/>
        </p:nvSpPr>
        <p:spPr bwMode="auto">
          <a:xfrm>
            <a:off x="3273425" y="9615488"/>
            <a:ext cx="69850" cy="1600200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792663" y="10474325"/>
            <a:ext cx="731837" cy="2587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GB"/>
              <a:t> </a:t>
            </a:r>
            <a:r>
              <a:rPr lang="en-GB" b="1"/>
              <a:t>IONS</a:t>
            </a:r>
          </a:p>
        </p:txBody>
      </p:sp>
      <p:sp>
        <p:nvSpPr>
          <p:cNvPr id="37903" name="Rectangle 16" descr="Large checker board"/>
          <p:cNvSpPr>
            <a:spLocks noChangeArrowheads="1"/>
          </p:cNvSpPr>
          <p:nvPr/>
        </p:nvSpPr>
        <p:spPr bwMode="auto">
          <a:xfrm>
            <a:off x="4957763" y="9671050"/>
            <a:ext cx="50800" cy="115888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63"/>
          <p:cNvSpPr txBox="1"/>
          <p:nvPr/>
        </p:nvSpPr>
        <p:spPr>
          <a:xfrm>
            <a:off x="5992813" y="9759950"/>
            <a:ext cx="482600" cy="168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>
                <a:cs typeface="Times New Roman" pitchFamily="18" charset="0"/>
              </a:rPr>
              <a:t>End ion run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1106488" y="10315575"/>
            <a:ext cx="482600" cy="1698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>
                <a:cs typeface="Times New Roman" pitchFamily="18" charset="0"/>
              </a:rPr>
              <a:t>200x200</a:t>
            </a:r>
          </a:p>
        </p:txBody>
      </p:sp>
      <p:sp>
        <p:nvSpPr>
          <p:cNvPr id="20" name="TextBox 83"/>
          <p:cNvSpPr txBox="1"/>
          <p:nvPr/>
        </p:nvSpPr>
        <p:spPr>
          <a:xfrm>
            <a:off x="547688" y="10299700"/>
            <a:ext cx="482600" cy="168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>
                <a:cs typeface="Times New Roman" pitchFamily="18" charset="0"/>
              </a:rPr>
              <a:t>152x152</a:t>
            </a:r>
          </a:p>
        </p:txBody>
      </p:sp>
      <p:sp>
        <p:nvSpPr>
          <p:cNvPr id="21" name="TextBox 84"/>
          <p:cNvSpPr txBox="1"/>
          <p:nvPr/>
        </p:nvSpPr>
        <p:spPr>
          <a:xfrm>
            <a:off x="1677988" y="10301288"/>
            <a:ext cx="482600" cy="168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>
                <a:cs typeface="Times New Roman" pitchFamily="18" charset="0"/>
              </a:rPr>
              <a:t>248x248</a:t>
            </a:r>
          </a:p>
        </p:txBody>
      </p:sp>
      <p:sp>
        <p:nvSpPr>
          <p:cNvPr id="22" name="TextBox 85"/>
          <p:cNvSpPr txBox="1"/>
          <p:nvPr/>
        </p:nvSpPr>
        <p:spPr>
          <a:xfrm>
            <a:off x="2212975" y="10315575"/>
            <a:ext cx="482600" cy="1698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>
                <a:cs typeface="Times New Roman" pitchFamily="18" charset="0"/>
              </a:rPr>
              <a:t>296x296</a:t>
            </a:r>
          </a:p>
        </p:txBody>
      </p:sp>
      <p:sp>
        <p:nvSpPr>
          <p:cNvPr id="23" name="TextBox 86"/>
          <p:cNvSpPr txBox="1"/>
          <p:nvPr/>
        </p:nvSpPr>
        <p:spPr>
          <a:xfrm>
            <a:off x="2762250" y="10323513"/>
            <a:ext cx="482600" cy="168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>
                <a:cs typeface="Times New Roman" pitchFamily="18" charset="0"/>
              </a:rPr>
              <a:t>344x344</a:t>
            </a:r>
          </a:p>
        </p:txBody>
      </p:sp>
      <p:sp>
        <p:nvSpPr>
          <p:cNvPr id="37910" name="Rectangle 23" descr="Large checker board"/>
          <p:cNvSpPr>
            <a:spLocks noChangeArrowheads="1"/>
          </p:cNvSpPr>
          <p:nvPr/>
        </p:nvSpPr>
        <p:spPr bwMode="auto">
          <a:xfrm>
            <a:off x="2160588" y="9566275"/>
            <a:ext cx="66675" cy="1589088"/>
          </a:xfrm>
          <a:prstGeom prst="rect">
            <a:avLst/>
          </a:prstGeom>
          <a:pattFill prst="lgCheck">
            <a:fgClr>
              <a:srgbClr val="99993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91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2708275"/>
            <a:ext cx="90233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912" name="Straight Connector 26"/>
          <p:cNvCxnSpPr>
            <a:cxnSpLocks noChangeShapeType="1"/>
          </p:cNvCxnSpPr>
          <p:nvPr/>
        </p:nvCxnSpPr>
        <p:spPr bwMode="auto">
          <a:xfrm rot="5400000">
            <a:off x="119856" y="3896519"/>
            <a:ext cx="1871663" cy="504825"/>
          </a:xfrm>
          <a:prstGeom prst="line">
            <a:avLst/>
          </a:prstGeom>
          <a:noFill/>
          <a:ln w="12700" cap="sq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7913" name="Straight Arrow Connector 31"/>
          <p:cNvCxnSpPr>
            <a:cxnSpLocks noChangeShapeType="1"/>
          </p:cNvCxnSpPr>
          <p:nvPr/>
        </p:nvCxnSpPr>
        <p:spPr bwMode="auto">
          <a:xfrm rot="5400000">
            <a:off x="1235869" y="2275682"/>
            <a:ext cx="720725" cy="1587"/>
          </a:xfrm>
          <a:prstGeom prst="straightConnector1">
            <a:avLst/>
          </a:prstGeom>
          <a:noFill/>
          <a:ln w="38100" cap="sq" algn="ctr">
            <a:solidFill>
              <a:srgbClr val="00206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the list</a:t>
            </a: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323850" y="692150"/>
            <a:ext cx="8820150" cy="6165850"/>
          </a:xfrm>
        </p:spPr>
        <p:txBody>
          <a:bodyPr/>
          <a:lstStyle/>
          <a:p>
            <a:pPr eaLnBrk="1" hangingPunct="1"/>
            <a:r>
              <a:rPr lang="en-US" smtClean="0"/>
              <a:t>Checks for 200b operation (Interlocked BPM, 200b injection) – Brennan Goddard</a:t>
            </a:r>
          </a:p>
          <a:p>
            <a:pPr eaLnBrk="1" hangingPunct="1"/>
            <a:r>
              <a:rPr lang="en-US" smtClean="0"/>
              <a:t>OP consolidation (squeeze &amp; coupling) – S. Redaelli</a:t>
            </a:r>
          </a:p>
          <a:p>
            <a:pPr eaLnBrk="1" hangingPunct="1"/>
            <a:r>
              <a:rPr lang="en-US" smtClean="0"/>
              <a:t>Q-Fdbck – R. Steinhagen + PLL :  Marek Gasior</a:t>
            </a:r>
          </a:p>
          <a:p>
            <a:pPr eaLnBrk="1" hangingPunct="1"/>
            <a:r>
              <a:rPr lang="en-US" smtClean="0"/>
              <a:t>Intensity effects &amp; vacuum - SVC</a:t>
            </a:r>
          </a:p>
          <a:p>
            <a:pPr eaLnBrk="1" hangingPunct="1"/>
            <a:r>
              <a:rPr lang="en-US" smtClean="0"/>
              <a:t>Quench test (Wedn. – TBC) – Coord.: Joerg Wenninger</a:t>
            </a:r>
          </a:p>
          <a:p>
            <a:pPr eaLnBrk="1" hangingPunct="1"/>
            <a:r>
              <a:rPr lang="en-US" smtClean="0"/>
              <a:t>Vdm scans – Coord.: Massi</a:t>
            </a:r>
          </a:p>
          <a:p>
            <a:pPr eaLnBrk="1" hangingPunct="1"/>
            <a:r>
              <a:rPr lang="en-US" smtClean="0"/>
              <a:t>Transverse damper – 2 h without beam – no access W. Hofle</a:t>
            </a:r>
          </a:p>
          <a:p>
            <a:pPr eaLnBrk="1" hangingPunct="1"/>
            <a:r>
              <a:rPr lang="en-US" smtClean="0"/>
              <a:t>MKQA &amp; </a:t>
            </a:r>
            <a:r>
              <a:rPr lang="en-US" u="sng" smtClean="0"/>
              <a:t>AC-dipole</a:t>
            </a:r>
            <a:r>
              <a:rPr lang="en-US" smtClean="0"/>
              <a:t> – will need another access – E. Carlier</a:t>
            </a:r>
          </a:p>
          <a:p>
            <a:pPr eaLnBrk="1" hangingPunct="1"/>
            <a:r>
              <a:rPr lang="en-US" smtClean="0"/>
              <a:t>Voltage rampdown@injection</a:t>
            </a:r>
          </a:p>
          <a:p>
            <a:pPr eaLnBrk="1" hangingPunct="1"/>
            <a:r>
              <a:rPr lang="en-US" smtClean="0"/>
              <a:t>Lift maintenance – this week.</a:t>
            </a:r>
          </a:p>
          <a:p>
            <a:r>
              <a:rPr lang="en-GB" smtClean="0"/>
              <a:t>Test of new beam presence flag system – M. Gasior</a:t>
            </a:r>
          </a:p>
          <a:p>
            <a:r>
              <a:rPr lang="en-US" smtClean="0"/>
              <a:t>CO security intervention to be scheduled - A.Bland </a:t>
            </a:r>
          </a:p>
          <a:p>
            <a:r>
              <a:rPr lang="en-US" smtClean="0"/>
              <a:t>BI – Coord. J. J. Gras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/>
              <a:t>29/9/2010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 MD  - c/o JJG – One Shift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66725" y="908050"/>
            <a:ext cx="8229600" cy="511175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PLL studies</a:t>
            </a:r>
          </a:p>
          <a:p>
            <a:pPr eaLnBrk="1" hangingPunct="1"/>
            <a:r>
              <a:rPr lang="en-US" sz="1800" smtClean="0"/>
              <a:t>Measure the sensitivity of Marek’s new beam presence detection system</a:t>
            </a:r>
          </a:p>
          <a:p>
            <a:pPr eaLnBrk="1" hangingPunct="1"/>
            <a:r>
              <a:rPr lang="en-US" sz="1800" smtClean="0"/>
              <a:t>Check the linearity of the fast BCT’s in the new configuration for nominal bunches</a:t>
            </a:r>
          </a:p>
          <a:p>
            <a:pPr eaLnBrk="1" hangingPunct="1"/>
            <a:r>
              <a:rPr lang="en-US" sz="1800" smtClean="0"/>
              <a:t>Tune the High BW/Low Gain fast BCT calibration for the coming ion run</a:t>
            </a:r>
          </a:p>
          <a:p>
            <a:pPr eaLnBrk="1" hangingPunct="1"/>
            <a:r>
              <a:rPr lang="en-US" sz="1800" smtClean="0"/>
              <a:t>Measure the High BW/Low Gain fast BCT sensitivity limit and linearity for low intensity bunches (ion run)</a:t>
            </a:r>
          </a:p>
          <a:p>
            <a:pPr eaLnBrk="1" hangingPunct="1"/>
            <a:r>
              <a:rPr lang="en-US" sz="1800" smtClean="0"/>
              <a:t>Re-check BPM sensitivity limit</a:t>
            </a:r>
          </a:p>
          <a:p>
            <a:pPr eaLnBrk="1" hangingPunct="1"/>
            <a:r>
              <a:rPr lang="en-US" sz="1800" smtClean="0"/>
              <a:t>Calibrate the abort gap over the whole ramp</a:t>
            </a:r>
          </a:p>
          <a:p>
            <a:pPr eaLnBrk="1" hangingPunct="1"/>
            <a:r>
              <a:rPr lang="en-US" sz="1800" smtClean="0"/>
              <a:t>Check the abort gap acquisition gate timing resolution and stability</a:t>
            </a:r>
          </a:p>
          <a:p>
            <a:pPr eaLnBrk="1" hangingPunct="1"/>
            <a:r>
              <a:rPr lang="en-US" sz="1800" smtClean="0"/>
              <a:t>Commission BGI in preparation to ions</a:t>
            </a:r>
          </a:p>
          <a:p>
            <a:pPr eaLnBrk="1" hangingPunct="1"/>
            <a:r>
              <a:rPr lang="en-US" sz="1800" smtClean="0"/>
              <a:t>Check BSRT/BGI/BWS cross-calibration including corresponding emittance logging</a:t>
            </a:r>
          </a:p>
          <a:p>
            <a:pPr eaLnBrk="1" hangingPunct="1"/>
            <a:r>
              <a:rPr lang="en-US" sz="1800" smtClean="0"/>
              <a:t>Test and compare bunch/bunch profile measurement via BWS and/or BSRT</a:t>
            </a:r>
          </a:p>
          <a:p>
            <a:pPr eaLnBrk="1" hangingPunct="1"/>
            <a:r>
              <a:rPr lang="en-US" sz="1800" smtClean="0"/>
              <a:t>For all this, we would need the 2 rings for a few hours at 450 GeV then a ramp and again a few hours at 3.5 TeV.</a:t>
            </a:r>
          </a:p>
          <a:p>
            <a:pPr eaLnBrk="1" hangingPunct="1"/>
            <a:r>
              <a:rPr lang="en-US" sz="1800" smtClean="0"/>
              <a:t>This would be really difficult to fit in a 4 hour slot. 8 would be perfect but we could try with 6.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/>
              <a:t>29/9/2010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DF3548B-2376-4E53-8C85-2F6C8C052345}" type="datetime1">
              <a:rPr lang="en-US"/>
              <a:pPr/>
              <a:t>10/5/2010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ATLAS</a:t>
            </a:r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41987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14FC1E9-2CDA-404E-82CF-E310D6F9D35F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41988" name="Picture 4" descr="http://elogbook/eLogbook/attach_reader?attach_id=1111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92138"/>
            <a:ext cx="8566150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ALICE</a:t>
            </a: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43011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42DB1D3-6923-4214-830F-C73B71D73987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43012" name="Picture 4" descr="http://elogbook/eLogbook/attach_reader?attach_id=1111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677275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CMS</a:t>
            </a:r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44035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28163EB-9AD2-4504-8322-A5FB72338801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44036" name="Picture 4" descr="http://elogbook/eLogbook/attach_reader?attach_id=1111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620713"/>
            <a:ext cx="852805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LHCb</a:t>
            </a:r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4505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2BF7F799-32C1-4332-AA43-CBC7822639F4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45060" name="Picture 4" descr="http://elogbook/eLogbook/attach_reader?attach_id=1111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90550"/>
            <a:ext cx="85693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smtClean="0"/>
              <a:t>Week 39 in short: not making it to Physics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0483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8132E9E9-6983-4831-BA9F-C6948222783C}" type="datetime1">
              <a:rPr lang="en-US"/>
              <a:pPr/>
              <a:t>10/5/2010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388" y="836613"/>
          <a:ext cx="8856662" cy="27146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2945"/>
                <a:gridCol w="711276"/>
                <a:gridCol w="872656"/>
                <a:gridCol w="639553"/>
                <a:gridCol w="5760800"/>
              </a:tblGrid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Bunch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What happened?</a:t>
                      </a: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28 /09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1377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8b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8b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Dumped during squeeze – UFO#1 with 152 b on BLMQI.4L2B1</a:t>
                      </a:r>
                    </a:p>
                    <a:p>
                      <a:r>
                        <a:rPr lang="en-US" baseline="0" dirty="0" err="1" smtClean="0"/>
                        <a:t>Undulator</a:t>
                      </a:r>
                      <a:r>
                        <a:rPr lang="en-US" baseline="0" dirty="0" smtClean="0"/>
                        <a:t> trip during ramp – </a:t>
                      </a:r>
                      <a:r>
                        <a:rPr lang="en-US" baseline="0" dirty="0" err="1" smtClean="0"/>
                        <a:t>U_res</a:t>
                      </a:r>
                      <a:r>
                        <a:rPr lang="en-US" baseline="0" dirty="0" smtClean="0"/>
                        <a:t> above threshold</a:t>
                      </a: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30/09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8+8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Long injection process (MBB TT60) + Q-FB not ON – Decided not to launch the ramp</a:t>
                      </a:r>
                      <a:endParaRPr lang="en-US" dirty="0"/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4/10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8+8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  <a:r>
                        <a:rPr lang="en-US" baseline="0" dirty="0" smtClean="0"/>
                        <a:t> ramp launch trip of </a:t>
                      </a:r>
                      <a:r>
                        <a:rPr lang="en-US" dirty="0" smtClean="0"/>
                        <a:t>RCBH15.L6B1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smtClean="0"/>
              <a:t>Week 39 in short: made it to stable beams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366D83E-21D8-43FA-9EC6-B817F52CA343}" type="datetime1">
              <a:rPr lang="en-US"/>
              <a:pPr/>
              <a:t>10/5/2010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765175"/>
          <a:ext cx="9144000" cy="41624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8965"/>
                <a:gridCol w="740457"/>
                <a:gridCol w="666412"/>
                <a:gridCol w="740457"/>
                <a:gridCol w="814503"/>
                <a:gridCol w="888549"/>
                <a:gridCol w="888549"/>
                <a:gridCol w="3406108"/>
              </a:tblGrid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dur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L</a:t>
                      </a:r>
                    </a:p>
                    <a:p>
                      <a:r>
                        <a:rPr lang="en-US" dirty="0" smtClean="0"/>
                        <a:t>nb-1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Dump</a:t>
                      </a: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27 Sep.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3.5e31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Programmed dump</a:t>
                      </a: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29 </a:t>
                      </a:r>
                      <a:r>
                        <a:rPr lang="en-US" baseline="0" dirty="0" smtClean="0"/>
                        <a:t>Sep.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8+8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4.9e31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UFO#11 – UFO #2 with 152b</a:t>
                      </a:r>
                    </a:p>
                    <a:p>
                      <a:r>
                        <a:rPr lang="en-US" dirty="0" smtClean="0"/>
                        <a:t>on BLMQI.25R8.B1</a:t>
                      </a:r>
                    </a:p>
                    <a:p>
                      <a:r>
                        <a:rPr lang="en-US" dirty="0" smtClean="0"/>
                        <a:t>ATLAS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bckgd</a:t>
                      </a:r>
                      <a:r>
                        <a:rPr lang="en-US" baseline="0" dirty="0" smtClean="0"/>
                        <a:t> higher</a:t>
                      </a:r>
                      <a:endParaRPr lang="en-US" dirty="0"/>
                    </a:p>
                  </a:txBody>
                  <a:tcPr/>
                </a:tc>
              </a:tr>
              <a:tr h="652570">
                <a:tc>
                  <a:txBody>
                    <a:bodyPr/>
                    <a:lstStyle/>
                    <a:p>
                      <a:r>
                        <a:rPr lang="en-US" dirty="0" smtClean="0"/>
                        <a:t>1 Oct.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1.3e30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r>
                        <a:rPr lang="en-US" baseline="0" dirty="0" smtClean="0"/>
                        <a:t> by QPS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van </a:t>
                      </a:r>
                      <a:r>
                        <a:rPr lang="en-US" baseline="0" dirty="0" err="1" smtClean="0"/>
                        <a:t>der</a:t>
                      </a:r>
                      <a:r>
                        <a:rPr lang="en-US" baseline="0" dirty="0" smtClean="0"/>
                        <a:t> Meer scans</a:t>
                      </a:r>
                      <a:endParaRPr lang="en-US" dirty="0"/>
                    </a:p>
                  </a:txBody>
                  <a:tcPr/>
                </a:tc>
              </a:tr>
              <a:tr h="6525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Oct.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1387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8+8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8+8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2h10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2h15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3.9e31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4.4e31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~275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UFO#12 – UFO#3 with 152b</a:t>
                      </a:r>
                    </a:p>
                    <a:p>
                      <a:r>
                        <a:rPr lang="en-US" baseline="0" dirty="0" smtClean="0"/>
                        <a:t>on BLMQI.04R2.B2</a:t>
                      </a:r>
                    </a:p>
                    <a:p>
                      <a:r>
                        <a:rPr lang="en-US" baseline="0" dirty="0" smtClean="0"/>
                        <a:t>Dump due QPS communication </a:t>
                      </a:r>
                      <a:endParaRPr lang="en-US" dirty="0"/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3 Oct.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8+8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7h10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5.1e31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r>
                        <a:rPr lang="en-US" baseline="0" dirty="0" smtClean="0"/>
                        <a:t> due to BLMQI.02R1.B1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smtClean="0"/>
              <a:t>Week 39 in numbers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2531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B9F0A4F-2D38-49FE-9224-CC09133E6799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257800"/>
          </a:xfrm>
        </p:spPr>
        <p:txBody>
          <a:bodyPr/>
          <a:lstStyle/>
          <a:p>
            <a:pPr eaLnBrk="1" hangingPunct="1"/>
            <a:r>
              <a:rPr lang="en-US" smtClean="0"/>
              <a:t>System faults : 25%</a:t>
            </a:r>
          </a:p>
          <a:p>
            <a:pPr eaLnBrk="1" hangingPunct="1"/>
            <a:r>
              <a:rPr lang="en-US" smtClean="0"/>
              <a:t>Stable beams : 16%</a:t>
            </a:r>
          </a:p>
          <a:p>
            <a:pPr eaLnBrk="1" hangingPunct="1"/>
            <a:r>
              <a:rPr lang="en-US" smtClean="0"/>
              <a:t>Setting-up without beam ~14%</a:t>
            </a:r>
          </a:p>
          <a:p>
            <a:pPr eaLnBrk="1" hangingPunct="1"/>
            <a:r>
              <a:rPr lang="en-US" smtClean="0"/>
              <a:t>Setting up with beams : 45%</a:t>
            </a:r>
          </a:p>
          <a:p>
            <a:pPr eaLnBrk="1" hangingPunct="1"/>
            <a:r>
              <a:rPr lang="en-US" smtClean="0"/>
              <a:t>Beam commissioning: 0.03%</a:t>
            </a:r>
            <a:r>
              <a:rPr lang="en-GB" smtClean="0"/>
              <a:t>  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Week 39 delivered luminosity: ~ 3.8 pb</a:t>
            </a:r>
            <a:r>
              <a:rPr lang="en-GB" baseline="30000" smtClean="0"/>
              <a:t>-1</a:t>
            </a:r>
          </a:p>
          <a:p>
            <a:pPr eaLnBrk="1" hangingPunct="1"/>
            <a:r>
              <a:rPr lang="en-GB" smtClean="0"/>
              <a:t>LHC total integrated luminosity above 10 pb</a:t>
            </a:r>
            <a:r>
              <a:rPr lang="en-GB" baseline="30000" smtClean="0"/>
              <a:t>-1</a:t>
            </a:r>
            <a:endParaRPr lang="en-GB" smtClean="0"/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804025" y="5805488"/>
            <a:ext cx="155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Mirko Pojer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39 – Operation consolidation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3555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383DF31E-EABC-42F6-ADAB-50D240CF1A17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256212"/>
          </a:xfrm>
        </p:spPr>
        <p:txBody>
          <a:bodyPr/>
          <a:lstStyle/>
          <a:p>
            <a:pPr eaLnBrk="1" hangingPunct="1"/>
            <a:r>
              <a:rPr lang="en-US" smtClean="0"/>
              <a:t>Tune FB – R. Steinhagen: Tune tracking during ramp and squeeze. Much work done, further analysis required. Urgent to give them dedicated beam time for a robust system!</a:t>
            </a:r>
          </a:p>
          <a:p>
            <a:pPr eaLnBrk="1" hangingPunct="1"/>
            <a:r>
              <a:rPr lang="en-US" smtClean="0"/>
              <a:t>RF work – P. Baudrenghien – O. Brunner: noise – module trips </a:t>
            </a:r>
          </a:p>
          <a:p>
            <a:pPr eaLnBrk="1" hangingPunct="1"/>
            <a:r>
              <a:rPr lang="en-US" smtClean="0"/>
              <a:t>Beam preparation in the injectors – OP crews</a:t>
            </a:r>
          </a:p>
          <a:p>
            <a:pPr eaLnBrk="1" hangingPunct="1"/>
            <a:r>
              <a:rPr lang="en-US" smtClean="0"/>
              <a:t>Injection qualification for 16b – B. Goddard and team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16b injection fine = injecting above SBF limit </a:t>
            </a:r>
          </a:p>
          <a:p>
            <a:pPr eaLnBrk="1" hangingPunct="1"/>
            <a:r>
              <a:rPr lang="en-US" smtClean="0"/>
              <a:t>Beam 2 chromaticity measurements at flat bottom – M. Pojer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Friday 1</a:t>
            </a:r>
            <a:r>
              <a:rPr lang="en-US" baseline="30000" smtClean="0"/>
              <a:t>st</a:t>
            </a:r>
            <a:r>
              <a:rPr lang="en-US" smtClean="0"/>
              <a:t> October – Recovering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834063"/>
          </a:xfrm>
        </p:spPr>
        <p:txBody>
          <a:bodyPr/>
          <a:lstStyle/>
          <a:p>
            <a:pPr eaLnBrk="1" hangingPunct="1"/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977F56E6-9391-4937-BFC2-C3A1C48AD284}" type="datetime1">
              <a:rPr lang="en-US"/>
              <a:pPr/>
              <a:t>10/5/2010</a:t>
            </a:fld>
            <a:endParaRPr lang="en-US"/>
          </a:p>
        </p:txBody>
      </p:sp>
      <p:pic>
        <p:nvPicPr>
          <p:cNvPr id="24581" name="Picture 2" descr="http://elogbook/eLogbook/attach_reader?attach_id=1111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0" y="6237288"/>
            <a:ext cx="148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Mirko Pojer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250825" y="620713"/>
            <a:ext cx="8893175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De-bunching test – Brennan Goddard + Philippe Baudrenghien</a:t>
            </a:r>
          </a:p>
          <a:p>
            <a:pPr marL="0" lvl="1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mtClean="0"/>
              <a:t>Inject 2.6e10 B1 and B2 3e10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smtClean="0"/>
              <a:t>RF off and leave the beam to de-bunch for an hour</a:t>
            </a:r>
            <a:endParaRPr lang="en-US" u="sng" smtClean="0"/>
          </a:p>
          <a:p>
            <a:pPr marL="0" lvl="1" eaLnBrk="1" hangingPunct="1">
              <a:buFont typeface="Wingdings" pitchFamily="2" charset="2"/>
              <a:buNone/>
            </a:pPr>
            <a:endParaRPr lang="en-US" u="sng" smtClean="0"/>
          </a:p>
          <a:p>
            <a:pPr marL="0" lvl="1" eaLnBrk="1" hangingPunct="1">
              <a:buFont typeface="Wingdings" pitchFamily="2" charset="2"/>
              <a:buNone/>
            </a:pPr>
            <a:r>
              <a:rPr lang="en-US" u="sng" smtClean="0"/>
              <a:t>Preliminary conclusions</a:t>
            </a:r>
            <a:r>
              <a:rPr lang="en-US" smtClean="0"/>
              <a:t>: 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smtClean="0"/>
              <a:t>With present BLM thresholds, can tolerate maximum 1e11p+ un-captured beam, if equally spread around the ring. 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smtClean="0"/>
              <a:t>The local density should not exceed 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smtClean="0"/>
              <a:t>3e6 p+/m, which is about 2.4e7 p+/25ns, 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smtClean="0"/>
              <a:t>or 0.02% of injected intensity (!). </a:t>
            </a:r>
          </a:p>
          <a:p>
            <a:pPr marL="0" lvl="1" eaLnBrk="1" hangingPunct="1">
              <a:buFont typeface="Wingdings" pitchFamily="2" charset="2"/>
              <a:buNone/>
            </a:pPr>
            <a:endParaRPr lang="en-US" smtClean="0"/>
          </a:p>
          <a:p>
            <a:pPr marL="0" lvl="1" eaLnBrk="1" hangingPunct="1">
              <a:buFont typeface="Wingdings" pitchFamily="2" charset="2"/>
              <a:buNone/>
            </a:pPr>
            <a:r>
              <a:rPr lang="en-US" smtClean="0"/>
              <a:t>At present, injecting 154 bunches, 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smtClean="0"/>
              <a:t>the un-captured beam level is maybe 0.3% 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5603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8F4640A-EE0D-4869-8942-21CBAE8E9A78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459787" cy="523875"/>
          </a:xfrm>
        </p:spPr>
        <p:txBody>
          <a:bodyPr/>
          <a:lstStyle/>
          <a:p>
            <a:pPr eaLnBrk="1" hangingPunct="1"/>
            <a:r>
              <a:rPr lang="en-US" smtClean="0"/>
              <a:t>Week 39 – Beam commissioning effort cont’d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3200" y="3054350"/>
            <a:ext cx="38608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863600"/>
          </a:xfrm>
        </p:spPr>
        <p:txBody>
          <a:bodyPr/>
          <a:lstStyle/>
          <a:p>
            <a:pPr eaLnBrk="1" hangingPunct="1"/>
            <a:r>
              <a:rPr lang="en-US" smtClean="0"/>
              <a:t>Week 39 : Beam commissioning effort</a:t>
            </a:r>
            <a:br>
              <a:rPr lang="en-US" smtClean="0"/>
            </a:br>
            <a:r>
              <a:rPr lang="en-US" smtClean="0"/>
              <a:t>Abort gap cleaning tests </a:t>
            </a:r>
          </a:p>
        </p:txBody>
      </p:sp>
      <p:sp>
        <p:nvSpPr>
          <p:cNvPr id="26626" name="Content Placeholder 4"/>
          <p:cNvSpPr>
            <a:spLocks noGrp="1"/>
          </p:cNvSpPr>
          <p:nvPr>
            <p:ph idx="1"/>
          </p:nvPr>
        </p:nvSpPr>
        <p:spPr>
          <a:xfrm>
            <a:off x="179388" y="1052513"/>
            <a:ext cx="8964612" cy="5661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Wolfgang Hofle, Daniel Valuch, Andrea Boccardi, Federico Roncarolo, Adam Jeff, Brennan Goddard, Malika Meddahi, Jan Uythoven, Eliana Gianfelice, Elena Shaposhnikova</a:t>
            </a:r>
          </a:p>
          <a:p>
            <a:pPr eaLnBrk="1" hangingPunct="1">
              <a:buFont typeface="Wingdings" pitchFamily="2" charset="2"/>
              <a:buAutoNum type="arabicParenR"/>
            </a:pPr>
            <a:r>
              <a:rPr lang="en-US" sz="1800" smtClean="0">
                <a:solidFill>
                  <a:srgbClr val="0000FF"/>
                </a:solidFill>
              </a:rPr>
              <a:t>kick delay between abort gap cleaning pulse and bunch 1 adjusted for all dampers</a:t>
            </a:r>
          </a:p>
          <a:p>
            <a:pPr eaLnBrk="1" hangingPunct="1">
              <a:buFont typeface="Wingdings" pitchFamily="2" charset="2"/>
              <a:buAutoNum type="arabicParenR"/>
            </a:pPr>
            <a:r>
              <a:rPr lang="en-US" sz="1800" smtClean="0">
                <a:solidFill>
                  <a:srgbClr val="0000FF"/>
                </a:solidFill>
              </a:rPr>
              <a:t>Injected two nominal bunches in each beam bucket 1 and bucket 1201</a:t>
            </a:r>
          </a:p>
          <a:p>
            <a:pPr eaLnBrk="1" hangingPunct="1">
              <a:buFont typeface="Wingdings" pitchFamily="2" charset="2"/>
              <a:buAutoNum type="arabicParenR"/>
            </a:pPr>
            <a:r>
              <a:rPr lang="en-US" sz="1800" smtClean="0">
                <a:solidFill>
                  <a:srgbClr val="0000FF"/>
                </a:solidFill>
              </a:rPr>
              <a:t>Adjustment of the cleaning pulses parameters - saw detrimental effect on beam (emittance increase, lifetime drop at large amplitude excitation)</a:t>
            </a:r>
          </a:p>
          <a:p>
            <a:pPr eaLnBrk="1" hangingPunct="1">
              <a:buFont typeface="Wingdings" pitchFamily="2" charset="2"/>
              <a:buAutoNum type="arabicParenR"/>
            </a:pPr>
            <a:r>
              <a:rPr lang="en-US" sz="1800" smtClean="0">
                <a:solidFill>
                  <a:srgbClr val="0000FF"/>
                </a:solidFill>
              </a:rPr>
              <a:t>Reduced pulse length flat top and adjusted position to minimize effect on bunches - better preservation of emittance for hor. than for ver. Cleaning</a:t>
            </a:r>
          </a:p>
          <a:p>
            <a:pPr eaLnBrk="1" hangingPunct="1">
              <a:buFont typeface="Wingdings" pitchFamily="2" charset="2"/>
              <a:buAutoNum type="arabicParenR"/>
            </a:pPr>
            <a:r>
              <a:rPr lang="en-US" sz="1800" smtClean="0">
                <a:solidFill>
                  <a:srgbClr val="0000FF"/>
                </a:solidFill>
              </a:rPr>
              <a:t>Switched on cleaning program (20 steps, 0.001 in tune, horizontal beam 1 covering 0.27 to 0.29 in tune, reduced kick amplitude) . No more emittance increases than natural blow-up.</a:t>
            </a:r>
            <a:endParaRPr lang="en-US" sz="140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AutoNum type="arabicParenR"/>
            </a:pPr>
            <a:r>
              <a:rPr lang="en-US" sz="1800" smtClean="0">
                <a:solidFill>
                  <a:srgbClr val="0000FF"/>
                </a:solidFill>
              </a:rPr>
              <a:t>Created losses from bucket by reducing RF voltage in steps (with cleaning on or off). Nicely saw un-bunched beam passing abort gap and being cleaned </a:t>
            </a:r>
          </a:p>
          <a:p>
            <a:pPr eaLnBrk="1" hangingPunct="1">
              <a:buFont typeface="Wingdings" pitchFamily="2" charset="2"/>
              <a:buAutoNum type="arabicParenR"/>
            </a:pPr>
            <a:endParaRPr lang="en-US" sz="1800" b="1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0000FF"/>
                </a:solidFill>
              </a:rPr>
              <a:t>	</a:t>
            </a:r>
            <a:r>
              <a:rPr lang="en-US" sz="1800" b="1" smtClean="0">
                <a:solidFill>
                  <a:srgbClr val="FF0000"/>
                </a:solidFill>
              </a:rPr>
              <a:t>If emittance increases are confirmed to be acceptable, go with these settings for a test during a real fill.</a:t>
            </a: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 </a:t>
            </a:r>
            <a:br>
              <a:rPr lang="en-US" sz="1400" smtClean="0"/>
            </a:br>
            <a:endParaRPr lang="en-US" sz="1400" smtClean="0"/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4C2E2E1-0E61-48D7-9AC4-18C8355F1DF8}" type="datetime1">
              <a:rPr lang="en-US"/>
              <a:pPr/>
              <a:t>10/5/2010</a:t>
            </a:fld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6516688" y="6457950"/>
            <a:ext cx="199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Wolfgang Hofle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41546</TotalTime>
  <Words>1367</Words>
  <Application>Microsoft Office PowerPoint</Application>
  <PresentationFormat>On-screen Show (4:3)</PresentationFormat>
  <Paragraphs>332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Wingdings</vt:lpstr>
      <vt:lpstr>Times New Roman</vt:lpstr>
      <vt:lpstr>Arial Black</vt:lpstr>
      <vt:lpstr>Helvetica</vt:lpstr>
      <vt:lpstr>Helv</vt:lpstr>
      <vt:lpstr>Pixel</vt:lpstr>
      <vt:lpstr>Pixel</vt:lpstr>
      <vt:lpstr>Pixel</vt:lpstr>
      <vt:lpstr>LHC operation in week 39 </vt:lpstr>
      <vt:lpstr>Week 39 in short</vt:lpstr>
      <vt:lpstr>Week 39 in short: not making it to Physics</vt:lpstr>
      <vt:lpstr>Week 39 in short: made it to stable beams</vt:lpstr>
      <vt:lpstr>Week 39 in numbers</vt:lpstr>
      <vt:lpstr>Week 39 – Operation consolidation</vt:lpstr>
      <vt:lpstr>Friday 1st October – Recovering</vt:lpstr>
      <vt:lpstr>Week 39 – Beam commissioning effort cont’d</vt:lpstr>
      <vt:lpstr>Week 39 : Beam commissioning effort Abort gap cleaning tests </vt:lpstr>
      <vt:lpstr>Slide 10</vt:lpstr>
      <vt:lpstr>Slide 11</vt:lpstr>
      <vt:lpstr>Week 39: Van der Meer scans – Part 1</vt:lpstr>
      <vt:lpstr>Week 39: vacuum observations – 104b</vt:lpstr>
      <vt:lpstr>Week 39 – Vacuum observation – 152b</vt:lpstr>
      <vt:lpstr>And wider context still</vt:lpstr>
      <vt:lpstr>Week 39: vacuum observations – better</vt:lpstr>
      <vt:lpstr>ATLAS</vt:lpstr>
      <vt:lpstr>Week 39: vacuum observations – fill 1389</vt:lpstr>
      <vt:lpstr>Week 39: vacuum observations – fill 1389</vt:lpstr>
      <vt:lpstr>Week 40 </vt:lpstr>
      <vt:lpstr>On the list</vt:lpstr>
      <vt:lpstr>BI MD  - c/o JJG – One Shift</vt:lpstr>
      <vt:lpstr>Slide 23</vt:lpstr>
      <vt:lpstr>ATLAS</vt:lpstr>
      <vt:lpstr>ALICE</vt:lpstr>
      <vt:lpstr>CMS</vt:lpstr>
      <vt:lpstr>LHCb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meddahi</cp:lastModifiedBy>
  <cp:revision>2162</cp:revision>
  <dcterms:created xsi:type="dcterms:W3CDTF">2010-07-26T05:43:59Z</dcterms:created>
  <dcterms:modified xsi:type="dcterms:W3CDTF">2010-10-05T07:36:43Z</dcterms:modified>
</cp:coreProperties>
</file>