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35" r:id="rId2"/>
    <p:sldId id="341" r:id="rId3"/>
    <p:sldId id="340" r:id="rId4"/>
    <p:sldId id="343" r:id="rId5"/>
    <p:sldId id="346" r:id="rId6"/>
    <p:sldId id="347" r:id="rId7"/>
    <p:sldId id="348" r:id="rId8"/>
    <p:sldId id="344" r:id="rId9"/>
    <p:sldId id="34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4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76" d="100"/>
          <a:sy n="76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9/16/2010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08:00 Injection</a:t>
            </a:r>
          </a:p>
          <a:p>
            <a:pPr lvl="1"/>
            <a:r>
              <a:rPr lang="en-US" dirty="0" smtClean="0"/>
              <a:t>2 low probe bunches.</a:t>
            </a:r>
          </a:p>
          <a:p>
            <a:r>
              <a:rPr lang="en-US" dirty="0" smtClean="0"/>
              <a:t>10:30 Ramp and squeeze</a:t>
            </a:r>
          </a:p>
          <a:p>
            <a:pPr lvl="1"/>
            <a:r>
              <a:rPr lang="en-US" dirty="0" smtClean="0"/>
              <a:t>Strange orbit structure in IR2 and IR8 at 7 m. The structure in IR2 vanishes almost completely after some minutes without action by the OP crews ??</a:t>
            </a:r>
          </a:p>
          <a:p>
            <a:pPr lvl="1"/>
            <a:r>
              <a:rPr lang="en-US" dirty="0" smtClean="0"/>
              <a:t>Lifetime dips below 1 hour towards end of squeeze.</a:t>
            </a:r>
          </a:p>
          <a:p>
            <a:pPr lvl="1"/>
            <a:r>
              <a:rPr lang="en-US" dirty="0" smtClean="0"/>
              <a:t>Beam fully coupled at 3.5 m. Corrected.</a:t>
            </a:r>
          </a:p>
          <a:p>
            <a:pPr lvl="1"/>
            <a:r>
              <a:rPr lang="en-US" dirty="0" smtClean="0"/>
              <a:t>Need to re-visit orbit at 7 and 3.5 m in ALICE/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r>
              <a:rPr lang="en-US" dirty="0" smtClean="0"/>
              <a:t>13:30 Collisions</a:t>
            </a:r>
          </a:p>
          <a:p>
            <a:pPr lvl="1"/>
            <a:r>
              <a:rPr lang="en-US" dirty="0" smtClean="0"/>
              <a:t>Smooth transition to collisions.</a:t>
            </a:r>
          </a:p>
          <a:p>
            <a:pPr lvl="1"/>
            <a:r>
              <a:rPr lang="en-US" dirty="0" smtClean="0"/>
              <a:t>Some rate visible in ATLAS and CMS, difficult to tune due to low intensity. BRAN rates too low to find ALICE and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Dump at 14:50.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15.9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at 7 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982" y="1288972"/>
            <a:ext cx="8575178" cy="343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4896731"/>
            <a:ext cx="666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structure in IR2 comes down by factor 2 after a few minutes…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16:00 RCBCV9.R1B2 fault – FGC broken</a:t>
            </a:r>
          </a:p>
          <a:p>
            <a:pPr lvl="1"/>
            <a:r>
              <a:rPr lang="en-US" dirty="0" smtClean="0"/>
              <a:t>Access required.</a:t>
            </a:r>
          </a:p>
          <a:p>
            <a:pPr lvl="1"/>
            <a:r>
              <a:rPr lang="en-US" dirty="0" smtClean="0"/>
              <a:t>Continue operation as kick only 5 </a:t>
            </a:r>
            <a:r>
              <a:rPr lang="en-US" dirty="0" err="1" smtClean="0"/>
              <a:t>microrad</a:t>
            </a:r>
            <a:r>
              <a:rPr lang="en-US" dirty="0" smtClean="0"/>
              <a:t> (fix today).</a:t>
            </a:r>
          </a:p>
          <a:p>
            <a:r>
              <a:rPr lang="en-US" dirty="0" smtClean="0"/>
              <a:t>16:40 Injection protection validation B2</a:t>
            </a:r>
          </a:p>
          <a:p>
            <a:pPr lvl="1"/>
            <a:r>
              <a:rPr lang="en-US" dirty="0" smtClean="0"/>
              <a:t>Probing amplitudes and phases.</a:t>
            </a:r>
          </a:p>
          <a:p>
            <a:pPr lvl="1"/>
            <a:r>
              <a:rPr lang="en-US" dirty="0" smtClean="0"/>
              <a:t>Several </a:t>
            </a:r>
            <a:r>
              <a:rPr lang="en-US" dirty="0" err="1" smtClean="0"/>
              <a:t>LHCb</a:t>
            </a:r>
            <a:r>
              <a:rPr lang="en-US" dirty="0" smtClean="0"/>
              <a:t> BCM </a:t>
            </a:r>
            <a:r>
              <a:rPr lang="en-US" dirty="0" smtClean="0"/>
              <a:t>beam dump triggers.</a:t>
            </a:r>
            <a:endParaRPr lang="en-US" dirty="0" smtClean="0"/>
          </a:p>
          <a:p>
            <a:r>
              <a:rPr lang="en-US" dirty="0" smtClean="0"/>
              <a:t>20:30 Injection protection validation </a:t>
            </a:r>
            <a:r>
              <a:rPr lang="en-US" dirty="0" smtClean="0"/>
              <a:t>B1</a:t>
            </a:r>
          </a:p>
          <a:p>
            <a:pPr lvl="1"/>
            <a:r>
              <a:rPr lang="en-US" dirty="0" smtClean="0"/>
              <a:t>QPS_OK issue with </a:t>
            </a:r>
            <a:r>
              <a:rPr lang="en-US" dirty="0" smtClean="0"/>
              <a:t>MB.A9L2 correlated to beam loss. Same signature as in IR8 during similar losses at injection.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15.9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Protection validation - example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828" y="1112703"/>
            <a:ext cx="8258611" cy="344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4896731"/>
            <a:ext cx="4115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sigma amplitude oscillation through TI8.</a:t>
            </a:r>
          </a:p>
          <a:p>
            <a:r>
              <a:rPr lang="en-US" dirty="0" smtClean="0"/>
              <a:t>Must scan all phases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of Injection Protection Validation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Oscillation </a:t>
            </a:r>
            <a:r>
              <a:rPr lang="en-US" dirty="0" smtClean="0"/>
              <a:t>scans performed in both TL </a:t>
            </a:r>
            <a:endParaRPr lang="en-US" dirty="0" smtClean="0"/>
          </a:p>
          <a:p>
            <a:pPr lvl="1"/>
            <a:r>
              <a:rPr lang="en-US" dirty="0" smtClean="0"/>
              <a:t>Collimators </a:t>
            </a:r>
            <a:r>
              <a:rPr lang="en-US" dirty="0" smtClean="0"/>
              <a:t>in TL set to 5 sigma and thresholds to injection settings ==&gt; interlocking </a:t>
            </a:r>
            <a:endParaRPr lang="en-US" dirty="0" smtClean="0"/>
          </a:p>
          <a:p>
            <a:pPr lvl="1"/>
            <a:r>
              <a:rPr lang="en-US" dirty="0" smtClean="0"/>
              <a:t>Scanned </a:t>
            </a:r>
            <a:r>
              <a:rPr lang="en-US" dirty="0" smtClean="0"/>
              <a:t>phases from +/-0 to +/-180 deg (30 deg steps) by varying the amplitude until </a:t>
            </a:r>
            <a:r>
              <a:rPr lang="en-US" dirty="0" err="1" smtClean="0"/>
              <a:t>recodring</a:t>
            </a:r>
            <a:r>
              <a:rPr lang="en-US" dirty="0" smtClean="0"/>
              <a:t> losses of ~5mGy in the TL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all but one phases (Ti2 120deg) we saw reasonable losses for amplitude smaller than 5 sigma </a:t>
            </a:r>
            <a:endParaRPr lang="en-US" dirty="0" smtClean="0"/>
          </a:p>
          <a:p>
            <a:pPr lvl="1"/>
            <a:r>
              <a:rPr lang="en-US" dirty="0" smtClean="0"/>
              <a:t>Ti2 </a:t>
            </a:r>
            <a:r>
              <a:rPr lang="en-US" dirty="0" smtClean="0"/>
              <a:t>120 deg phase knob to be rechecked and (eventually) repeat measurement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closed vertical TCP in point 7 ( for beam 2) and in point 3 (for beam 1) ==&gt; aim: try to define number of p+ entering in the LHC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checked the 7.5sigma amplitude for selected phases: in </a:t>
            </a:r>
            <a:r>
              <a:rPr lang="en-US" dirty="0" smtClean="0"/>
              <a:t>some </a:t>
            </a:r>
            <a:r>
              <a:rPr lang="en-US" dirty="0" smtClean="0"/>
              <a:t>cases losses at TCLIB and downstream quads ==&gt; off line analysis needed (loss locations, beam intensity.....).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839238"/>
          </a:xfrm>
        </p:spPr>
        <p:txBody>
          <a:bodyPr/>
          <a:lstStyle/>
          <a:p>
            <a:r>
              <a:rPr lang="en-US" dirty="0" smtClean="0"/>
              <a:t>23:30 Access for QPS in Pt2</a:t>
            </a:r>
          </a:p>
          <a:p>
            <a:r>
              <a:rPr lang="en-US" dirty="0" smtClean="0"/>
              <a:t>Injection delayed by faults on SPS extraction septum for B1.</a:t>
            </a:r>
          </a:p>
          <a:p>
            <a:r>
              <a:rPr lang="en-US" dirty="0" smtClean="0"/>
              <a:t>03:00 Injection</a:t>
            </a:r>
          </a:p>
          <a:p>
            <a:r>
              <a:rPr lang="en-US" dirty="0" smtClean="0"/>
              <a:t>03:30 Ramp – bunch length 1.2 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2674" y="2864459"/>
            <a:ext cx="5494751" cy="37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250515"/>
          </a:xfrm>
        </p:spPr>
        <p:txBody>
          <a:bodyPr/>
          <a:lstStyle/>
          <a:p>
            <a:r>
              <a:rPr lang="en-US" dirty="0" smtClean="0"/>
              <a:t>05:30 Loss maps with Xing to 100/110</a:t>
            </a:r>
          </a:p>
          <a:p>
            <a:pPr lvl="1"/>
            <a:r>
              <a:rPr lang="en-US" dirty="0" smtClean="0"/>
              <a:t>All maps done. Online analysis looks OK. </a:t>
            </a:r>
          </a:p>
          <a:p>
            <a:pPr lvl="1"/>
            <a:r>
              <a:rPr lang="en-US" dirty="0" smtClean="0"/>
              <a:t>B2 off-momentum seems to be fixed after realignment.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8116" y="2317315"/>
            <a:ext cx="6743178" cy="423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Access: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, ALICE</a:t>
            </a:r>
          </a:p>
          <a:p>
            <a:pPr lvl="1"/>
            <a:r>
              <a:rPr lang="en-US" dirty="0" smtClean="0"/>
              <a:t>RCBCV9.R1B2</a:t>
            </a:r>
          </a:p>
          <a:p>
            <a:pPr lvl="1"/>
            <a:r>
              <a:rPr lang="en-US" dirty="0" smtClean="0"/>
              <a:t>MKQA PLC</a:t>
            </a:r>
          </a:p>
          <a:p>
            <a:pPr lvl="1"/>
            <a:r>
              <a:rPr lang="en-US" dirty="0" smtClean="0"/>
              <a:t>Interlock BPMs IR6</a:t>
            </a:r>
          </a:p>
          <a:p>
            <a:r>
              <a:rPr lang="en-US" dirty="0" smtClean="0"/>
              <a:t>Collimator setup for collisions and collision setup</a:t>
            </a:r>
          </a:p>
          <a:p>
            <a:pPr lvl="1"/>
            <a:r>
              <a:rPr lang="en-US" dirty="0" smtClean="0"/>
              <a:t>Check squeeze (orbit, coupling) on the way.</a:t>
            </a:r>
          </a:p>
          <a:p>
            <a:pPr lvl="1"/>
            <a:r>
              <a:rPr lang="en-US" dirty="0" smtClean="0"/>
              <a:t>Tuning of longitudinal blowup.</a:t>
            </a:r>
          </a:p>
          <a:p>
            <a:pPr lvl="1"/>
            <a:r>
              <a:rPr lang="en-US" dirty="0" smtClean="0"/>
              <a:t>Setup of SIS interlock for TCDQ, orbit and CODs for stable beams.</a:t>
            </a:r>
          </a:p>
          <a:p>
            <a:r>
              <a:rPr lang="en-US" dirty="0" smtClean="0"/>
              <a:t>Loss maps and asynchronous dump tests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3701" y="858674"/>
          <a:ext cx="8857231" cy="4975880"/>
        </p:xfrm>
        <a:graphic>
          <a:graphicData uri="http://schemas.openxmlformats.org/drawingml/2006/table">
            <a:tbl>
              <a:tblPr/>
              <a:tblGrid>
                <a:gridCol w="674607"/>
                <a:gridCol w="626421"/>
                <a:gridCol w="569200"/>
                <a:gridCol w="6987003"/>
              </a:tblGrid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Mon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Injection  protection qualification for injection of unsafe beam part 1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Loss maps at 3.5TeV (end of ramp)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Collimation set up at 3.5TeV  (TCTs at end of ramp and with reduced Xing)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Tue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latin typeface="Arial"/>
                        </a:rPr>
                        <a:t>Access</a:t>
                      </a:r>
                      <a:r>
                        <a:rPr lang="en-US" sz="1400" b="1" i="0" u="none" strike="noStrike" baseline="0" dirty="0" smtClean="0">
                          <a:latin typeface="Arial"/>
                        </a:rPr>
                        <a:t> system problem - recovery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Tue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latin typeface="Arial"/>
                        </a:rPr>
                        <a:t>Injection</a:t>
                      </a:r>
                      <a:r>
                        <a:rPr lang="en-US" sz="1400" b="1" i="0" u="none" strike="noStrike" baseline="0" dirty="0" smtClean="0">
                          <a:latin typeface="Arial"/>
                        </a:rPr>
                        <a:t> protection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Tue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Collimation set up at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3.5TeV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Squeeze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and collision – sequence test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Injection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qualification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Loss maps at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3.5TeV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100/110 </a:t>
                      </a:r>
                      <a:r>
                        <a:rPr lang="en-US" sz="1400" b="1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urad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no collisions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8398"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8398"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/>
                        </a:rPr>
                        <a:t>Access</a:t>
                      </a:r>
                    </a:p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/>
                        </a:rPr>
                        <a:t>Collide with higher intensity, squeeze check</a:t>
                      </a:r>
                      <a:endParaRPr lang="en-US" sz="1400" b="1" i="0" u="none" strike="noStrike" dirty="0">
                        <a:solidFill>
                          <a:srgbClr val="159B4B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/>
                        </a:rPr>
                        <a:t>Collimator set-up</a:t>
                      </a:r>
                      <a:r>
                        <a:rPr lang="en-US" sz="1400" b="1" i="0" u="none" strike="noStrike" baseline="0" dirty="0" smtClean="0">
                          <a:solidFill>
                            <a:srgbClr val="159B4B"/>
                          </a:solidFill>
                          <a:latin typeface="Arial"/>
                        </a:rPr>
                        <a:t> at 3.5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159B4B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baseline="0" dirty="0" smtClean="0">
                          <a:solidFill>
                            <a:srgbClr val="159B4B"/>
                          </a:solidFill>
                          <a:latin typeface="Arial"/>
                        </a:rPr>
                        <a:t> – separation off</a:t>
                      </a:r>
                      <a:endParaRPr lang="en-US" sz="1400" b="1" i="0" u="none" strike="noStrike" dirty="0">
                        <a:solidFill>
                          <a:srgbClr val="159B4B"/>
                        </a:solidFill>
                        <a:latin typeface="Arial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159B4B"/>
                          </a:solidFill>
                          <a:latin typeface="Arial" pitchFamily="34" charset="0"/>
                          <a:cs typeface="Arial" pitchFamily="34" charset="0"/>
                        </a:rPr>
                        <a:t>Loss-maps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Fri 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Loss maps,</a:t>
                      </a:r>
                      <a:r>
                        <a:rPr lang="en-US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400" b="1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synch</a:t>
                      </a: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dump tests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Fru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Collimation integration into sequencer and tests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Ramp and squeeze bunch trains - collisions with 3 trains of 8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6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98" marR="8398" marT="8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Quench test at 450 GeV</a:t>
                      </a:r>
                    </a:p>
                  </a:txBody>
                  <a:tcPr marR="8398" marT="8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C83DC62-E000-8648-9895-ECAE66F57B54}" type="datetime1">
              <a:rPr lang="en-US" smtClean="0"/>
              <a:pPr/>
              <a:t>9/16/2010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15103</TotalTime>
  <Words>652</Words>
  <Application>Microsoft Office PowerPoint</Application>
  <PresentationFormat>On-screen Show (4:3)</PresentationFormat>
  <Paragraphs>137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Wednesday 15.9</vt:lpstr>
      <vt:lpstr>Orbit at 7 m</vt:lpstr>
      <vt:lpstr>Wednesday 15.9</vt:lpstr>
      <vt:lpstr>Protection validation - example</vt:lpstr>
      <vt:lpstr>Slide 5</vt:lpstr>
      <vt:lpstr>Thursday 16</vt:lpstr>
      <vt:lpstr>Thursday 16</vt:lpstr>
      <vt:lpstr>Today</vt:lpstr>
      <vt:lpstr>Outlook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425</cp:revision>
  <dcterms:created xsi:type="dcterms:W3CDTF">2010-06-07T12:46:32Z</dcterms:created>
  <dcterms:modified xsi:type="dcterms:W3CDTF">2010-09-16T05:22:56Z</dcterms:modified>
</cp:coreProperties>
</file>