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63" r:id="rId2"/>
  </p:sldMasterIdLst>
  <p:notesMasterIdLst>
    <p:notesMasterId r:id="rId17"/>
  </p:notesMasterIdLst>
  <p:sldIdLst>
    <p:sldId id="335" r:id="rId3"/>
    <p:sldId id="360" r:id="rId4"/>
    <p:sldId id="365" r:id="rId5"/>
    <p:sldId id="366" r:id="rId6"/>
    <p:sldId id="367" r:id="rId7"/>
    <p:sldId id="368" r:id="rId8"/>
    <p:sldId id="369" r:id="rId9"/>
    <p:sldId id="371" r:id="rId10"/>
    <p:sldId id="370" r:id="rId11"/>
    <p:sldId id="373" r:id="rId12"/>
    <p:sldId id="362" r:id="rId13"/>
    <p:sldId id="372" r:id="rId14"/>
    <p:sldId id="359" r:id="rId15"/>
    <p:sldId id="35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248" autoAdjust="0"/>
  </p:normalViewPr>
  <p:slideViewPr>
    <p:cSldViewPr snapToGrid="0" snapToObjects="1">
      <p:cViewPr varScale="1">
        <p:scale>
          <a:sx n="97" d="100"/>
          <a:sy n="97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8/18/10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3B34B0-F62B-4E8C-88F4-D2A8CBBB2AC8}" type="datetimeFigureOut">
              <a:rPr lang="en-US" smtClean="0"/>
              <a:pPr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E470-2B1B-4CC8-86EE-DD32007F4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6B21-8D11-42A5-8C72-70B66016AAA6}" type="slidenum">
              <a:rPr lang="en-US">
                <a:solidFill>
                  <a:srgbClr val="0000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Relationship Id="rId3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 defTabSz="914400" fontAlgn="base">
              <a:spcAft>
                <a:spcPct val="0"/>
              </a:spcAft>
              <a:defRPr/>
            </a:pPr>
            <a:fld id="{999A656A-4C76-4B4B-96BD-A5ACDB107515}" type="slidenum">
              <a:rPr lang="en-US">
                <a:solidFill>
                  <a:srgbClr val="00007D"/>
                </a:solidFill>
              </a:rPr>
              <a:pPr defTabSz="914400"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000">
              <a:solidFill>
                <a:srgbClr val="00007D"/>
              </a:solidFill>
            </a:endParaRPr>
          </a:p>
        </p:txBody>
      </p:sp>
      <p:pic>
        <p:nvPicPr>
          <p:cNvPr id="1032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735812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Morning: Bunch Train Studies:</a:t>
            </a:r>
          </a:p>
          <a:p>
            <a:pPr lvl="1"/>
            <a:r>
              <a:rPr lang="en-US" dirty="0" smtClean="0"/>
              <a:t>08:00: Ramp down after unsuccessful ramp for Beam2 loss maps (Beam2 dumped by SIS); </a:t>
            </a:r>
          </a:p>
          <a:p>
            <a:pPr lvl="2"/>
            <a:r>
              <a:rPr lang="en-US" dirty="0" err="1" smtClean="0"/>
              <a:t>QPS</a:t>
            </a:r>
            <a:r>
              <a:rPr lang="en-US" dirty="0" smtClean="0"/>
              <a:t> errors: RQTD_A56B2 &amp; RQTL11.L5B2. (resolved by swapping boards);</a:t>
            </a:r>
          </a:p>
          <a:p>
            <a:pPr lvl="1"/>
            <a:r>
              <a:rPr lang="en-US" dirty="0" smtClean="0"/>
              <a:t>09:30: injection of probe beams: XPOC error due to wrong published energy (4106 </a:t>
            </a:r>
            <a:r>
              <a:rPr lang="en-US" dirty="0" err="1" smtClean="0"/>
              <a:t>GeV</a:t>
            </a:r>
            <a:r>
              <a:rPr lang="en-US" dirty="0" smtClean="0"/>
              <a:t>); </a:t>
            </a:r>
          </a:p>
          <a:p>
            <a:pPr lvl="1"/>
            <a:r>
              <a:rPr lang="en-US" dirty="0" smtClean="0"/>
              <a:t>09:00 to 11:00: Setting up of the </a:t>
            </a:r>
            <a:r>
              <a:rPr lang="en-US" dirty="0" err="1" smtClean="0"/>
              <a:t>SPS</a:t>
            </a:r>
            <a:r>
              <a:rPr lang="en-US" dirty="0" smtClean="0"/>
              <a:t> for new Hyper cycle for bunch trains.</a:t>
            </a:r>
          </a:p>
          <a:p>
            <a:pPr lvl="1"/>
            <a:r>
              <a:rPr lang="en-US" dirty="0" smtClean="0"/>
              <a:t>11:00: Setting up the </a:t>
            </a:r>
            <a:r>
              <a:rPr lang="en-US" dirty="0" err="1" smtClean="0"/>
              <a:t>SPS</a:t>
            </a:r>
            <a:r>
              <a:rPr lang="en-US" dirty="0" smtClean="0"/>
              <a:t> for injection into </a:t>
            </a:r>
            <a:r>
              <a:rPr lang="en-US" dirty="0" err="1" smtClean="0"/>
              <a:t>LHC</a:t>
            </a:r>
            <a:r>
              <a:rPr lang="en-US" dirty="0" smtClean="0"/>
              <a:t> (orbit &amp; transfer line trajectories etc.)</a:t>
            </a:r>
          </a:p>
          <a:p>
            <a:pPr lvl="1"/>
            <a:r>
              <a:rPr lang="en-US" dirty="0" smtClean="0"/>
              <a:t>12:30: </a:t>
            </a:r>
            <a:r>
              <a:rPr lang="en-US" dirty="0" err="1" smtClean="0"/>
              <a:t>QPS</a:t>
            </a:r>
            <a:r>
              <a:rPr lang="en-US" dirty="0" smtClean="0"/>
              <a:t> problem for RQTF.A81B1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/>
              <a:t> switch boards;</a:t>
            </a:r>
          </a:p>
          <a:p>
            <a:pPr lvl="1"/>
            <a:r>
              <a:rPr lang="en-US" dirty="0" smtClean="0"/>
              <a:t>12:50: Injection of first train into LHC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(injection into wrong bucket traced back to missing </a:t>
            </a:r>
            <a:r>
              <a:rPr lang="en-US" dirty="0" err="1" smtClean="0"/>
              <a:t>seyting</a:t>
            </a:r>
            <a:r>
              <a:rPr lang="en-US" dirty="0" smtClean="0"/>
              <a:t> needed in the </a:t>
            </a:r>
            <a:r>
              <a:rPr lang="en-US" dirty="0" err="1" smtClean="0"/>
              <a:t>rephasing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14:40: First Successful injection of train into </a:t>
            </a:r>
            <a:r>
              <a:rPr lang="en-US" dirty="0" err="1" smtClean="0"/>
              <a:t>LHC</a:t>
            </a:r>
            <a:endParaRPr lang="en-US" dirty="0" smtClean="0"/>
          </a:p>
          <a:p>
            <a:pPr lvl="1"/>
            <a:r>
              <a:rPr lang="en-US" dirty="0" smtClean="0"/>
              <a:t>Switching on the crossing angle in Pt 2 at 100 </a:t>
            </a:r>
            <a:r>
              <a:rPr lang="en-US" dirty="0" err="1" smtClean="0"/>
              <a:t>urad</a:t>
            </a:r>
            <a:r>
              <a:rPr lang="en-US" dirty="0" smtClean="0"/>
              <a:t>, in steps of 50 </a:t>
            </a:r>
            <a:r>
              <a:rPr lang="en-US" dirty="0" err="1" smtClean="0"/>
              <a:t>urad</a:t>
            </a:r>
            <a:r>
              <a:rPr lang="en-US" dirty="0" smtClean="0"/>
              <a:t> (target 170 </a:t>
            </a:r>
            <a:r>
              <a:rPr lang="en-US" dirty="0" err="1" smtClean="0"/>
              <a:t>urad</a:t>
            </a:r>
            <a:r>
              <a:rPr lang="en-US" dirty="0" smtClean="0"/>
              <a:t>). Worked O.K. but losses above dump threshold observed in Pt 2 with the 100 </a:t>
            </a:r>
            <a:r>
              <a:rPr lang="en-US" dirty="0" err="1" smtClean="0"/>
              <a:t>urad</a:t>
            </a:r>
            <a:r>
              <a:rPr lang="en-US" dirty="0" smtClean="0"/>
              <a:t> settings.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ready for other systems (ADT, RF…) to make test on 1 train of 4 bunches ( B1)</a:t>
            </a:r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17.8.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20" y="163130"/>
            <a:ext cx="899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Beam Losses in the </a:t>
            </a:r>
            <a:r>
              <a:rPr lang="en-US" sz="2800" dirty="0" err="1" smtClean="0">
                <a:solidFill>
                  <a:schemeClr val="bg1"/>
                </a:solidFill>
              </a:rPr>
              <a:t>LHC</a:t>
            </a:r>
            <a:r>
              <a:rPr lang="en-US" sz="2800" dirty="0" smtClean="0">
                <a:solidFill>
                  <a:schemeClr val="bg1"/>
                </a:solidFill>
              </a:rPr>
              <a:t> during injection with bunch trains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lossmaps_momentum_loss_B2_20100817_1_2_zoomIR3_norm_label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025" y="2081951"/>
            <a:ext cx="7513171" cy="45531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47635"/>
            <a:ext cx="79990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Daniel </a:t>
            </a:r>
            <a:r>
              <a:rPr lang="en-US" dirty="0" err="1" smtClean="0">
                <a:solidFill>
                  <a:srgbClr val="0070C0"/>
                </a:solidFill>
              </a:rPr>
              <a:t>Wollmann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hierarchy is violated in this case: The TCSG.B5L3.B2 acted as primary collimator.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One can also see, that the losses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on the TCLA.A5L3.B2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are quite high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(~64% of the losses at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the </a:t>
            </a:r>
            <a:r>
              <a:rPr lang="en-US" dirty="0" err="1" smtClean="0">
                <a:solidFill>
                  <a:srgbClr val="0070C0"/>
                </a:solidFill>
              </a:rPr>
              <a:t>TCSG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Night: Struggling to get beam into the machine:</a:t>
            </a:r>
          </a:p>
          <a:p>
            <a:pPr lvl="1"/>
            <a:r>
              <a:rPr lang="en-US" dirty="0" smtClean="0"/>
              <a:t>22:10: </a:t>
            </a:r>
            <a:r>
              <a:rPr lang="en-US" dirty="0" err="1" smtClean="0">
                <a:solidFill>
                  <a:srgbClr val="800000"/>
                </a:solidFill>
              </a:rPr>
              <a:t>QPS</a:t>
            </a:r>
            <a:r>
              <a:rPr lang="en-US" dirty="0" smtClean="0"/>
              <a:t> problem on </a:t>
            </a:r>
            <a:r>
              <a:rPr lang="en-US" dirty="0" smtClean="0">
                <a:solidFill>
                  <a:srgbClr val="800000"/>
                </a:solidFill>
              </a:rPr>
              <a:t>RQTD.A56B2 and RQTL11.L5B2 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switched boards;</a:t>
            </a:r>
          </a:p>
          <a:p>
            <a:pPr lvl="1"/>
            <a:r>
              <a:rPr lang="en-US" dirty="0" smtClean="0"/>
              <a:t>22:30: Problem with fast </a:t>
            </a:r>
            <a:r>
              <a:rPr lang="en-US" dirty="0" err="1" smtClean="0"/>
              <a:t>BCT</a:t>
            </a:r>
            <a:r>
              <a:rPr lang="en-US" dirty="0" smtClean="0"/>
              <a:t> for Beam1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 beam signal on page one;</a:t>
            </a:r>
          </a:p>
          <a:p>
            <a:pPr lvl="1"/>
            <a:r>
              <a:rPr lang="en-US" dirty="0" smtClean="0"/>
              <a:t>00:20: Beam 1 probe dumped due to </a:t>
            </a:r>
            <a:r>
              <a:rPr lang="en-US" dirty="0" smtClean="0">
                <a:solidFill>
                  <a:srgbClr val="800000"/>
                </a:solidFill>
              </a:rPr>
              <a:t>RQTL10.R7B2 trip </a:t>
            </a:r>
            <a:r>
              <a:rPr lang="en-US" dirty="0" smtClean="0"/>
              <a:t>(redundant power supply)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could be reset after check with MP3 expert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00:50: </a:t>
            </a:r>
            <a:r>
              <a:rPr lang="en-US" dirty="0" err="1" smtClean="0">
                <a:solidFill>
                  <a:srgbClr val="800000"/>
                </a:solidFill>
              </a:rPr>
              <a:t>SPS</a:t>
            </a:r>
            <a:r>
              <a:rPr lang="en-US" dirty="0" smtClean="0"/>
              <a:t> has problems with the longitudinal blowup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no nominal bunches;</a:t>
            </a:r>
          </a:p>
          <a:p>
            <a:pPr lvl="1"/>
            <a:r>
              <a:rPr lang="en-US" dirty="0" smtClean="0"/>
              <a:t>01:50: Beam1 pilot dumped due to vacuum valves going in for S23; </a:t>
            </a:r>
            <a:r>
              <a:rPr lang="en-US" dirty="0" smtClean="0">
                <a:solidFill>
                  <a:srgbClr val="800000"/>
                </a:solidFill>
              </a:rPr>
              <a:t>Valves closed for both B1 and B2.</a:t>
            </a:r>
            <a:r>
              <a:rPr lang="en-US" dirty="0" smtClean="0"/>
              <a:t> Problem appears to be a circuit breaker on a rack for the electronics of the gauges and pumps around Q6L3.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requires access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02:50: Finished access; Fault was caused by 220V power bar trip, most likely due to overloading. They balanced the load by using an adjacent 220V power bar.</a:t>
            </a:r>
          </a:p>
          <a:p>
            <a:pPr lvl="1"/>
            <a:r>
              <a:rPr lang="en-US" dirty="0" smtClean="0"/>
              <a:t>03:00: Pre-cycling S23 &amp; S34 (RCBWV5.L3B1, </a:t>
            </a:r>
            <a:r>
              <a:rPr lang="en-US" dirty="0" err="1" smtClean="0"/>
              <a:t>XPOC</a:t>
            </a:r>
            <a:r>
              <a:rPr lang="en-US" dirty="0" smtClean="0"/>
              <a:t>, </a:t>
            </a:r>
            <a:r>
              <a:rPr lang="en-US" dirty="0" err="1" smtClean="0"/>
              <a:t>BQM</a:t>
            </a:r>
            <a:r>
              <a:rPr lang="en-US" dirty="0" smtClean="0"/>
              <a:t> in </a:t>
            </a:r>
            <a:r>
              <a:rPr lang="en-US" dirty="0" err="1" smtClean="0"/>
              <a:t>SPS</a:t>
            </a:r>
            <a:r>
              <a:rPr lang="en-US" dirty="0" smtClean="0"/>
              <a:t>); </a:t>
            </a:r>
          </a:p>
          <a:p>
            <a:pPr lvl="1"/>
            <a:r>
              <a:rPr lang="en-US" dirty="0" smtClean="0">
                <a:sym typeface="Wingdings"/>
              </a:rPr>
              <a:t>04:00: Start new injection setup;</a:t>
            </a:r>
          </a:p>
          <a:p>
            <a:pPr lvl="1"/>
            <a:r>
              <a:rPr lang="en-US" dirty="0" smtClean="0">
                <a:sym typeface="Wingdings"/>
              </a:rPr>
              <a:t>06:30: Loss of </a:t>
            </a:r>
            <a:r>
              <a:rPr lang="en-US" dirty="0" err="1" smtClean="0"/>
              <a:t>QPS</a:t>
            </a:r>
            <a:r>
              <a:rPr lang="en-US" dirty="0" smtClean="0"/>
              <a:t> OK on RQF.A67 stops injection (twice);</a:t>
            </a:r>
            <a:r>
              <a:rPr lang="en-US" dirty="0" smtClean="0">
                <a:sym typeface="Wingdings"/>
              </a:rPr>
              <a:t>	</a:t>
            </a:r>
            <a:endParaRPr lang="en-US" dirty="0" smtClean="0"/>
          </a:p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17.8.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Morning: Physics fill with 25 bunches:</a:t>
            </a:r>
          </a:p>
          <a:p>
            <a:pPr lvl="1"/>
            <a:r>
              <a:rPr lang="en-US" dirty="0" smtClean="0"/>
              <a:t>07:00: Injection;</a:t>
            </a:r>
          </a:p>
          <a:p>
            <a:pPr lvl="1"/>
            <a:r>
              <a:rPr lang="en-US" dirty="0" smtClean="0"/>
              <a:t>07:25: Start ramp;</a:t>
            </a:r>
            <a:endParaRPr lang="en-US" dirty="0" smtClean="0"/>
          </a:p>
          <a:p>
            <a:pPr lvl="1"/>
            <a:r>
              <a:rPr lang="en-US" dirty="0" smtClean="0"/>
              <a:t>09:00</a:t>
            </a:r>
            <a:r>
              <a:rPr lang="en-US" dirty="0" smtClean="0"/>
              <a:t>: </a:t>
            </a:r>
            <a:r>
              <a:rPr lang="en-US" dirty="0" smtClean="0"/>
              <a:t>End of squeeze and stable beams;</a:t>
            </a:r>
          </a:p>
          <a:p>
            <a:pPr lvl="1"/>
            <a:r>
              <a:rPr lang="en-US" dirty="0" err="1" smtClean="0"/>
              <a:t>Emittances</a:t>
            </a:r>
            <a:r>
              <a:rPr lang="en-US" dirty="0" smtClean="0"/>
              <a:t>: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x1</a:t>
            </a:r>
            <a:r>
              <a:rPr lang="en-US" dirty="0" smtClean="0"/>
              <a:t> = 3.0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y1</a:t>
            </a:r>
            <a:r>
              <a:rPr lang="en-US" dirty="0" smtClean="0"/>
              <a:t> = 3.0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x2</a:t>
            </a:r>
            <a:r>
              <a:rPr lang="en-US" dirty="0" smtClean="0"/>
              <a:t> = 3.4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y2</a:t>
            </a:r>
            <a:r>
              <a:rPr lang="en-US" dirty="0" smtClean="0"/>
              <a:t> = 4.0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Initial peak luminosity:  </a:t>
            </a:r>
            <a:r>
              <a:rPr lang="en-US" dirty="0" err="1" smtClean="0"/>
              <a:t>L</a:t>
            </a:r>
            <a:r>
              <a:rPr lang="en-US" dirty="0" smtClean="0"/>
              <a:t> = 3 10</a:t>
            </a:r>
            <a:r>
              <a:rPr lang="en-US" baseline="30000" dirty="0" smtClean="0"/>
              <a:t>30</a:t>
            </a:r>
            <a:r>
              <a:rPr lang="en-US" dirty="0" smtClean="0"/>
              <a:t> cm</a:t>
            </a:r>
            <a:r>
              <a:rPr lang="en-US" baseline="30000" dirty="0" smtClean="0"/>
              <a:t>-2 </a:t>
            </a:r>
            <a:r>
              <a:rPr lang="en-US" dirty="0" smtClean="0"/>
              <a:t>sec</a:t>
            </a:r>
            <a:r>
              <a:rPr lang="en-US" baseline="30000" dirty="0" smtClean="0"/>
              <a:t>-1</a:t>
            </a:r>
            <a:r>
              <a:rPr lang="en-US" dirty="0" smtClean="0"/>
              <a:t>;</a:t>
            </a:r>
            <a:endParaRPr lang="en-US" dirty="0" smtClean="0"/>
          </a:p>
          <a:p>
            <a:pPr lvl="1"/>
            <a:r>
              <a:rPr lang="en-US" dirty="0" smtClean="0"/>
              <a:t>Planned end-of-fill studies: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Damper studies ay 3.5 </a:t>
            </a:r>
            <a:r>
              <a:rPr lang="en-US" dirty="0" err="1" smtClean="0">
                <a:sym typeface="Wingdings"/>
              </a:rPr>
              <a:t>TeV</a:t>
            </a:r>
            <a:endParaRPr lang="en-US" dirty="0" smtClean="0"/>
          </a:p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17.8.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Morning: Keep physics fill in until afternoon.</a:t>
            </a:r>
          </a:p>
          <a:p>
            <a:pPr lvl="1"/>
            <a:r>
              <a:rPr lang="en-US" dirty="0" smtClean="0"/>
              <a:t>End-of-fill studies for damper and </a:t>
            </a:r>
            <a:r>
              <a:rPr lang="en-US" dirty="0" err="1" smtClean="0"/>
              <a:t>L</a:t>
            </a:r>
            <a:r>
              <a:rPr lang="en-US" dirty="0" smtClean="0"/>
              <a:t> readjustment.</a:t>
            </a:r>
          </a:p>
          <a:p>
            <a:pPr lvl="1"/>
            <a:r>
              <a:rPr lang="en-US" dirty="0" smtClean="0"/>
              <a:t>Short access for quench heater power supply repair in S12.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Afternoon:</a:t>
            </a:r>
          </a:p>
          <a:p>
            <a:pPr lvl="1"/>
            <a:r>
              <a:rPr lang="en-US" dirty="0" smtClean="0"/>
              <a:t>Collimator studies for IR3.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Evening:</a:t>
            </a:r>
          </a:p>
          <a:p>
            <a:pPr lvl="1"/>
            <a:r>
              <a:rPr lang="en-US" dirty="0" smtClean="0"/>
              <a:t>New Physics Fill.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18.8.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Open Issues for next Technical Stop:</a:t>
            </a:r>
          </a:p>
          <a:p>
            <a:pPr lvl="1"/>
            <a:r>
              <a:rPr lang="en-US" dirty="0" smtClean="0"/>
              <a:t>CMS cooling for central tracker.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Ion pumps in dump line </a:t>
            </a:r>
            <a:r>
              <a:rPr lang="en-US" dirty="0" err="1" smtClean="0"/>
              <a:t>MKB</a:t>
            </a:r>
            <a:r>
              <a:rPr lang="en-US" dirty="0" smtClean="0"/>
              <a:t> (B2 only 4 out of 8 pumps working; few days intervention).</a:t>
            </a:r>
          </a:p>
          <a:p>
            <a:pPr lvl="1"/>
            <a:r>
              <a:rPr lang="en-US" dirty="0" err="1" smtClean="0"/>
              <a:t>BLM</a:t>
            </a:r>
            <a:r>
              <a:rPr lang="en-US" dirty="0" smtClean="0"/>
              <a:t> racks (in buildings SR1 and SR5 and both at position BY02): would like to correct the way the power cable for the multi-plug arrives inside the rack. </a:t>
            </a:r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 boards: several boards had to switch from channel A to </a:t>
            </a:r>
            <a:r>
              <a:rPr lang="en-US" dirty="0" err="1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Access team to replace </a:t>
            </a:r>
            <a:r>
              <a:rPr lang="en-US" dirty="0" err="1" smtClean="0"/>
              <a:t>oxydized</a:t>
            </a:r>
            <a:r>
              <a:rPr lang="en-US" dirty="0" smtClean="0"/>
              <a:t> connectors for PAD-PX24 (3 hours).</a:t>
            </a:r>
          </a:p>
          <a:p>
            <a:pPr lvl="1"/>
            <a:r>
              <a:rPr lang="en-US" dirty="0" smtClean="0"/>
              <a:t>CV needs to replace a motorization of the water valve of the sector 56 (3h).</a:t>
            </a:r>
          </a:p>
          <a:p>
            <a:pPr lvl="1"/>
            <a:r>
              <a:rPr lang="en-US" dirty="0" smtClean="0"/>
              <a:t>RCBH18.R7B2 – Miguel </a:t>
            </a:r>
            <a:r>
              <a:rPr lang="en-US" dirty="0" err="1" smtClean="0"/>
              <a:t>Cerqueira</a:t>
            </a:r>
            <a:r>
              <a:rPr lang="en-US" dirty="0" smtClean="0"/>
              <a:t> </a:t>
            </a:r>
            <a:r>
              <a:rPr lang="en-US" dirty="0" err="1" smtClean="0"/>
              <a:t>Bastos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33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3130"/>
            <a:ext cx="915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Orbit in the </a:t>
            </a:r>
            <a:r>
              <a:rPr lang="en-US" sz="2800" dirty="0" err="1" smtClean="0">
                <a:solidFill>
                  <a:schemeClr val="bg1"/>
                </a:solidFill>
              </a:rPr>
              <a:t>LHC</a:t>
            </a:r>
            <a:r>
              <a:rPr lang="en-US" sz="2800" dirty="0" smtClean="0">
                <a:solidFill>
                  <a:schemeClr val="bg1"/>
                </a:solidFill>
              </a:rPr>
              <a:t> for injection with bunch trains: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47635"/>
            <a:ext cx="1725540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Orbit after </a:t>
            </a:r>
            <a:r>
              <a:rPr lang="en-US" dirty="0" err="1" smtClean="0">
                <a:solidFill>
                  <a:srgbClr val="0070C0"/>
                </a:solidFill>
              </a:rPr>
              <a:t>LHCb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spectrometer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polarization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change: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Top: initial orbit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for new polarity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Bottom: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After correction.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" name="Picture 7" descr="201008171219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04" y="769071"/>
            <a:ext cx="7361304" cy="2944521"/>
          </a:xfrm>
          <a:prstGeom prst="rect">
            <a:avLst/>
          </a:prstGeom>
        </p:spPr>
      </p:pic>
      <p:pic>
        <p:nvPicPr>
          <p:cNvPr id="9" name="Picture 8" descr="201008171224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704" y="3701200"/>
            <a:ext cx="7348196" cy="2939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20" y="163130"/>
            <a:ext cx="899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Beam Losses in the </a:t>
            </a:r>
            <a:r>
              <a:rPr lang="en-US" sz="2800" dirty="0" err="1" smtClean="0">
                <a:solidFill>
                  <a:schemeClr val="bg1"/>
                </a:solidFill>
              </a:rPr>
              <a:t>LHC</a:t>
            </a:r>
            <a:r>
              <a:rPr lang="en-US" sz="2800" dirty="0" smtClean="0">
                <a:solidFill>
                  <a:schemeClr val="bg1"/>
                </a:solidFill>
              </a:rPr>
              <a:t> during injection with bunch trains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7" name="Picture 6" descr="201008171446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" y="1963737"/>
            <a:ext cx="9144000" cy="4422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Afternoon: </a:t>
            </a:r>
          </a:p>
          <a:p>
            <a:pPr>
              <a:buNone/>
            </a:pPr>
            <a:r>
              <a:rPr lang="en-US" dirty="0" smtClean="0"/>
              <a:t>     Dispersion measurement IR3 &amp; loss map for Beam2 at 3.5 </a:t>
            </a:r>
            <a:r>
              <a:rPr lang="en-US" dirty="0" err="1" smtClean="0"/>
              <a:t>TeV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16:00: Lost beams when turning on the </a:t>
            </a:r>
            <a:r>
              <a:rPr lang="en-US" dirty="0" err="1" smtClean="0"/>
              <a:t>Q</a:t>
            </a:r>
            <a:r>
              <a:rPr lang="en-US" dirty="0" smtClean="0"/>
              <a:t> feedback (locked onto hump).</a:t>
            </a:r>
          </a:p>
          <a:p>
            <a:pPr lvl="1"/>
            <a:r>
              <a:rPr lang="en-US" dirty="0" smtClean="0"/>
              <a:t>Lost Beam 1 during orbit corrections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unclosed spectrometer bump with inverted </a:t>
            </a:r>
            <a:r>
              <a:rPr lang="en-US" dirty="0" err="1" smtClean="0">
                <a:sym typeface="Wingdings"/>
              </a:rPr>
              <a:t>LHCb</a:t>
            </a:r>
            <a:r>
              <a:rPr lang="en-US" dirty="0" smtClean="0">
                <a:sym typeface="Wingdings"/>
              </a:rPr>
              <a:t> spectrometer polarity (new know for closing the bump in IR8).</a:t>
            </a:r>
          </a:p>
          <a:p>
            <a:pPr lvl="1"/>
            <a:r>
              <a:rPr lang="en-US" dirty="0" smtClean="0">
                <a:sym typeface="Wingdings"/>
              </a:rPr>
              <a:t>18:20: Start ramp.</a:t>
            </a:r>
          </a:p>
          <a:p>
            <a:pPr lvl="1"/>
            <a:r>
              <a:rPr lang="en-US" dirty="0" smtClean="0">
                <a:sym typeface="Wingdings"/>
              </a:rPr>
              <a:t>20:00: End of squeeze and adjust.</a:t>
            </a:r>
          </a:p>
          <a:p>
            <a:pPr lvl="1"/>
            <a:r>
              <a:rPr lang="en-US" dirty="0" smtClean="0">
                <a:sym typeface="Wingdings"/>
              </a:rPr>
              <a:t>20:20: Dispersion measurement for both beams:</a:t>
            </a:r>
          </a:p>
          <a:p>
            <a:pPr lvl="2"/>
            <a:r>
              <a:rPr lang="en-US" dirty="0" smtClean="0">
                <a:sym typeface="Wingdings"/>
              </a:rPr>
              <a:t>Dispersion beat for Beam1 slightly larger than for Beam2.</a:t>
            </a:r>
          </a:p>
          <a:p>
            <a:pPr lvl="1"/>
            <a:r>
              <a:rPr lang="en-US" dirty="0" smtClean="0">
                <a:sym typeface="Wingdings"/>
              </a:rPr>
              <a:t>21:00: Measuring loss map for Beam2 with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D</a:t>
            </a:r>
            <a:r>
              <a:rPr lang="en-US" dirty="0" err="1" smtClean="0">
                <a:sym typeface="Wingdings"/>
              </a:rPr>
              <a:t>F</a:t>
            </a:r>
            <a:r>
              <a:rPr lang="en-US" baseline="-25000" dirty="0" err="1" smtClean="0">
                <a:sym typeface="Wingdings"/>
              </a:rPr>
              <a:t>RF</a:t>
            </a:r>
            <a:r>
              <a:rPr lang="en-US" dirty="0" smtClean="0">
                <a:sym typeface="Wingdings"/>
              </a:rPr>
              <a:t> = -1000Hz (beam moves outwards)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Hierarchy for Beam2 seems to be violated.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17.8.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3130"/>
            <a:ext cx="915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Tune and Hump with damper on: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47635"/>
            <a:ext cx="38307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Beam 2: Vertical tune and Hump signal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are approximately equally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strong with damper on.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6" descr="201008171721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239" y="1388573"/>
            <a:ext cx="6117289" cy="51155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3130"/>
            <a:ext cx="915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Dispersion measurement: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 descr="201008172021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560" y="789537"/>
            <a:ext cx="7217702" cy="2887081"/>
          </a:xfrm>
          <a:prstGeom prst="rect">
            <a:avLst/>
          </a:prstGeom>
        </p:spPr>
      </p:pic>
      <p:pic>
        <p:nvPicPr>
          <p:cNvPr id="8" name="Picture 7" descr="2010081720205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841" y="3740251"/>
            <a:ext cx="7211421" cy="28845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3130"/>
            <a:ext cx="915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Dispersion measurement: Beat in normalized Dispersion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 descr="201008172023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308" y="3692355"/>
            <a:ext cx="7415691" cy="2966276"/>
          </a:xfrm>
          <a:prstGeom prst="rect">
            <a:avLst/>
          </a:prstGeom>
        </p:spPr>
      </p:pic>
      <p:pic>
        <p:nvPicPr>
          <p:cNvPr id="7" name="Picture 6" descr="201008172023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308" y="730488"/>
            <a:ext cx="7415692" cy="2966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268700"/>
            <a:ext cx="4211950" cy="86412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en-US" sz="2000" dirty="0" smtClean="0"/>
              <a:t>1bx1b, Physics conditions -1000 Hz RF trim	</a:t>
            </a:r>
            <a:r>
              <a:rPr lang="en-US" dirty="0" smtClean="0"/>
              <a:t>		</a:t>
            </a:r>
          </a:p>
          <a:p>
            <a:pPr eaLnBrk="1" hangingPunct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1099280"/>
          </a:xfrm>
        </p:spPr>
        <p:txBody>
          <a:bodyPr/>
          <a:lstStyle/>
          <a:p>
            <a:pPr eaLnBrk="1" hangingPunct="1"/>
            <a:r>
              <a:rPr lang="en-US" dirty="0" smtClean="0"/>
              <a:t>Collimators – Loss maps on momentum</a:t>
            </a:r>
            <a:br>
              <a:rPr lang="en-US" dirty="0" smtClean="0"/>
            </a:br>
            <a:r>
              <a:rPr lang="en-US" dirty="0" smtClean="0"/>
              <a:t> 	</a:t>
            </a:r>
            <a:r>
              <a:rPr lang="en-US" sz="2400" dirty="0" smtClean="0"/>
              <a:t>Stefano </a:t>
            </a:r>
            <a:r>
              <a:rPr lang="en-US" sz="2400" dirty="0" err="1" smtClean="0"/>
              <a:t>Redaelli</a:t>
            </a:r>
            <a:r>
              <a:rPr lang="en-US" sz="2400" dirty="0" smtClean="0"/>
              <a:t>, Walter </a:t>
            </a:r>
            <a:r>
              <a:rPr lang="en-US" sz="2400" dirty="0" err="1" smtClean="0"/>
              <a:t>Venturini</a:t>
            </a:r>
            <a:r>
              <a:rPr lang="en-US" sz="2400" dirty="0" smtClean="0"/>
              <a:t>, </a:t>
            </a:r>
            <a:r>
              <a:rPr lang="en-US" sz="2400" dirty="0" err="1" smtClean="0"/>
              <a:t>Joerg</a:t>
            </a:r>
            <a:r>
              <a:rPr lang="en-US" sz="2400" dirty="0" smtClean="0"/>
              <a:t> </a:t>
            </a:r>
            <a:r>
              <a:rPr lang="en-US" sz="2400" dirty="0" err="1" smtClean="0"/>
              <a:t>Wenninger</a:t>
            </a:r>
            <a:endParaRPr lang="en-US" sz="2400" dirty="0" smtClean="0"/>
          </a:p>
        </p:txBody>
      </p:sp>
      <p:pic>
        <p:nvPicPr>
          <p:cNvPr id="5" name="Picture 2" descr="http://elogbook/eLogbook/attach_reader?attach_id=10985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4536"/>
            <a:ext cx="5976830" cy="480346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3960" y="1124680"/>
            <a:ext cx="28083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BLACK = collimat</a:t>
            </a:r>
            <a:r>
              <a:rPr lang="en-US" dirty="0" smtClean="0">
                <a:solidFill>
                  <a:srgbClr val="00007D"/>
                </a:solidFill>
              </a:rPr>
              <a:t>or</a:t>
            </a:r>
            <a:r>
              <a:rPr lang="en-US" dirty="0" smtClean="0">
                <a:solidFill>
                  <a:srgbClr val="000000"/>
                </a:solidFill>
              </a:rPr>
              <a:t>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00007D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warm elements </a:t>
            </a:r>
            <a:r>
              <a:rPr lang="en-US" dirty="0" smtClean="0">
                <a:solidFill>
                  <a:srgbClr val="00007D"/>
                </a:solidFill>
              </a:rPr>
              <a:t/>
            </a:r>
            <a:br>
              <a:rPr lang="en-US" dirty="0" smtClean="0">
                <a:solidFill>
                  <a:srgbClr val="00007D"/>
                </a:solidFill>
              </a:rPr>
            </a:br>
            <a:r>
              <a:rPr lang="en-US" dirty="0" smtClean="0">
                <a:solidFill>
                  <a:srgbClr val="00007D">
                    <a:lumMod val="60000"/>
                    <a:lumOff val="40000"/>
                  </a:srgbClr>
                </a:solidFill>
              </a:rPr>
              <a:t>BLUE = cold elements</a:t>
            </a:r>
            <a:endParaRPr lang="en-US" dirty="0">
              <a:solidFill>
                <a:srgbClr val="0000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210" y="2149043"/>
            <a:ext cx="28437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7D"/>
                </a:solidFill>
              </a:rPr>
              <a:t>TCTs see about ~0.01 of the primary loss spike and the cleaning efficiency to the cold elements is 99.25% (4 stage hierarchy is respected).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7D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7D"/>
                </a:solidFill>
              </a:rPr>
              <a:t>Operation with 25 bunches can continue in these conditions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7D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u="sng" dirty="0" smtClean="0">
                <a:solidFill>
                  <a:srgbClr val="FF33CC"/>
                </a:solidFill>
              </a:rPr>
              <a:t>To be repeated for B2</a:t>
            </a:r>
            <a:br>
              <a:rPr lang="en-US" sz="2000" u="sng" dirty="0" smtClean="0">
                <a:solidFill>
                  <a:srgbClr val="FF33CC"/>
                </a:solidFill>
              </a:rPr>
            </a:br>
            <a:endParaRPr lang="en-US" sz="2000" u="sng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3130"/>
            <a:ext cx="915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Loss map for Beam2 with </a:t>
            </a:r>
            <a:r>
              <a:rPr lang="en-US" sz="2800" dirty="0" err="1" smtClean="0">
                <a:solidFill>
                  <a:schemeClr val="bg1"/>
                </a:solidFill>
              </a:rPr>
              <a:t>RF</a:t>
            </a:r>
            <a:r>
              <a:rPr lang="en-US" sz="2800" dirty="0" smtClean="0">
                <a:solidFill>
                  <a:schemeClr val="bg1"/>
                </a:solidFill>
              </a:rPr>
              <a:t> frequency trim: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47635"/>
            <a:ext cx="1582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Beam 2 loss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map for 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baseline="-25000" dirty="0" err="1" smtClean="0">
                <a:solidFill>
                  <a:srgbClr val="0070C0"/>
                </a:solidFill>
              </a:rPr>
              <a:t>RF</a:t>
            </a:r>
            <a:r>
              <a:rPr lang="en-US" dirty="0" smtClean="0">
                <a:solidFill>
                  <a:srgbClr val="0070C0"/>
                </a:solidFill>
              </a:rPr>
              <a:t> = -1000Hz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201008172057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205" y="847635"/>
            <a:ext cx="7460711" cy="57615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21693</TotalTime>
  <Words>1109</Words>
  <Application>Microsoft Macintosh PowerPoint</Application>
  <PresentationFormat>On-screen Show (4:3)</PresentationFormat>
  <Paragraphs>127</Paragraphs>
  <Slides>14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Pixel</vt:lpstr>
      <vt:lpstr>1_Pixel</vt:lpstr>
      <vt:lpstr>Tuesday 17.8.</vt:lpstr>
      <vt:lpstr>Slide 2</vt:lpstr>
      <vt:lpstr>Slide 3</vt:lpstr>
      <vt:lpstr>Tuesday 17.8.</vt:lpstr>
      <vt:lpstr>Slide 5</vt:lpstr>
      <vt:lpstr>Slide 6</vt:lpstr>
      <vt:lpstr>Slide 7</vt:lpstr>
      <vt:lpstr>Collimators – Loss maps on momentum   Stefano Redaelli, Walter Venturini, Joerg Wenninger</vt:lpstr>
      <vt:lpstr>Slide 9</vt:lpstr>
      <vt:lpstr>Slide 10</vt:lpstr>
      <vt:lpstr>Tuesday 17.8.</vt:lpstr>
      <vt:lpstr>Wednesday 17.8.</vt:lpstr>
      <vt:lpstr>Wednesday 18.8.</vt:lpstr>
      <vt:lpstr>Week 33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410</cp:revision>
  <dcterms:created xsi:type="dcterms:W3CDTF">2010-08-18T07:58:12Z</dcterms:created>
  <dcterms:modified xsi:type="dcterms:W3CDTF">2010-08-18T11:15:55Z</dcterms:modified>
</cp:coreProperties>
</file>