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notesSlides/notesSlide2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notesSlides/notesSlide6.xml" ContentType="application/vnd.openxmlformats-officedocument.presentationml.notesSlide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5.xml" ContentType="application/vnd.openxmlformats-officedocument.presentationml.notesSlide+xml"/>
  <Default Extension="jpeg" ContentType="image/jpeg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0"/>
  </p:notesMasterIdLst>
  <p:sldIdLst>
    <p:sldId id="335" r:id="rId2"/>
    <p:sldId id="360" r:id="rId3"/>
    <p:sldId id="361" r:id="rId4"/>
    <p:sldId id="357" r:id="rId5"/>
    <p:sldId id="358" r:id="rId6"/>
    <p:sldId id="359" r:id="rId7"/>
    <p:sldId id="348" r:id="rId8"/>
    <p:sldId id="35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1248" autoAdjust="0"/>
  </p:normalViewPr>
  <p:slideViewPr>
    <p:cSldViewPr snapToGrid="0" snapToObjects="1">
      <p:cViewPr varScale="1">
        <p:scale>
          <a:sx n="97" d="100"/>
          <a:sy n="97" d="100"/>
        </p:scale>
        <p:origin x="-3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67FE2-1CE6-3F45-BDE3-2F1476ED856A}" type="datetimeFigureOut">
              <a:rPr lang="en-US" smtClean="0"/>
              <a:pPr/>
              <a:t>8/16/10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E8748-EC35-3242-BCE5-4852AB75D9B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3B34B0-F62B-4E8C-88F4-D2A8CBBB2AC8}" type="datetimeFigureOut">
              <a:rPr lang="en-US" smtClean="0"/>
              <a:pPr/>
              <a:t>8/17/10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EE470-2B1B-4CC8-86EE-DD32007F4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8" descr="AB_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82200" y="7620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4" name="Picture 41" descr="CERNT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601200" y="2970213"/>
            <a:ext cx="11144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Morning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</a:t>
            </a:r>
            <a:r>
              <a:rPr lang="en-US" dirty="0" smtClean="0"/>
              <a:t>ook the machine over with physics </a:t>
            </a:r>
            <a:r>
              <a:rPr lang="en-US" dirty="0" smtClean="0"/>
              <a:t>fill with 25 nominal bunches;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Emittances</a:t>
            </a:r>
            <a:r>
              <a:rPr lang="en-US" dirty="0" smtClean="0"/>
              <a:t>: </a:t>
            </a:r>
            <a:r>
              <a:rPr lang="en-US" dirty="0" smtClean="0">
                <a:latin typeface="Symbol" charset="2"/>
                <a:cs typeface="Symbol" charset="2"/>
              </a:rPr>
              <a:t>e</a:t>
            </a:r>
            <a:r>
              <a:rPr lang="en-US" baseline="-25000" dirty="0" smtClean="0"/>
              <a:t>x1</a:t>
            </a:r>
            <a:r>
              <a:rPr lang="en-US" dirty="0" smtClean="0"/>
              <a:t> = 2.5 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m; </a:t>
            </a:r>
            <a:r>
              <a:rPr lang="en-US" dirty="0" smtClean="0">
                <a:latin typeface="Symbol" charset="2"/>
                <a:cs typeface="Symbol" charset="2"/>
              </a:rPr>
              <a:t>e</a:t>
            </a:r>
            <a:r>
              <a:rPr lang="en-US" baseline="-25000" dirty="0" smtClean="0"/>
              <a:t>y1</a:t>
            </a:r>
            <a:r>
              <a:rPr lang="en-US" dirty="0" smtClean="0"/>
              <a:t> = 2.4 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m; </a:t>
            </a:r>
            <a:r>
              <a:rPr lang="en-US" dirty="0" smtClean="0">
                <a:latin typeface="Symbol" charset="2"/>
                <a:cs typeface="Symbol" charset="2"/>
              </a:rPr>
              <a:t>e</a:t>
            </a:r>
            <a:r>
              <a:rPr lang="en-US" baseline="-25000" dirty="0" smtClean="0"/>
              <a:t>x2</a:t>
            </a:r>
            <a:r>
              <a:rPr lang="en-US" dirty="0" smtClean="0"/>
              <a:t> = 3.0 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m; </a:t>
            </a:r>
            <a:r>
              <a:rPr lang="en-US" dirty="0" smtClean="0">
                <a:latin typeface="Symbol" charset="2"/>
                <a:cs typeface="Symbol" charset="2"/>
              </a:rPr>
              <a:t>e</a:t>
            </a:r>
            <a:r>
              <a:rPr lang="en-US" baseline="-25000" dirty="0" smtClean="0"/>
              <a:t>y2</a:t>
            </a:r>
            <a:r>
              <a:rPr lang="en-US" dirty="0" smtClean="0"/>
              <a:t> = 3.3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m;</a:t>
            </a:r>
          </a:p>
          <a:p>
            <a:pPr lvl="1"/>
            <a:r>
              <a:rPr lang="en-US" dirty="0" smtClean="0"/>
              <a:t>Initial peak luminosity of 3.4 10</a:t>
            </a:r>
            <a:r>
              <a:rPr lang="en-US" baseline="30000" dirty="0" smtClean="0"/>
              <a:t>30</a:t>
            </a:r>
            <a:r>
              <a:rPr lang="en-US" dirty="0" smtClean="0"/>
              <a:t> cm</a:t>
            </a:r>
            <a:r>
              <a:rPr lang="en-US" baseline="30000" dirty="0" smtClean="0"/>
              <a:t>-2 </a:t>
            </a:r>
            <a:r>
              <a:rPr lang="en-US" dirty="0" smtClean="0"/>
              <a:t>sec</a:t>
            </a:r>
            <a:r>
              <a:rPr lang="en-US" baseline="30000" dirty="0" smtClean="0"/>
              <a:t>-1</a:t>
            </a:r>
            <a:r>
              <a:rPr lang="en-US" dirty="0" smtClean="0"/>
              <a:t>; </a:t>
            </a:r>
          </a:p>
          <a:p>
            <a:pPr lvl="1"/>
            <a:r>
              <a:rPr lang="en-US" dirty="0" smtClean="0"/>
              <a:t>Terminated fill </a:t>
            </a:r>
            <a:r>
              <a:rPr lang="en-US" dirty="0" smtClean="0"/>
              <a:t>at</a:t>
            </a:r>
            <a:r>
              <a:rPr lang="en-US" dirty="0" smtClean="0"/>
              <a:t> 9:30 am and conducted end </a:t>
            </a:r>
            <a:r>
              <a:rPr lang="en-US" dirty="0" smtClean="0"/>
              <a:t>of fill studies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Damper studies ay 3.5 </a:t>
            </a:r>
            <a:r>
              <a:rPr lang="en-US" dirty="0" err="1" smtClean="0">
                <a:sym typeface="Wingdings"/>
              </a:rPr>
              <a:t>TeV</a:t>
            </a:r>
            <a:endParaRPr lang="en-US" dirty="0" smtClean="0">
              <a:sym typeface="Wingdings"/>
            </a:endParaRPr>
          </a:p>
          <a:p>
            <a:pPr lvl="1">
              <a:buNone/>
            </a:pPr>
            <a:r>
              <a:rPr lang="en-US" dirty="0" smtClean="0">
                <a:sym typeface="Wingdings"/>
              </a:rPr>
              <a:t>	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Roman pot adjustment to 20 </a:t>
            </a:r>
            <a:r>
              <a:rPr lang="en-US" dirty="0" err="1" smtClean="0">
                <a:latin typeface="Symbol" charset="2"/>
                <a:cs typeface="Symbol" charset="2"/>
                <a:sym typeface="Wingdings"/>
              </a:rPr>
              <a:t>s</a:t>
            </a:r>
            <a:r>
              <a:rPr lang="en-US" dirty="0" smtClean="0">
                <a:sym typeface="Wingdings"/>
              </a:rPr>
              <a:t> (follow-up of beam loss of </a:t>
            </a:r>
            <a:r>
              <a:rPr lang="en-US" dirty="0" smtClean="0">
                <a:sym typeface="Wingdings"/>
              </a:rPr>
              <a:t>fill from Saturday</a:t>
            </a:r>
            <a:r>
              <a:rPr lang="en-US" dirty="0" smtClean="0">
                <a:sym typeface="Wingdings"/>
              </a:rPr>
              <a:t>)</a:t>
            </a:r>
            <a:endParaRPr lang="en-US" dirty="0" smtClean="0"/>
          </a:p>
          <a:p>
            <a:pPr lvl="1">
              <a:buFont typeface="Wingdings" charset="2"/>
              <a:buChar char="è"/>
            </a:pPr>
            <a:r>
              <a:rPr lang="en-US" dirty="0" smtClean="0">
                <a:solidFill>
                  <a:srgbClr val="008000"/>
                </a:solidFill>
              </a:rPr>
              <a:t> I</a:t>
            </a:r>
            <a:r>
              <a:rPr lang="en-US" dirty="0" smtClean="0">
                <a:solidFill>
                  <a:srgbClr val="008000"/>
                </a:solidFill>
              </a:rPr>
              <a:t>ntegrated </a:t>
            </a:r>
            <a:r>
              <a:rPr lang="en-US" dirty="0" smtClean="0">
                <a:solidFill>
                  <a:srgbClr val="008000"/>
                </a:solidFill>
              </a:rPr>
              <a:t>luminosity of ca. </a:t>
            </a:r>
            <a:r>
              <a:rPr lang="en-US" dirty="0" smtClean="0">
                <a:solidFill>
                  <a:srgbClr val="008000"/>
                </a:solidFill>
              </a:rPr>
              <a:t>95 </a:t>
            </a:r>
            <a:r>
              <a:rPr lang="en-US" dirty="0" smtClean="0">
                <a:solidFill>
                  <a:srgbClr val="008000"/>
                </a:solidFill>
              </a:rPr>
              <a:t>nb</a:t>
            </a:r>
            <a:r>
              <a:rPr lang="en-US" baseline="30000" dirty="0" smtClean="0">
                <a:solidFill>
                  <a:srgbClr val="008000"/>
                </a:solidFill>
              </a:rPr>
              <a:t>-1 </a:t>
            </a:r>
            <a:endParaRPr lang="en-US" baseline="30000" dirty="0" smtClean="0">
              <a:solidFill>
                <a:srgbClr val="008000"/>
              </a:solidFill>
            </a:endParaRPr>
          </a:p>
          <a:p>
            <a:pPr lvl="1">
              <a:buNone/>
            </a:pPr>
            <a:endParaRPr lang="en-US" baseline="30000" dirty="0" smtClean="0">
              <a:solidFill>
                <a:srgbClr val="008000"/>
              </a:solidFill>
            </a:endParaRP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r>
              <a:rPr lang="en-US" dirty="0" smtClean="0"/>
              <a:t> </a:t>
            </a:r>
            <a:r>
              <a:rPr lang="en-US" dirty="0" smtClean="0"/>
              <a:t>16</a:t>
            </a:r>
            <a:r>
              <a:rPr lang="en-US" dirty="0" smtClean="0"/>
              <a:t>.8</a:t>
            </a:r>
            <a:r>
              <a:rPr lang="en-US" dirty="0" smtClean="0"/>
              <a:t>.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_plane_ff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762000"/>
            <a:ext cx="6933334" cy="520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228600"/>
            <a:ext cx="855919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</a:rPr>
              <a:t>Damper used at 3.5 </a:t>
            </a:r>
            <a:r>
              <a:rPr lang="en-US" sz="2600" dirty="0" err="1" smtClean="0">
                <a:solidFill>
                  <a:schemeClr val="bg1"/>
                </a:solidFill>
              </a:rPr>
              <a:t>TeV</a:t>
            </a:r>
            <a:r>
              <a:rPr lang="en-US" sz="2600" dirty="0" smtClean="0">
                <a:solidFill>
                  <a:schemeClr val="bg1"/>
                </a:solidFill>
              </a:rPr>
              <a:t> with different gains (horizontal plane)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1447800"/>
            <a:ext cx="21167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red: beam 2 kicked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gain beam 2 damper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increased x16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 steps of x2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5400" y="1447800"/>
            <a:ext cx="21809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blue: beam 1 kicked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gain beam 1 damper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increased x16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in steps of x2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5867400"/>
            <a:ext cx="69728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from bunch 1 oscillations (8192 turns), </a:t>
            </a:r>
            <a:r>
              <a:rPr lang="en-US" dirty="0" err="1" smtClean="0"/>
              <a:t>Qkicker</a:t>
            </a:r>
            <a:r>
              <a:rPr lang="en-US" dirty="0" smtClean="0"/>
              <a:t> used at full strength</a:t>
            </a:r>
          </a:p>
          <a:p>
            <a:r>
              <a:rPr lang="en-US" dirty="0" smtClean="0"/>
              <a:t>gain setting: -25 dB to -1 dB in steps of 6 dB (-19 dB used operational)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954772"/>
            <a:ext cx="8513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Time domain data (-25 dB and -7 dB gain) horizontal plane, beam 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5257800"/>
            <a:ext cx="79460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from bunch 1 oscillations (8192 turns), </a:t>
            </a:r>
            <a:r>
              <a:rPr lang="en-US" dirty="0" err="1" smtClean="0"/>
              <a:t>Qkicker</a:t>
            </a:r>
            <a:r>
              <a:rPr lang="en-US" dirty="0" smtClean="0"/>
              <a:t> used at full strength</a:t>
            </a:r>
          </a:p>
          <a:p>
            <a:r>
              <a:rPr lang="en-US" dirty="0" smtClean="0"/>
              <a:t>gain setting: -25 dB and -7 dB, beam 1 kicked, horizontal plane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factor 8 gain increase on one beam does not lead to a factor 8 increase of damping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beams coupled, gain for damper on other beam was kept constant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8" name="Picture 7" descr="H_plane_beam_T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1295400"/>
            <a:ext cx="5333334" cy="400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19400" y="23622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-7 dB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43200" y="1905000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-25 dB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00800" y="2286000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beating of two modes,</a:t>
            </a:r>
          </a:p>
          <a:p>
            <a:r>
              <a:rPr lang="en-US" dirty="0" smtClean="0"/>
              <a:t>both well damped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" y="228600"/>
            <a:ext cx="855919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</a:rPr>
              <a:t>Damper used at 3.5 </a:t>
            </a:r>
            <a:r>
              <a:rPr lang="en-US" sz="2600" dirty="0" err="1" smtClean="0">
                <a:solidFill>
                  <a:schemeClr val="bg1"/>
                </a:solidFill>
              </a:rPr>
              <a:t>TeV</a:t>
            </a:r>
            <a:r>
              <a:rPr lang="en-US" sz="2600" dirty="0" smtClean="0">
                <a:solidFill>
                  <a:schemeClr val="bg1"/>
                </a:solidFill>
              </a:rPr>
              <a:t> with different gains (horizontal plane)</a:t>
            </a:r>
            <a:endParaRPr lang="en-US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pPr lvl="1">
              <a:buNone/>
            </a:pPr>
            <a:endParaRPr lang="en-US" baseline="30000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Noon</a:t>
            </a:r>
            <a:r>
              <a:rPr lang="en-US" dirty="0" smtClean="0"/>
              <a:t>: Beam Dump &amp; Preparation of access:</a:t>
            </a:r>
          </a:p>
          <a:p>
            <a:pPr lvl="1"/>
            <a:r>
              <a:rPr lang="en-US" dirty="0" smtClean="0"/>
              <a:t>Ramp down ALICE &amp; </a:t>
            </a:r>
            <a:r>
              <a:rPr lang="en-US" dirty="0" err="1" smtClean="0"/>
              <a:t>LHCb</a:t>
            </a:r>
            <a:r>
              <a:rPr lang="en-US" dirty="0" smtClean="0"/>
              <a:t> magnets (</a:t>
            </a:r>
            <a:r>
              <a:rPr lang="en-US" dirty="0" err="1" smtClean="0">
                <a:sym typeface="Wingdings"/>
              </a:rPr>
              <a:t>LHCb</a:t>
            </a:r>
            <a:r>
              <a:rPr lang="en-US" dirty="0" smtClean="0">
                <a:sym typeface="Wingdings"/>
              </a:rPr>
              <a:t> with reversed polarity for next fill).</a:t>
            </a:r>
            <a:endParaRPr lang="en-US" dirty="0" smtClean="0"/>
          </a:p>
          <a:p>
            <a:pPr lvl="1"/>
            <a:r>
              <a:rPr lang="en-US" dirty="0" smtClean="0"/>
              <a:t>Access in Pt2 for </a:t>
            </a:r>
            <a:r>
              <a:rPr lang="en-US" dirty="0" err="1" smtClean="0"/>
              <a:t>Cryo</a:t>
            </a:r>
            <a:r>
              <a:rPr lang="en-US" dirty="0" smtClean="0"/>
              <a:t>; </a:t>
            </a:r>
          </a:p>
          <a:p>
            <a:pPr lvl="1"/>
            <a:r>
              <a:rPr lang="en-US" dirty="0" smtClean="0"/>
              <a:t>Pt4 for BI (fast </a:t>
            </a:r>
            <a:r>
              <a:rPr lang="en-US" dirty="0" err="1" smtClean="0"/>
              <a:t>BCTs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BLMs</a:t>
            </a:r>
            <a:r>
              <a:rPr lang="en-US" dirty="0" smtClean="0"/>
              <a:t>, Synchrotron Light monitor…) and </a:t>
            </a:r>
            <a:r>
              <a:rPr lang="en-US" dirty="0" err="1" smtClean="0"/>
              <a:t>QPS</a:t>
            </a:r>
            <a:r>
              <a:rPr lang="en-US" dirty="0" smtClean="0"/>
              <a:t>; </a:t>
            </a:r>
          </a:p>
          <a:p>
            <a:pPr lvl="1"/>
            <a:r>
              <a:rPr lang="en-US" dirty="0" smtClean="0"/>
              <a:t>Pt6 </a:t>
            </a:r>
            <a:r>
              <a:rPr lang="en-US" dirty="0" err="1" smtClean="0"/>
              <a:t>BCT</a:t>
            </a:r>
            <a:r>
              <a:rPr lang="en-US" dirty="0" smtClean="0"/>
              <a:t> in dump lines;</a:t>
            </a:r>
          </a:p>
          <a:p>
            <a:pPr lvl="1"/>
            <a:r>
              <a:rPr lang="en-US" dirty="0" smtClean="0"/>
              <a:t>Pt7 </a:t>
            </a:r>
            <a:r>
              <a:rPr lang="en-US" dirty="0" err="1" smtClean="0"/>
              <a:t>BLMs</a:t>
            </a:r>
            <a:r>
              <a:rPr lang="en-US" dirty="0" smtClean="0"/>
              <a:t>; </a:t>
            </a:r>
          </a:p>
          <a:p>
            <a:pPr lvl="1"/>
            <a:r>
              <a:rPr lang="en-US" dirty="0" smtClean="0"/>
              <a:t>Access Experiments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CMS requested longer access related to repair of cooling </a:t>
            </a:r>
            <a:r>
              <a:rPr lang="en-US" dirty="0" smtClean="0"/>
              <a:t>for the</a:t>
            </a:r>
            <a:r>
              <a:rPr lang="en-US" dirty="0" smtClean="0"/>
              <a:t> central tracker.</a:t>
            </a:r>
          </a:p>
          <a:p>
            <a:pPr lvl="1"/>
            <a:r>
              <a:rPr lang="en-US" dirty="0" err="1" smtClean="0"/>
              <a:t>RF</a:t>
            </a:r>
            <a:r>
              <a:rPr lang="en-US" dirty="0" smtClean="0"/>
              <a:t> powering test in Pt4.</a:t>
            </a:r>
          </a:p>
          <a:p>
            <a:pPr lvl="1"/>
            <a:r>
              <a:rPr lang="en-US" dirty="0" smtClean="0"/>
              <a:t>Access in S56 for PO (problems for RQT13 related to water cooling circuits).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  <a:sym typeface="Wingdings"/>
              </a:rPr>
              <a:t>	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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Closing the machine only by 21:00 and having to give again access to S56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  <a:sym typeface="Wingdings"/>
              </a:rPr>
              <a:t>		   after problems related to the water cooling appear on RB.A56!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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Finishing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access at 0:30 and starting pre-cycle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r>
              <a:rPr lang="en-US" dirty="0" smtClean="0"/>
              <a:t> </a:t>
            </a:r>
            <a:r>
              <a:rPr lang="en-US" dirty="0" smtClean="0"/>
              <a:t>16</a:t>
            </a:r>
            <a:r>
              <a:rPr lang="en-US" dirty="0" smtClean="0"/>
              <a:t>.8</a:t>
            </a:r>
            <a:r>
              <a:rPr lang="en-US" dirty="0" smtClean="0"/>
              <a:t>.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pPr lvl="1">
              <a:buNone/>
            </a:pPr>
            <a:endParaRPr lang="en-US" baseline="30000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Night: :</a:t>
            </a:r>
          </a:p>
          <a:p>
            <a:pPr lvl="1"/>
            <a:r>
              <a:rPr lang="en-US" dirty="0" smtClean="0"/>
              <a:t>01:00: RQT13</a:t>
            </a:r>
            <a:r>
              <a:rPr lang="en-US" dirty="0" smtClean="0"/>
              <a:t>.L2B2 tripped during </a:t>
            </a:r>
            <a:r>
              <a:rPr lang="en-US" dirty="0" smtClean="0"/>
              <a:t>pre-cycle;</a:t>
            </a:r>
          </a:p>
          <a:p>
            <a:pPr lvl="1"/>
            <a:r>
              <a:rPr lang="en-US" dirty="0" smtClean="0"/>
              <a:t>01:50: </a:t>
            </a:r>
            <a:r>
              <a:rPr lang="en-US" dirty="0" err="1" smtClean="0"/>
              <a:t>QPS</a:t>
            </a:r>
            <a:r>
              <a:rPr lang="en-US" dirty="0" smtClean="0"/>
              <a:t> </a:t>
            </a:r>
            <a:r>
              <a:rPr lang="en-US" dirty="0" smtClean="0"/>
              <a:t>problems on </a:t>
            </a:r>
            <a:r>
              <a:rPr lang="en-US" dirty="0" smtClean="0"/>
              <a:t>RQS.A12B2; RQTD.A56B2; RQTF.A81B1 </a:t>
            </a:r>
            <a:r>
              <a:rPr lang="en-US" dirty="0" err="1" smtClean="0">
                <a:solidFill>
                  <a:srgbClr val="008000"/>
                </a:solidFill>
                <a:sym typeface="Wingdings"/>
              </a:rPr>
              <a:t>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 OK after switching to board </a:t>
            </a:r>
            <a:r>
              <a:rPr lang="en-US" dirty="0" err="1" smtClean="0">
                <a:solidFill>
                  <a:srgbClr val="008000"/>
                </a:solidFill>
                <a:sym typeface="Wingdings"/>
              </a:rPr>
              <a:t>B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;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/>
              <a:t>02:00: </a:t>
            </a:r>
            <a:r>
              <a:rPr lang="en-US" dirty="0" err="1" smtClean="0"/>
              <a:t>BEM</a:t>
            </a:r>
            <a:r>
              <a:rPr lang="en-US" dirty="0" smtClean="0"/>
              <a:t> error for </a:t>
            </a:r>
            <a:r>
              <a:rPr lang="en-US" dirty="0" smtClean="0"/>
              <a:t>Beam 1 (PLC communication problem)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02:50: Beam back in the machine;</a:t>
            </a:r>
          </a:p>
          <a:p>
            <a:pPr lvl="1"/>
            <a:r>
              <a:rPr lang="en-US" dirty="0" smtClean="0"/>
              <a:t>03:00: Starting </a:t>
            </a:r>
            <a:r>
              <a:rPr lang="en-US" dirty="0" err="1" smtClean="0"/>
              <a:t>BLM</a:t>
            </a:r>
            <a:r>
              <a:rPr lang="en-US" dirty="0" smtClean="0"/>
              <a:t> validation tests with beam (</a:t>
            </a:r>
            <a:r>
              <a:rPr lang="en-US" dirty="0" err="1" smtClean="0"/>
              <a:t>RF</a:t>
            </a:r>
            <a:r>
              <a:rPr lang="en-US" dirty="0" smtClean="0"/>
              <a:t> off operator </a:t>
            </a:r>
            <a:r>
              <a:rPr lang="en-US" dirty="0" smtClean="0"/>
              <a:t>beam dump; move the collimator TCP.6L3.B1 to </a:t>
            </a:r>
            <a:r>
              <a:rPr lang="en-US" dirty="0" smtClean="0"/>
              <a:t>5mm and </a:t>
            </a:r>
            <a:r>
              <a:rPr lang="en-US" dirty="0" smtClean="0"/>
              <a:t>then </a:t>
            </a:r>
            <a:r>
              <a:rPr lang="en-US" dirty="0" err="1" smtClean="0"/>
              <a:t>r-einject</a:t>
            </a:r>
            <a:r>
              <a:rPr lang="en-US" dirty="0" smtClean="0"/>
              <a:t> ….):</a:t>
            </a:r>
          </a:p>
          <a:p>
            <a:pPr lvl="2"/>
            <a:r>
              <a:rPr lang="en-US" dirty="0" smtClean="0"/>
              <a:t>Preliminary results</a:t>
            </a:r>
            <a:r>
              <a:rPr lang="en-US" dirty="0" smtClean="0"/>
              <a:t>:</a:t>
            </a:r>
          </a:p>
          <a:p>
            <a:pPr lvl="3"/>
            <a:r>
              <a:rPr lang="en-US" dirty="0" smtClean="0"/>
              <a:t>all </a:t>
            </a:r>
            <a:r>
              <a:rPr lang="en-US" dirty="0" smtClean="0"/>
              <a:t>crates responded to GPM1</a:t>
            </a:r>
            <a:endParaRPr lang="en-US" dirty="0" smtClean="0"/>
          </a:p>
          <a:p>
            <a:pPr lvl="3"/>
            <a:r>
              <a:rPr lang="en-US" dirty="0" smtClean="0"/>
              <a:t>all </a:t>
            </a:r>
            <a:r>
              <a:rPr lang="en-US" dirty="0" smtClean="0"/>
              <a:t>channels in SR6 have data and with the expected structure.</a:t>
            </a:r>
            <a:endParaRPr lang="en-US" dirty="0" smtClean="0"/>
          </a:p>
          <a:p>
            <a:pPr lvl="3"/>
            <a:r>
              <a:rPr lang="en-US" dirty="0" smtClean="0"/>
              <a:t>the </a:t>
            </a:r>
            <a:r>
              <a:rPr lang="en-US" dirty="0" err="1" smtClean="0"/>
              <a:t>XPOC</a:t>
            </a:r>
            <a:r>
              <a:rPr lang="en-US" dirty="0" smtClean="0"/>
              <a:t> and PM recording functionality has been corrected. (the automatic </a:t>
            </a:r>
            <a:r>
              <a:rPr lang="en-US" dirty="0" err="1" smtClean="0"/>
              <a:t>XPOC</a:t>
            </a:r>
            <a:r>
              <a:rPr lang="en-US" dirty="0" smtClean="0"/>
              <a:t> analysis should be operational again)</a:t>
            </a:r>
            <a:endParaRPr lang="en-US" dirty="0" smtClean="0"/>
          </a:p>
          <a:p>
            <a:pPr lvl="3"/>
            <a:r>
              <a:rPr lang="en-US" dirty="0" smtClean="0"/>
              <a:t>None </a:t>
            </a:r>
            <a:r>
              <a:rPr lang="en-US" dirty="0" smtClean="0"/>
              <a:t>of the expected MPS functionalities have been lost.03</a:t>
            </a:r>
            <a:r>
              <a:rPr lang="en-US" dirty="0" smtClean="0"/>
              <a:t>:20.</a:t>
            </a: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r>
              <a:rPr lang="en-US" dirty="0" smtClean="0"/>
              <a:t> </a:t>
            </a:r>
            <a:r>
              <a:rPr lang="en-US" dirty="0" smtClean="0"/>
              <a:t>16</a:t>
            </a:r>
            <a:r>
              <a:rPr lang="en-US" dirty="0" smtClean="0"/>
              <a:t>.8</a:t>
            </a:r>
            <a:r>
              <a:rPr lang="en-US" dirty="0" smtClean="0"/>
              <a:t>.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pPr lvl="1">
              <a:buNone/>
            </a:pPr>
            <a:endParaRPr lang="en-US" baseline="30000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Morning</a:t>
            </a:r>
            <a:r>
              <a:rPr lang="en-US" dirty="0" smtClean="0"/>
              <a:t>: </a:t>
            </a:r>
            <a:r>
              <a:rPr lang="en-US" dirty="0" smtClean="0"/>
              <a:t>Dispersion </a:t>
            </a:r>
            <a:r>
              <a:rPr lang="en-US" dirty="0" smtClean="0"/>
              <a:t>measurement in IR3 and loss maps for Beam2.</a:t>
            </a:r>
            <a:endParaRPr lang="en-US" dirty="0" smtClean="0"/>
          </a:p>
          <a:p>
            <a:pPr lvl="1"/>
            <a:r>
              <a:rPr lang="en-US" dirty="0" smtClean="0"/>
              <a:t>06:00: Beam injection.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07:00: Beam dump by SIS due to </a:t>
            </a:r>
            <a:r>
              <a:rPr lang="en-US" dirty="0" err="1" smtClean="0">
                <a:solidFill>
                  <a:srgbClr val="FF0000"/>
                </a:solidFill>
              </a:rPr>
              <a:t>TCDQ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en-US" dirty="0" smtClean="0"/>
              <a:t>Preparatory studies for bunch train </a:t>
            </a:r>
            <a:r>
              <a:rPr lang="en-US" dirty="0" smtClean="0"/>
              <a:t>injections as soon as </a:t>
            </a:r>
            <a:r>
              <a:rPr lang="en-US" dirty="0" err="1" smtClean="0"/>
              <a:t>SPS</a:t>
            </a:r>
            <a:r>
              <a:rPr lang="en-US" dirty="0" smtClean="0"/>
              <a:t> is ready.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I</a:t>
            </a:r>
            <a:r>
              <a:rPr lang="en-US" dirty="0" smtClean="0"/>
              <a:t>f </a:t>
            </a:r>
            <a:r>
              <a:rPr lang="en-US" dirty="0" err="1" smtClean="0"/>
              <a:t>SPS</a:t>
            </a:r>
            <a:r>
              <a:rPr lang="en-US" dirty="0" smtClean="0"/>
              <a:t> needs some more setup time we will try again the Beam 2 loss map measurement at 3.5 </a:t>
            </a:r>
            <a:r>
              <a:rPr lang="en-US" dirty="0" err="1" smtClean="0"/>
              <a:t>TeV</a:t>
            </a:r>
            <a:r>
              <a:rPr lang="en-US" dirty="0" smtClean="0"/>
              <a:t>.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</a:t>
            </a:r>
            <a:r>
              <a:rPr lang="en-US" dirty="0" smtClean="0"/>
              <a:t> </a:t>
            </a:r>
            <a:r>
              <a:rPr lang="en-US" dirty="0" smtClean="0"/>
              <a:t>17</a:t>
            </a:r>
            <a:r>
              <a:rPr lang="en-US" dirty="0" smtClean="0"/>
              <a:t>.8</a:t>
            </a:r>
            <a:r>
              <a:rPr lang="en-US" dirty="0" smtClean="0"/>
              <a:t>.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6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Plan for the coming days:</a:t>
            </a:r>
            <a:endParaRPr lang="en-US" dirty="0" smtClean="0"/>
          </a:p>
          <a:p>
            <a:pPr lvl="1"/>
            <a:r>
              <a:rPr lang="en-US" dirty="0" smtClean="0"/>
              <a:t>Physic </a:t>
            </a:r>
            <a:r>
              <a:rPr lang="en-US" dirty="0" smtClean="0"/>
              <a:t>fills</a:t>
            </a:r>
            <a:r>
              <a:rPr lang="en-US" dirty="0" smtClean="0"/>
              <a:t>.</a:t>
            </a:r>
          </a:p>
          <a:p>
            <a:pPr lvl="1"/>
            <a:r>
              <a:rPr lang="en-US" smtClean="0"/>
              <a:t>Dispersion measurement in IR3 and loss maps </a:t>
            </a:r>
            <a:r>
              <a:rPr lang="en-US" smtClean="0"/>
              <a:t>for </a:t>
            </a:r>
            <a:r>
              <a:rPr lang="en-US" smtClean="0"/>
              <a:t>Beam2.</a:t>
            </a:r>
          </a:p>
          <a:p>
            <a:pPr lvl="1"/>
            <a:r>
              <a:rPr lang="en-US" dirty="0" smtClean="0"/>
              <a:t>Damper studies (vector feedback system – one shift).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</a:t>
            </a:r>
            <a:r>
              <a:rPr lang="en-US" dirty="0" smtClean="0"/>
              <a:t>day 17.8</a:t>
            </a:r>
            <a:r>
              <a:rPr lang="en-US" dirty="0" smtClean="0"/>
              <a:t>.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7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Open </a:t>
            </a:r>
            <a:r>
              <a:rPr lang="en-US" dirty="0" smtClean="0"/>
              <a:t>Issues fro next Technical Stop:</a:t>
            </a:r>
          </a:p>
          <a:p>
            <a:pPr lvl="1"/>
            <a:r>
              <a:rPr lang="en-US" dirty="0" smtClean="0"/>
              <a:t>CMS cooling for central tracker.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/>
              <a:t>Ion pumps in dump line </a:t>
            </a:r>
            <a:r>
              <a:rPr lang="en-US" dirty="0" err="1" smtClean="0"/>
              <a:t>MKB</a:t>
            </a:r>
            <a:r>
              <a:rPr lang="en-US" dirty="0" smtClean="0"/>
              <a:t> (B2 only 4 out of 8 pumps working; few days </a:t>
            </a:r>
            <a:r>
              <a:rPr lang="en-US" dirty="0" smtClean="0"/>
              <a:t>intervention).</a:t>
            </a:r>
          </a:p>
          <a:p>
            <a:pPr lvl="1"/>
            <a:r>
              <a:rPr lang="en-US" dirty="0" err="1" smtClean="0"/>
              <a:t>BLM</a:t>
            </a:r>
            <a:r>
              <a:rPr lang="en-US" dirty="0" smtClean="0"/>
              <a:t> racks (in buildings SR1 and SR5 and both at position BY02): would like to correct the way the power cable for the multi-plug arrives inside the rack.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QPS</a:t>
            </a:r>
            <a:r>
              <a:rPr lang="en-US" dirty="0" smtClean="0"/>
              <a:t> boards: several boards had to switch from channel A to </a:t>
            </a:r>
            <a:r>
              <a:rPr lang="en-US" dirty="0" err="1" smtClean="0"/>
              <a:t>B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Access team to replace </a:t>
            </a:r>
            <a:r>
              <a:rPr lang="en-US" dirty="0" err="1" smtClean="0"/>
              <a:t>oxydized</a:t>
            </a:r>
            <a:r>
              <a:rPr lang="en-US" dirty="0" smtClean="0"/>
              <a:t> connectors for PAD-</a:t>
            </a:r>
            <a:r>
              <a:rPr lang="en-US" dirty="0" smtClean="0"/>
              <a:t>PX24 </a:t>
            </a:r>
            <a:r>
              <a:rPr lang="en-US" dirty="0" smtClean="0"/>
              <a:t>(3 hours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CV </a:t>
            </a:r>
            <a:r>
              <a:rPr lang="en-US" dirty="0" smtClean="0"/>
              <a:t>needs </a:t>
            </a:r>
            <a:r>
              <a:rPr lang="en-US" dirty="0" smtClean="0"/>
              <a:t>to replace a motorization of the water valve of the sector 56</a:t>
            </a:r>
            <a:r>
              <a:rPr lang="en-US" dirty="0" smtClean="0"/>
              <a:t> (3h).</a:t>
            </a:r>
          </a:p>
          <a:p>
            <a:pPr lvl="1"/>
            <a:r>
              <a:rPr lang="en-US" dirty="0" smtClean="0"/>
              <a:t>RCBH18.R7B2 – Miguel </a:t>
            </a:r>
            <a:r>
              <a:rPr lang="en-US" dirty="0" err="1" smtClean="0"/>
              <a:t>Cerqueira</a:t>
            </a:r>
            <a:r>
              <a:rPr lang="en-US" dirty="0" smtClean="0"/>
              <a:t> </a:t>
            </a:r>
            <a:r>
              <a:rPr lang="en-US" dirty="0" err="1" smtClean="0"/>
              <a:t>Bastos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</a:t>
            </a:r>
            <a:r>
              <a:rPr lang="en-US" dirty="0" smtClean="0"/>
              <a:t> 17.8</a:t>
            </a:r>
            <a:r>
              <a:rPr lang="en-US" dirty="0" smtClean="0"/>
              <a:t>.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8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20762</TotalTime>
  <Words>848</Words>
  <Application>Microsoft Macintosh PowerPoint</Application>
  <PresentationFormat>On-screen Show (4:3)</PresentationFormat>
  <Paragraphs>102</Paragraphs>
  <Slides>8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Pixel</vt:lpstr>
      <vt:lpstr>Monday 16.8.</vt:lpstr>
      <vt:lpstr>Slide 2</vt:lpstr>
      <vt:lpstr>Slide 3</vt:lpstr>
      <vt:lpstr>Monday 16.8.</vt:lpstr>
      <vt:lpstr>Monday 16.8.</vt:lpstr>
      <vt:lpstr>Tuesday 17.8.</vt:lpstr>
      <vt:lpstr>Tuesday 17.8.</vt:lpstr>
      <vt:lpstr>Saturday 17.8.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Oliver Bruning</cp:lastModifiedBy>
  <cp:revision>390</cp:revision>
  <dcterms:created xsi:type="dcterms:W3CDTF">2010-08-16T18:01:52Z</dcterms:created>
  <dcterms:modified xsi:type="dcterms:W3CDTF">2010-08-17T06:24:16Z</dcterms:modified>
</cp:coreProperties>
</file>