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618" r:id="rId2"/>
    <p:sldId id="621" r:id="rId3"/>
    <p:sldId id="622" r:id="rId4"/>
    <p:sldId id="620" r:id="rId5"/>
    <p:sldId id="623" r:id="rId6"/>
    <p:sldId id="625" r:id="rId7"/>
    <p:sldId id="624" r:id="rId8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-105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92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4" y="4416311"/>
            <a:ext cx="5608975" cy="418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7A25DC-1193-4E46-9A17-064F29FF6E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D83B0D8-068C-49E1-8D9A-F60BC7C3F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04/04/2010</a:t>
            </a: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5334000"/>
          </a:xfrm>
        </p:spPr>
        <p:txBody>
          <a:bodyPr/>
          <a:lstStyle/>
          <a:p>
            <a:r>
              <a:rPr lang="en-GB" sz="2000" dirty="0" smtClean="0"/>
              <a:t>Access for IT.L5 current lead temperature gauge and quench heater power supply in Sector 34 finished at ~11:30. Problem with the current lead temperature gauge not really solved </a:t>
            </a:r>
            <a:r>
              <a:rPr lang="en-GB" sz="2000" dirty="0" smtClean="0">
                <a:sym typeface="Wingdings" pitchFamily="2" charset="2"/>
              </a:rPr>
              <a:t> </a:t>
            </a:r>
            <a:r>
              <a:rPr lang="en-GB" sz="2000" dirty="0" smtClean="0">
                <a:solidFill>
                  <a:srgbClr val="FF0000"/>
                </a:solidFill>
                <a:sym typeface="Wingdings" pitchFamily="2" charset="2"/>
              </a:rPr>
              <a:t>to be followed up with </a:t>
            </a:r>
            <a:r>
              <a:rPr lang="en-GB" sz="2000" dirty="0" smtClean="0">
                <a:solidFill>
                  <a:srgbClr val="FF0000"/>
                </a:solidFill>
                <a:sym typeface="Wingdings" pitchFamily="2" charset="2"/>
              </a:rPr>
              <a:t>experts (</a:t>
            </a:r>
            <a:r>
              <a:rPr lang="en-GB" sz="2000" dirty="0" err="1" smtClean="0">
                <a:solidFill>
                  <a:srgbClr val="FF0000"/>
                </a:solidFill>
                <a:sym typeface="Wingdings" pitchFamily="2" charset="2"/>
              </a:rPr>
              <a:t>Cryo</a:t>
            </a:r>
            <a:r>
              <a:rPr lang="en-GB" sz="20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GB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GB" sz="2000" dirty="0" smtClean="0">
                <a:sym typeface="Wingdings" pitchFamily="2" charset="2"/>
              </a:rPr>
              <a:t>Injection at ~14:00. Stable beams at 17:30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>
              <a:sym typeface="Wingdings" pitchFamily="2" charset="2"/>
            </a:endParaRPr>
          </a:p>
          <a:p>
            <a:endParaRPr lang="en-GB" sz="2000" dirty="0" smtClean="0">
              <a:sym typeface="Wingdings" pitchFamily="2" charset="2"/>
            </a:endParaRPr>
          </a:p>
          <a:p>
            <a:endParaRPr lang="en-GB" sz="2000" dirty="0" smtClean="0">
              <a:sym typeface="Wingdings" pitchFamily="2" charset="2"/>
            </a:endParaRPr>
          </a:p>
          <a:p>
            <a:endParaRPr lang="en-GB" sz="2000" dirty="0" smtClean="0">
              <a:sym typeface="Wingdings" pitchFamily="2" charset="2"/>
            </a:endParaRPr>
          </a:p>
          <a:p>
            <a:endParaRPr lang="en-GB" sz="2000" dirty="0" smtClean="0"/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</p:txBody>
      </p:sp>
      <p:pic>
        <p:nvPicPr>
          <p:cNvPr id="7172" name="Picture 4" descr="http://cs-ccr-www3.cern.ch/vistar_capture/lhc1.png?0.96620439566392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95601"/>
            <a:ext cx="4572000" cy="3429000"/>
          </a:xfrm>
          <a:prstGeom prst="rect">
            <a:avLst/>
          </a:prstGeom>
          <a:noFill/>
        </p:spPr>
      </p:pic>
      <p:pic>
        <p:nvPicPr>
          <p:cNvPr id="5122" name="Picture 2" descr="http://cs-ccr-www3.cern.ch/vistar_capture/lhc3.png?0.31399992593166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4552717" cy="341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04/04/2010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5334000"/>
          </a:xfrm>
        </p:spPr>
        <p:txBody>
          <a:bodyPr/>
          <a:lstStyle/>
          <a:p>
            <a:r>
              <a:rPr lang="en-GB" sz="2000" dirty="0" err="1" smtClean="0"/>
              <a:t>Emittance</a:t>
            </a:r>
            <a:r>
              <a:rPr lang="en-GB" sz="2000" dirty="0" smtClean="0"/>
              <a:t> (B2 – vertical not </a:t>
            </a:r>
            <a:r>
              <a:rPr lang="en-GB" sz="2000" dirty="0" smtClean="0"/>
              <a:t>best)</a:t>
            </a:r>
            <a:endParaRPr lang="en-GB" sz="2000" dirty="0" smtClean="0"/>
          </a:p>
          <a:p>
            <a:r>
              <a:rPr lang="en-GB" sz="2000" dirty="0" smtClean="0"/>
              <a:t>Beam losses below threshold during collimator movement</a:t>
            </a:r>
          </a:p>
          <a:p>
            <a:r>
              <a:rPr lang="en-GB" sz="2000" dirty="0" smtClean="0"/>
              <a:t>Lifetime of ~1 h when moving in</a:t>
            </a:r>
          </a:p>
          <a:p>
            <a:r>
              <a:rPr lang="en-GB" sz="2000" dirty="0" smtClean="0"/>
              <a:t>Beam lifetime in collision ~70-100 </a:t>
            </a:r>
            <a:r>
              <a:rPr lang="en-GB" sz="2000" dirty="0" smtClean="0"/>
              <a:t>h at the beginning of fill increasing after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</p:txBody>
      </p:sp>
      <p:pic>
        <p:nvPicPr>
          <p:cNvPr id="6146" name="Picture 2" descr="http://elogbook.cern.ch/eLogbook/attach_reader?attach_id=1069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4343400" cy="3457755"/>
          </a:xfrm>
          <a:prstGeom prst="rect">
            <a:avLst/>
          </a:prstGeom>
          <a:noFill/>
        </p:spPr>
      </p:pic>
      <p:pic>
        <p:nvPicPr>
          <p:cNvPr id="6148" name="Picture 4" descr="http://elogbook.cern.ch/eLogbook/attach_reader?attach_id=1069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581" y="3048000"/>
            <a:ext cx="518441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04-05/04/2010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1447800"/>
          </a:xfrm>
        </p:spPr>
        <p:txBody>
          <a:bodyPr/>
          <a:lstStyle/>
          <a:p>
            <a:r>
              <a:rPr lang="en-GB" sz="2000" dirty="0" smtClean="0"/>
              <a:t>Very good lifetime in collision</a:t>
            </a:r>
          </a:p>
          <a:p>
            <a:r>
              <a:rPr lang="en-GB" sz="2000" dirty="0" err="1" smtClean="0"/>
              <a:t>Lumi</a:t>
            </a:r>
            <a:r>
              <a:rPr lang="en-GB" sz="2000" dirty="0" smtClean="0"/>
              <a:t> scans performed in IP5 (Luminosity increased by 50%), in IP1 (+30 </a:t>
            </a:r>
            <a:r>
              <a:rPr lang="en-GB" sz="2000" dirty="0" smtClean="0"/>
              <a:t>%) in IP2 (100 %) and IP8 (+50 %)</a:t>
            </a:r>
            <a:endParaRPr lang="en-GB" sz="2000" dirty="0" smtClean="0"/>
          </a:p>
          <a:p>
            <a:r>
              <a:rPr lang="en-GB" sz="2000" dirty="0" smtClean="0"/>
              <a:t>Some hysteresis observed in IP8: to be understood</a:t>
            </a:r>
          </a:p>
          <a:p>
            <a:r>
              <a:rPr lang="en-GB" sz="2000" dirty="0" smtClean="0"/>
              <a:t>Reproducibility to be checked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lvl="1">
              <a:buNone/>
            </a:pPr>
            <a:endParaRPr lang="en-GB" sz="1600" dirty="0" smtClean="0"/>
          </a:p>
          <a:p>
            <a:endParaRPr lang="en-GB" sz="2000" dirty="0" smtClean="0"/>
          </a:p>
        </p:txBody>
      </p:sp>
      <p:pic>
        <p:nvPicPr>
          <p:cNvPr id="2050" name="Picture 2" descr="http://elogbook.cern.ch/eLogbook/attach_reader?attach_id=1069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4967303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04-05/04/2010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5334000"/>
          </a:xfrm>
        </p:spPr>
        <p:txBody>
          <a:bodyPr/>
          <a:lstStyle/>
          <a:p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</p:txBody>
      </p:sp>
      <p:pic>
        <p:nvPicPr>
          <p:cNvPr id="3074" name="Picture 2" descr="http://elogbook.cern.ch/eLogbook/attach_reader?attach_id=10692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488604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04-05/04/2010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1447800"/>
          </a:xfrm>
        </p:spPr>
        <p:txBody>
          <a:bodyPr/>
          <a:lstStyle/>
          <a:p>
            <a:r>
              <a:rPr lang="en-GB" sz="2000" dirty="0" smtClean="0"/>
              <a:t>Some transverse (up to factor 2 B2V) &amp; longitudinal </a:t>
            </a:r>
            <a:r>
              <a:rPr lang="en-GB" sz="2000" dirty="0" err="1" smtClean="0"/>
              <a:t>emittance</a:t>
            </a:r>
            <a:r>
              <a:rPr lang="en-GB" sz="2000" dirty="0" smtClean="0"/>
              <a:t> blow-up visible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lvl="1">
              <a:buNone/>
            </a:pPr>
            <a:endParaRPr lang="en-GB" sz="1600" dirty="0" smtClean="0"/>
          </a:p>
          <a:p>
            <a:endParaRPr lang="en-GB" sz="2000" dirty="0" smtClean="0"/>
          </a:p>
        </p:txBody>
      </p:sp>
      <p:pic>
        <p:nvPicPr>
          <p:cNvPr id="12290" name="Picture 2" descr="http://elogbook.cern.ch/eLogbook/attach_reader?attach_id=10692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00400"/>
            <a:ext cx="5867400" cy="3124200"/>
          </a:xfrm>
          <a:prstGeom prst="rect">
            <a:avLst/>
          </a:prstGeom>
          <a:noFill/>
        </p:spPr>
      </p:pic>
      <p:pic>
        <p:nvPicPr>
          <p:cNvPr id="12292" name="Picture 4" descr="http://elogbook.cern.ch/eLogbook/attach_reader?attach_id=10691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4419600" cy="3356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04-05/04/2010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1447800"/>
          </a:xfrm>
        </p:spPr>
        <p:txBody>
          <a:bodyPr/>
          <a:lstStyle/>
          <a:p>
            <a:r>
              <a:rPr lang="en-GB" sz="2000" dirty="0" smtClean="0"/>
              <a:t>Very stable orbit (after 12 hours)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lvl="1">
              <a:buNone/>
            </a:pPr>
            <a:endParaRPr lang="en-GB" sz="1600" dirty="0" smtClean="0"/>
          </a:p>
          <a:p>
            <a:endParaRPr lang="en-GB" sz="2000" dirty="0" smtClean="0"/>
          </a:p>
        </p:txBody>
      </p:sp>
      <p:pic>
        <p:nvPicPr>
          <p:cNvPr id="13314" name="Picture 2" descr="http://elogbook.cern.ch/eLogbook/attach_reader?attach_id=10691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6096000" cy="2438400"/>
          </a:xfrm>
          <a:prstGeom prst="rect">
            <a:avLst/>
          </a:prstGeom>
          <a:noFill/>
        </p:spPr>
      </p:pic>
      <p:pic>
        <p:nvPicPr>
          <p:cNvPr id="13316" name="Picture 4" descr="http://elogbook.cern.ch/eLogbook/attach_reader?attach_id=1069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609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04-05/04/2010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1506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14400"/>
            <a:ext cx="8839200" cy="1447800"/>
          </a:xfrm>
        </p:spPr>
        <p:txBody>
          <a:bodyPr/>
          <a:lstStyle/>
          <a:p>
            <a:r>
              <a:rPr lang="en-GB" sz="2000" dirty="0" smtClean="0"/>
              <a:t>Plan for the day: </a:t>
            </a:r>
          </a:p>
          <a:p>
            <a:pPr lvl="1"/>
            <a:r>
              <a:rPr lang="en-GB" sz="1600" dirty="0" smtClean="0"/>
              <a:t>Keep this fill depending on luminosity lifetime. Experiments to tell us</a:t>
            </a: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/>
              <a:t>Possibility to iterate on chromaticity at injection/beginning of the ramp further reduce blow-up based on measurements done</a:t>
            </a:r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 lvl="1">
              <a:buNone/>
            </a:pPr>
            <a:endParaRPr lang="en-GB" sz="16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13774</TotalTime>
  <Words>193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04/04/2010</vt:lpstr>
      <vt:lpstr>04/04/2010</vt:lpstr>
      <vt:lpstr>04-05/04/2010</vt:lpstr>
      <vt:lpstr>04-05/04/2010</vt:lpstr>
      <vt:lpstr>04-05/04/2010</vt:lpstr>
      <vt:lpstr>04-05/04/2010</vt:lpstr>
      <vt:lpstr>04-05/04/2010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1242</cp:revision>
  <dcterms:created xsi:type="dcterms:W3CDTF">2008-03-03T12:45:36Z</dcterms:created>
  <dcterms:modified xsi:type="dcterms:W3CDTF">2010-04-05T06:57:58Z</dcterms:modified>
</cp:coreProperties>
</file>