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796" r:id="rId2"/>
    <p:sldId id="797" r:id="rId3"/>
    <p:sldId id="799" r:id="rId4"/>
    <p:sldId id="798" r:id="rId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8000"/>
    <a:srgbClr val="99FF99"/>
    <a:srgbClr val="FF0000"/>
    <a:srgbClr val="0000FF"/>
    <a:srgbClr val="FFCCCC"/>
    <a:srgbClr val="9FCAFF"/>
    <a:srgbClr val="DDDDDD"/>
    <a:srgbClr val="99FF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998" autoAdjust="0"/>
    <p:restoredTop sz="95262" autoAdjust="0"/>
  </p:normalViewPr>
  <p:slideViewPr>
    <p:cSldViewPr>
      <p:cViewPr>
        <p:scale>
          <a:sx n="100" d="100"/>
          <a:sy n="100" d="100"/>
        </p:scale>
        <p:origin x="-696" y="-19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12/9/09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18-11-09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plans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plans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18-11-09</a:t>
            </a:r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-</a:t>
            </a:r>
            <a:r>
              <a:rPr lang="en-US" dirty="0" smtClean="0"/>
              <a:t>12-09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7964" y="685800"/>
            <a:ext cx="8705003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-Spend night from Tuesday to Wednesday recovering from </a:t>
            </a:r>
            <a:r>
              <a:rPr lang="en-US" dirty="0" err="1" smtClean="0"/>
              <a:t>QPS</a:t>
            </a:r>
            <a:r>
              <a:rPr lang="en-US" dirty="0" smtClean="0"/>
              <a:t> problem </a:t>
            </a:r>
            <a:r>
              <a:rPr lang="en-US" dirty="0" smtClean="0"/>
              <a:t>in</a:t>
            </a:r>
          </a:p>
          <a:p>
            <a:pPr algn="l"/>
            <a:r>
              <a:rPr lang="en-US" dirty="0" smtClean="0"/>
              <a:t>  sector12 (RCBXH1.R2)</a:t>
            </a:r>
            <a:endParaRPr lang="en-US" dirty="0" smtClean="0"/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Problem could be overcome by masking PC in the </a:t>
            </a:r>
            <a:r>
              <a:rPr lang="en-US" dirty="0" err="1" smtClean="0"/>
              <a:t>PIC</a:t>
            </a:r>
            <a:r>
              <a:rPr lang="en-US" dirty="0" smtClean="0"/>
              <a:t> configuration.</a:t>
            </a:r>
            <a:endParaRPr lang="en-US" dirty="0" smtClean="0"/>
          </a:p>
          <a:p>
            <a:pPr algn="l"/>
            <a:r>
              <a:rPr lang="en-US" dirty="0" smtClean="0"/>
              <a:t>-09</a:t>
            </a:r>
            <a:r>
              <a:rPr lang="en-US" dirty="0" smtClean="0"/>
              <a:t>:15</a:t>
            </a:r>
            <a:r>
              <a:rPr lang="en-US" dirty="0" smtClean="0"/>
              <a:t>: both beams circulating</a:t>
            </a:r>
          </a:p>
          <a:p>
            <a:pPr algn="l"/>
            <a:r>
              <a:rPr lang="en-US" dirty="0" smtClean="0"/>
              <a:t>-10:00: Starting </a:t>
            </a:r>
            <a:r>
              <a:rPr lang="en-US" dirty="0" err="1" smtClean="0"/>
              <a:t>LHCb</a:t>
            </a:r>
            <a:r>
              <a:rPr lang="en-US" dirty="0" smtClean="0"/>
              <a:t> run with spectrometer off</a:t>
            </a:r>
          </a:p>
          <a:p>
            <a:pPr algn="l"/>
            <a:r>
              <a:rPr lang="en-US" dirty="0" smtClean="0"/>
              <a:t>-</a:t>
            </a:r>
            <a:r>
              <a:rPr lang="en-US" dirty="0" smtClean="0"/>
              <a:t>11:00</a:t>
            </a:r>
            <a:r>
              <a:rPr lang="en-US" dirty="0" smtClean="0"/>
              <a:t>: starting transverse IP adjustment test in IP5</a:t>
            </a:r>
          </a:p>
          <a:p>
            <a:pPr algn="l"/>
            <a:r>
              <a:rPr lang="en-US" dirty="0" smtClean="0"/>
              <a:t>	worked fine from machine point of view</a:t>
            </a:r>
          </a:p>
          <a:p>
            <a:pPr algn="l"/>
            <a:r>
              <a:rPr lang="en-US" dirty="0" smtClean="0"/>
              <a:t>	but lifetime of Beam2 degraded rapidly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test not useful for CMS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-</a:t>
            </a:r>
            <a:r>
              <a:rPr lang="en-US" dirty="0" smtClean="0"/>
              <a:t>12</a:t>
            </a:r>
            <a:r>
              <a:rPr lang="en-US" dirty="0" smtClean="0"/>
              <a:t>:</a:t>
            </a:r>
            <a:r>
              <a:rPr lang="en-US" dirty="0" smtClean="0"/>
              <a:t>00:</a:t>
            </a:r>
            <a:r>
              <a:rPr lang="en-US" dirty="0" smtClean="0"/>
              <a:t> Preparing access for work related to </a:t>
            </a:r>
            <a:r>
              <a:rPr lang="en-US" dirty="0" smtClean="0"/>
              <a:t>high intensity beam operation: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 access in IR2, IR8 and IR6 for </a:t>
            </a:r>
            <a:r>
              <a:rPr lang="en-US" dirty="0" err="1" smtClean="0"/>
              <a:t>LBDS</a:t>
            </a:r>
            <a:r>
              <a:rPr lang="en-US" dirty="0" smtClean="0"/>
              <a:t>	 </a:t>
            </a:r>
          </a:p>
          <a:p>
            <a:pPr lvl="2">
              <a:buFont typeface="Courier New"/>
              <a:buChar char="o"/>
            </a:pPr>
            <a:r>
              <a:rPr lang="en-US" dirty="0" smtClean="0"/>
              <a:t> access </a:t>
            </a:r>
            <a:r>
              <a:rPr lang="en-US" dirty="0" smtClean="0"/>
              <a:t>collimators: IR3 (</a:t>
            </a:r>
            <a:r>
              <a:rPr lang="en-US" dirty="0" err="1" smtClean="0"/>
              <a:t>PRS</a:t>
            </a:r>
            <a:r>
              <a:rPr lang="en-US" dirty="0" smtClean="0"/>
              <a:t> module in electronics rack)</a:t>
            </a:r>
            <a:endParaRPr lang="en-US" dirty="0" smtClean="0"/>
          </a:p>
          <a:p>
            <a:pPr lvl="2">
              <a:buFont typeface="Courier New"/>
              <a:buChar char="o"/>
            </a:pPr>
            <a:r>
              <a:rPr lang="en-US" dirty="0" smtClean="0"/>
              <a:t> access </a:t>
            </a:r>
            <a:r>
              <a:rPr lang="en-US" dirty="0" smtClean="0"/>
              <a:t>in IR4 (</a:t>
            </a:r>
            <a:r>
              <a:rPr lang="en-US" dirty="0" err="1" smtClean="0"/>
              <a:t>RF</a:t>
            </a:r>
            <a:r>
              <a:rPr lang="en-US" dirty="0" smtClean="0"/>
              <a:t> damper &amp; BI for synchrotron light </a:t>
            </a:r>
            <a:r>
              <a:rPr lang="en-US" dirty="0" err="1" smtClean="0"/>
              <a:t>undulator</a:t>
            </a:r>
            <a:r>
              <a:rPr lang="en-US" dirty="0" smtClean="0"/>
              <a:t>)</a:t>
            </a:r>
            <a:endParaRPr lang="en-US" dirty="0" smtClean="0"/>
          </a:p>
          <a:p>
            <a:pPr lvl="2">
              <a:buFont typeface="Courier New"/>
              <a:buChar char="o"/>
            </a:pPr>
            <a:r>
              <a:rPr lang="en-US" dirty="0" smtClean="0"/>
              <a:t> </a:t>
            </a:r>
            <a:r>
              <a:rPr lang="en-US" dirty="0" smtClean="0"/>
              <a:t>access </a:t>
            </a:r>
            <a:r>
              <a:rPr lang="en-US" dirty="0" smtClean="0"/>
              <a:t>for some miscellaneous activities (TOTEM</a:t>
            </a:r>
            <a:r>
              <a:rPr lang="en-US" dirty="0" smtClean="0"/>
              <a:t>)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Summary of</a:t>
            </a:r>
            <a:r>
              <a:rPr lang="en-US" dirty="0" smtClean="0"/>
              <a:t> 10.12.2009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.12.2009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-</a:t>
            </a:r>
            <a:r>
              <a:rPr lang="en-US" dirty="0" smtClean="0"/>
              <a:t>12-09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7964" y="914400"/>
            <a:ext cx="880616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-</a:t>
            </a:r>
            <a:r>
              <a:rPr lang="en-US" dirty="0" smtClean="0"/>
              <a:t>17:00</a:t>
            </a:r>
            <a:r>
              <a:rPr lang="en-US" dirty="0" smtClean="0"/>
              <a:t>: Finished access</a:t>
            </a:r>
          </a:p>
          <a:p>
            <a:pPr algn="l"/>
            <a:r>
              <a:rPr lang="en-US" dirty="0" smtClean="0"/>
              <a:t>	Some problems with ACO23 and triplet orbit correctors in</a:t>
            </a:r>
          </a:p>
          <a:p>
            <a:pPr algn="l"/>
            <a:r>
              <a:rPr lang="en-US" dirty="0" smtClean="0"/>
              <a:t>-18:00: synchrotron light monitor at 400 A </a:t>
            </a:r>
            <a:endParaRPr lang="en-US" dirty="0" smtClean="0"/>
          </a:p>
          <a:p>
            <a:pPr algn="l"/>
            <a:r>
              <a:rPr lang="en-US" dirty="0" smtClean="0"/>
              <a:t>-</a:t>
            </a:r>
            <a:r>
              <a:rPr lang="en-US" dirty="0" smtClean="0"/>
              <a:t>18:30</a:t>
            </a:r>
            <a:r>
              <a:rPr lang="en-US" dirty="0" smtClean="0"/>
              <a:t>: Beams again ready for injection; starting </a:t>
            </a:r>
            <a:r>
              <a:rPr lang="en-US" dirty="0" err="1" smtClean="0"/>
              <a:t>LBDS</a:t>
            </a:r>
            <a:r>
              <a:rPr lang="en-US" dirty="0" smtClean="0"/>
              <a:t> studies:</a:t>
            </a:r>
          </a:p>
          <a:p>
            <a:pPr algn="l"/>
            <a:r>
              <a:rPr lang="en-US" dirty="0" smtClean="0"/>
              <a:t>	-</a:t>
            </a:r>
            <a:r>
              <a:rPr lang="en-US" dirty="0" smtClean="0"/>
              <a:t>inject and dump mode in Beam &amp; circulating Beam</a:t>
            </a:r>
          </a:p>
          <a:p>
            <a:pPr algn="l"/>
            <a:r>
              <a:rPr lang="en-US" dirty="0" smtClean="0"/>
              <a:t>-21:15: Lost </a:t>
            </a:r>
            <a:r>
              <a:rPr lang="en-US" dirty="0" err="1" smtClean="0"/>
              <a:t>Cryo</a:t>
            </a:r>
            <a:r>
              <a:rPr lang="en-US" dirty="0" smtClean="0"/>
              <a:t> in S78 (heater for RQTL7.R7B2)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requires intervention</a:t>
            </a:r>
            <a:endParaRPr lang="en-US" dirty="0" smtClean="0"/>
          </a:p>
          <a:p>
            <a:pPr algn="l"/>
            <a:r>
              <a:rPr lang="en-US" dirty="0" smtClean="0"/>
              <a:t>	continue beam studies on TED before access at 00:00</a:t>
            </a:r>
          </a:p>
          <a:p>
            <a:pPr algn="l"/>
            <a:r>
              <a:rPr lang="en-US" dirty="0" smtClean="0"/>
              <a:t>-01:15: recovering powering conditions after access</a:t>
            </a:r>
          </a:p>
          <a:p>
            <a:pPr algn="l"/>
            <a:r>
              <a:rPr lang="en-US" dirty="0" smtClean="0"/>
              <a:t>	several technical problems (trip of </a:t>
            </a:r>
            <a:r>
              <a:rPr lang="en-US" dirty="0" err="1" smtClean="0"/>
              <a:t>RQS</a:t>
            </a:r>
            <a:r>
              <a:rPr lang="en-US" dirty="0" smtClean="0"/>
              <a:t> &amp; </a:t>
            </a:r>
            <a:r>
              <a:rPr lang="en-US" dirty="0" err="1" smtClean="0"/>
              <a:t>RSS</a:t>
            </a:r>
            <a:r>
              <a:rPr lang="en-US" dirty="0" smtClean="0"/>
              <a:t> circuits in S23; 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/>
              <a:t>RQ6.L8B1 [cable water fault]; trip of RSD1/D2.A67) could all be rest</a:t>
            </a:r>
          </a:p>
          <a:p>
            <a:pPr algn="l"/>
            <a:r>
              <a:rPr lang="en-US" dirty="0" smtClean="0"/>
              <a:t>	RCBXH1 &amp; 2 R8 tripped during pre-cycle</a:t>
            </a:r>
          </a:p>
          <a:p>
            <a:pPr algn="l"/>
            <a:r>
              <a:rPr lang="en-US" dirty="0" smtClean="0"/>
              <a:t>-03:40: circulating beam back again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Summary of</a:t>
            </a:r>
            <a:r>
              <a:rPr lang="en-US" dirty="0" smtClean="0"/>
              <a:t> 10.12.2009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.12.2009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-</a:t>
            </a:r>
            <a:r>
              <a:rPr lang="en-US" dirty="0" smtClean="0"/>
              <a:t>12-09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7964" y="914400"/>
            <a:ext cx="858813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-04</a:t>
            </a:r>
            <a:r>
              <a:rPr lang="en-US" dirty="0" smtClean="0"/>
              <a:t>:00</a:t>
            </a:r>
            <a:r>
              <a:rPr lang="en-US" dirty="0" smtClean="0"/>
              <a:t>: Problems with injecting 4</a:t>
            </a:r>
            <a:r>
              <a:rPr lang="en-US" baseline="30000" dirty="0" smtClean="0"/>
              <a:t>th</a:t>
            </a:r>
            <a:r>
              <a:rPr lang="en-US" dirty="0" smtClean="0"/>
              <a:t> bunch for Beam2</a:t>
            </a:r>
          </a:p>
          <a:p>
            <a:pPr algn="l"/>
            <a:r>
              <a:rPr lang="en-US" dirty="0" smtClean="0"/>
              <a:t>	Problem related to abort ‘gap keeper’ adjustment </a:t>
            </a:r>
          </a:p>
          <a:p>
            <a:pPr algn="l"/>
            <a:r>
              <a:rPr lang="en-US" dirty="0" smtClean="0">
                <a:sym typeface="Wingdings"/>
              </a:rPr>
              <a:t>	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requires access or new filling scheme</a:t>
            </a:r>
          </a:p>
          <a:p>
            <a:pPr algn="l"/>
            <a:r>
              <a:rPr lang="en-US" dirty="0" smtClean="0">
                <a:sym typeface="Wingdings"/>
              </a:rPr>
              <a:t>	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continue for now with 3 bunches per beam</a:t>
            </a:r>
            <a:endParaRPr lang="en-US" dirty="0" smtClean="0"/>
          </a:p>
          <a:p>
            <a:pPr algn="l"/>
            <a:r>
              <a:rPr lang="en-US" dirty="0" smtClean="0"/>
              <a:t>-06:00: Prepared fill with 3 on 3</a:t>
            </a:r>
          </a:p>
          <a:p>
            <a:pPr algn="l"/>
            <a:r>
              <a:rPr lang="en-US" dirty="0" smtClean="0"/>
              <a:t>	Beam1 lifetime not good due to vertical tune (3</a:t>
            </a:r>
            <a:r>
              <a:rPr lang="en-US" baseline="30000" dirty="0" smtClean="0"/>
              <a:t>rd</a:t>
            </a:r>
            <a:r>
              <a:rPr lang="en-US" dirty="0" smtClean="0"/>
              <a:t> order resonance)</a:t>
            </a:r>
          </a:p>
          <a:p>
            <a:pPr algn="l"/>
            <a:r>
              <a:rPr lang="en-US" dirty="0" smtClean="0"/>
              <a:t>-07:45: Beams dumped and preparing new fill with better tune settings</a:t>
            </a:r>
          </a:p>
          <a:p>
            <a:pPr algn="l"/>
            <a:r>
              <a:rPr lang="en-US" dirty="0" smtClean="0"/>
              <a:t>-</a:t>
            </a:r>
            <a:endParaRPr 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Summary </a:t>
            </a:r>
            <a:r>
              <a:rPr lang="en-US" dirty="0" smtClean="0"/>
              <a:t>of </a:t>
            </a:r>
            <a:r>
              <a:rPr lang="en-US" dirty="0" smtClean="0"/>
              <a:t>10</a:t>
            </a:r>
            <a:r>
              <a:rPr lang="en-US" dirty="0" smtClean="0"/>
              <a:t>.12.2009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.12.2009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-</a:t>
            </a:r>
            <a:r>
              <a:rPr lang="en-US" dirty="0" smtClean="0"/>
              <a:t>12-09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7964" y="914400"/>
            <a:ext cx="827265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-test transverse IP adjustments in IP5 at beginning of next fill</a:t>
            </a:r>
          </a:p>
          <a:p>
            <a:pPr algn="l"/>
            <a:r>
              <a:rPr lang="en-US" dirty="0" smtClean="0"/>
              <a:t> (quick optics verification at end of next fill)</a:t>
            </a:r>
            <a:endParaRPr lang="en-US" dirty="0" smtClean="0"/>
          </a:p>
          <a:p>
            <a:pPr algn="l"/>
            <a:r>
              <a:rPr lang="en-US" dirty="0" smtClean="0"/>
              <a:t>-</a:t>
            </a:r>
            <a:r>
              <a:rPr lang="en-US" dirty="0" smtClean="0"/>
              <a:t>9:00: finish stable beam setup for higher intensities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/>
              <a:t>(asynchronous </a:t>
            </a:r>
            <a:r>
              <a:rPr lang="en-US" dirty="0" smtClean="0"/>
              <a:t>dump with </a:t>
            </a:r>
            <a:r>
              <a:rPr lang="en-US" dirty="0" err="1" smtClean="0"/>
              <a:t>unbunched</a:t>
            </a:r>
            <a:r>
              <a:rPr lang="en-US" dirty="0" smtClean="0"/>
              <a:t> beam etc</a:t>
            </a:r>
            <a:r>
              <a:rPr lang="en-US" smtClean="0"/>
              <a:t>.</a:t>
            </a:r>
            <a:r>
              <a:rPr lang="en-US" smtClean="0"/>
              <a:t>)</a:t>
            </a:r>
            <a:endParaRPr lang="en-US" dirty="0" smtClean="0"/>
          </a:p>
          <a:p>
            <a:pPr algn="l"/>
            <a:endParaRPr lang="en-US" smtClean="0"/>
          </a:p>
          <a:p>
            <a:r>
              <a:rPr lang="en-US" dirty="0" smtClean="0"/>
              <a:t>-noon: </a:t>
            </a:r>
            <a:r>
              <a:rPr lang="en-US" dirty="0" smtClean="0"/>
              <a:t>Injection </a:t>
            </a:r>
            <a:r>
              <a:rPr lang="en-US" dirty="0" smtClean="0"/>
              <a:t>test with higher bunch intensity (single bunch).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-early afternoon:</a:t>
            </a:r>
            <a:br>
              <a:rPr lang="en-US" dirty="0" smtClean="0"/>
            </a:br>
            <a:r>
              <a:rPr lang="en-US" dirty="0" smtClean="0"/>
              <a:t>Collimator setup verification with higher intensities (e.g. 2 </a:t>
            </a:r>
            <a:r>
              <a:rPr lang="en-US" dirty="0" smtClean="0"/>
              <a:t>10</a:t>
            </a:r>
            <a:r>
              <a:rPr lang="en-US" baseline="30000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/ bunch).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smtClean="0"/>
              <a:t>Late </a:t>
            </a:r>
            <a:r>
              <a:rPr lang="en-US" dirty="0" smtClean="0"/>
              <a:t>afternoon and night: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Stable </a:t>
            </a:r>
            <a:r>
              <a:rPr lang="en-US" dirty="0" smtClean="0"/>
              <a:t>beam collisions at 450 </a:t>
            </a:r>
            <a:r>
              <a:rPr lang="en-US" dirty="0" err="1" smtClean="0"/>
              <a:t>GeV</a:t>
            </a:r>
            <a:r>
              <a:rPr lang="en-US" dirty="0" smtClean="0"/>
              <a:t> with high bunch intensities: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	</a:t>
            </a:r>
            <a:r>
              <a:rPr lang="en-US" dirty="0" smtClean="0"/>
              <a:t>4 </a:t>
            </a:r>
            <a:r>
              <a:rPr lang="en-US" dirty="0" err="1" smtClean="0"/>
              <a:t>x</a:t>
            </a:r>
            <a:r>
              <a:rPr lang="en-US" dirty="0" smtClean="0"/>
              <a:t> 2 10</a:t>
            </a:r>
            <a:r>
              <a:rPr lang="en-US" baseline="30000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per </a:t>
            </a:r>
            <a:r>
              <a:rPr lang="en-US" dirty="0" smtClean="0"/>
              <a:t>beam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Summary of</a:t>
            </a:r>
            <a:r>
              <a:rPr lang="en-US" dirty="0" smtClean="0"/>
              <a:t> 10.12.2009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dirty="0" smtClean="0"/>
              <a:t>10</a:t>
            </a:r>
            <a:r>
              <a:rPr lang="en-US" dirty="0" smtClean="0"/>
              <a:t>.12.2009</a:t>
            </a:r>
            <a:r>
              <a:rPr lang="en-US" dirty="0" smtClean="0"/>
              <a:t>: Plan for the day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32249</TotalTime>
  <Words>528</Words>
  <Application>Microsoft Macintosh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10.12.2009</vt:lpstr>
      <vt:lpstr>10.12.2009</vt:lpstr>
      <vt:lpstr>10.12.2009</vt:lpstr>
      <vt:lpstr>10.12.2009: Plan for the 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Oliver Bruning</cp:lastModifiedBy>
  <cp:revision>1452</cp:revision>
  <cp:lastPrinted>2009-11-18T21:56:36Z</cp:lastPrinted>
  <dcterms:created xsi:type="dcterms:W3CDTF">2009-12-09T16:24:39Z</dcterms:created>
  <dcterms:modified xsi:type="dcterms:W3CDTF">2009-12-10T07:17:32Z</dcterms:modified>
</cp:coreProperties>
</file>