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 id="2147483684" r:id="rId2"/>
    <p:sldMasterId id="2147483723" r:id="rId3"/>
    <p:sldMasterId id="2147483735" r:id="rId4"/>
    <p:sldMasterId id="2147483747" r:id="rId5"/>
  </p:sldMasterIdLst>
  <p:notesMasterIdLst>
    <p:notesMasterId r:id="rId21"/>
  </p:notesMasterIdLst>
  <p:handoutMasterIdLst>
    <p:handoutMasterId r:id="rId22"/>
  </p:handoutMasterIdLst>
  <p:sldIdLst>
    <p:sldId id="1090" r:id="rId6"/>
    <p:sldId id="1092" r:id="rId7"/>
    <p:sldId id="1105" r:id="rId8"/>
    <p:sldId id="1095" r:id="rId9"/>
    <p:sldId id="1096" r:id="rId10"/>
    <p:sldId id="1102" r:id="rId11"/>
    <p:sldId id="1104" r:id="rId12"/>
    <p:sldId id="1103" r:id="rId13"/>
    <p:sldId id="1093" r:id="rId14"/>
    <p:sldId id="1097" r:id="rId15"/>
    <p:sldId id="1094" r:id="rId16"/>
    <p:sldId id="1091" r:id="rId17"/>
    <p:sldId id="1087" r:id="rId18"/>
    <p:sldId id="1089" r:id="rId19"/>
    <p:sldId id="1086" r:id="rId20"/>
  </p:sldIdLst>
  <p:sldSz cx="9144000" cy="6858000" type="screen4x3"/>
  <p:notesSz cx="7010400" cy="92964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99FF99"/>
    <a:srgbClr val="0000FF"/>
    <a:srgbClr val="FFCCCC"/>
    <a:srgbClr val="9FCAFF"/>
    <a:srgbClr val="DDDDDD"/>
    <a:srgbClr val="99FFCC"/>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1" autoAdjust="0"/>
    <p:restoredTop sz="91575" autoAdjust="0"/>
  </p:normalViewPr>
  <p:slideViewPr>
    <p:cSldViewPr>
      <p:cViewPr varScale="1">
        <p:scale>
          <a:sx n="100" d="100"/>
          <a:sy n="100" d="100"/>
        </p:scale>
        <p:origin x="-198" y="-66"/>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271544C-6647-7A44-A30B-40518DF4CE46}" type="datetimeFigureOut">
              <a:rPr lang="en-US" smtClean="0"/>
              <a:pPr/>
              <a:t>1/25/2013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extLst>
      <p:ext uri="{BB962C8B-B14F-4D97-AF65-F5344CB8AC3E}">
        <p14:creationId xmlns:p14="http://schemas.microsoft.com/office/powerpoint/2010/main" val="23917150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extLst>
      <p:ext uri="{BB962C8B-B14F-4D97-AF65-F5344CB8AC3E}">
        <p14:creationId xmlns:p14="http://schemas.microsoft.com/office/powerpoint/2010/main" val="3935614551"/>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r>
              <a:rPr lang="en-US" smtClean="0"/>
              <a:t>25-10-2013</a:t>
            </a:r>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status</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25-10-2013</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25-10-2013</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r>
              <a:rPr lang="en-US" smtClean="0"/>
              <a:t>25-10-2013</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r>
              <a:rPr lang="en-US" smtClean="0"/>
              <a:t>25-10-2013</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r>
              <a:rPr lang="en-US" smtClean="0"/>
              <a:t>25-10-2013</a:t>
            </a:r>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status</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rgbClr val="000000"/>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rgbClr val="000000"/>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rgbClr val="000000"/>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rgbClr val="000000"/>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rgbClr val="000000"/>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rgbClr val="000000"/>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rgbClr val="000000"/>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rgbClr val="000000"/>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rgbClr val="000000"/>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rgbClr val="000000"/>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rgbClr val="000000"/>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rgbClr val="000000"/>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r>
              <a:rPr lang="en-US" smtClean="0">
                <a:solidFill>
                  <a:srgbClr val="000000"/>
                </a:solidFill>
              </a:rPr>
              <a:t>25-10-2013</a:t>
            </a:r>
            <a:endParaRPr lang="en-US">
              <a:solidFill>
                <a:srgbClr val="000000"/>
              </a:solidFill>
            </a:endParaRPr>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solidFill>
                  <a:srgbClr val="000000"/>
                </a:solidFill>
              </a:rPr>
              <a:t>LHC status</a:t>
            </a:r>
            <a:endParaRPr lang="en-US">
              <a:solidFill>
                <a:srgbClr val="000000"/>
              </a:solidFill>
            </a:endParaRPr>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solidFill>
                  <a:srgbClr val="000000"/>
                </a:solidFill>
              </a:rPr>
              <a:pPr/>
              <a:t>‹#›</a:t>
            </a:fld>
            <a:endParaRPr lang="en-US">
              <a:solidFill>
                <a:srgbClr val="000000"/>
              </a:solidFill>
            </a:endParaRPr>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extLst>
      <p:ext uri="{BB962C8B-B14F-4D97-AF65-F5344CB8AC3E}">
        <p14:creationId xmlns:p14="http://schemas.microsoft.com/office/powerpoint/2010/main" val="34798609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1"/>
          </p:nvPr>
        </p:nvSpPr>
        <p:spPr/>
        <p:txBody>
          <a:bodyPr/>
          <a:lstStyle>
            <a:lvl1pPr>
              <a:defRPr/>
            </a:lvl1pPr>
          </a:lstStyle>
          <a:p>
            <a:endParaRPr lang="en-US" dirty="0">
              <a:solidFill>
                <a:srgbClr val="00007D"/>
              </a:solidFill>
            </a:endParaRPr>
          </a:p>
        </p:txBody>
      </p:sp>
      <p:sp>
        <p:nvSpPr>
          <p:cNvPr id="7" name="Footer Placeholder 3"/>
          <p:cNvSpPr>
            <a:spLocks noGrp="1"/>
          </p:cNvSpPr>
          <p:nvPr userDrawn="1">
            <p:ph type="ftr" sz="quarter" idx="10"/>
          </p:nvPr>
        </p:nvSpPr>
        <p:spPr>
          <a:xfrm>
            <a:off x="3124200" y="6632575"/>
            <a:ext cx="2895600" cy="252413"/>
          </a:xfrm>
        </p:spPr>
        <p:txBody>
          <a:bodyPr/>
          <a:lstStyle/>
          <a:p>
            <a:r>
              <a:rPr lang="en-US" smtClean="0">
                <a:solidFill>
                  <a:srgbClr val="00007D"/>
                </a:solidFill>
              </a:rPr>
              <a:t>LHC status</a:t>
            </a:r>
            <a:endParaRPr lang="en-US" dirty="0">
              <a:solidFill>
                <a:srgbClr val="00007D"/>
              </a:solidFill>
            </a:endParaRPr>
          </a:p>
        </p:txBody>
      </p:sp>
      <p:sp>
        <p:nvSpPr>
          <p:cNvPr id="9" name="Date Placeholder 3"/>
          <p:cNvSpPr>
            <a:spLocks noGrp="1"/>
          </p:cNvSpPr>
          <p:nvPr userDrawn="1">
            <p:ph type="dt" sz="half" idx="12"/>
          </p:nvPr>
        </p:nvSpPr>
        <p:spPr>
          <a:xfrm>
            <a:off x="34925" y="6616700"/>
            <a:ext cx="2133600" cy="268288"/>
          </a:xfrm>
        </p:spPr>
        <p:txBody>
          <a:bodyPr/>
          <a:lstStyle/>
          <a:p>
            <a:r>
              <a:rPr lang="en-US" smtClean="0">
                <a:solidFill>
                  <a:srgbClr val="00007D"/>
                </a:solidFill>
              </a:rPr>
              <a:t>25-10-2013</a:t>
            </a:r>
            <a:endParaRPr lang="en-US" dirty="0">
              <a:solidFill>
                <a:srgbClr val="00007D"/>
              </a:solidFill>
            </a:endParaRPr>
          </a:p>
        </p:txBody>
      </p:sp>
    </p:spTree>
    <p:extLst>
      <p:ext uri="{BB962C8B-B14F-4D97-AF65-F5344CB8AC3E}">
        <p14:creationId xmlns:p14="http://schemas.microsoft.com/office/powerpoint/2010/main" val="11033241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solidFill>
                  <a:srgbClr val="00007D"/>
                </a:solidFill>
              </a:rPr>
              <a:t>LHC status</a:t>
            </a:r>
            <a:endParaRPr lang="en-US">
              <a:solidFill>
                <a:srgbClr val="00007D"/>
              </a:solidFill>
            </a:endParaRPr>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solidFill>
                  <a:srgbClr val="00007D"/>
                </a:solidFill>
              </a:rPr>
              <a:pPr/>
              <a:t>‹#›</a:t>
            </a:fld>
            <a:endParaRPr lang="en-US">
              <a:solidFill>
                <a:srgbClr val="00007D"/>
              </a:solidFill>
            </a:endParaRPr>
          </a:p>
        </p:txBody>
      </p:sp>
      <p:sp>
        <p:nvSpPr>
          <p:cNvPr id="6" name="Date Placeholder 5"/>
          <p:cNvSpPr>
            <a:spLocks noGrp="1"/>
          </p:cNvSpPr>
          <p:nvPr>
            <p:ph type="dt" sz="half" idx="12"/>
          </p:nvPr>
        </p:nvSpPr>
        <p:spPr/>
        <p:txBody>
          <a:bodyPr/>
          <a:lstStyle>
            <a:lvl1pPr>
              <a:defRPr/>
            </a:lvl1pPr>
          </a:lstStyle>
          <a:p>
            <a:r>
              <a:rPr lang="en-US" smtClean="0">
                <a:solidFill>
                  <a:srgbClr val="00007D"/>
                </a:solidFill>
              </a:rPr>
              <a:t>25-10-2013</a:t>
            </a:r>
            <a:endParaRPr lang="en-US">
              <a:solidFill>
                <a:srgbClr val="00007D"/>
              </a:solidFill>
            </a:endParaRPr>
          </a:p>
        </p:txBody>
      </p:sp>
    </p:spTree>
    <p:extLst>
      <p:ext uri="{BB962C8B-B14F-4D97-AF65-F5344CB8AC3E}">
        <p14:creationId xmlns:p14="http://schemas.microsoft.com/office/powerpoint/2010/main" val="1417638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solidFill>
                  <a:srgbClr val="00007D"/>
                </a:solidFill>
              </a:rPr>
              <a:t>LHC status</a:t>
            </a:r>
            <a:endParaRPr lang="en-US">
              <a:solidFill>
                <a:srgbClr val="00007D"/>
              </a:solidFill>
            </a:endParaRPr>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solidFill>
                  <a:srgbClr val="00007D"/>
                </a:solidFill>
              </a:rPr>
              <a:pPr/>
              <a:t>‹#›</a:t>
            </a:fld>
            <a:endParaRPr lang="en-US">
              <a:solidFill>
                <a:srgbClr val="00007D"/>
              </a:solidFill>
            </a:endParaRPr>
          </a:p>
        </p:txBody>
      </p:sp>
      <p:sp>
        <p:nvSpPr>
          <p:cNvPr id="7" name="Date Placeholder 6"/>
          <p:cNvSpPr>
            <a:spLocks noGrp="1"/>
          </p:cNvSpPr>
          <p:nvPr>
            <p:ph type="dt" sz="half" idx="12"/>
          </p:nvPr>
        </p:nvSpPr>
        <p:spPr/>
        <p:txBody>
          <a:bodyPr/>
          <a:lstStyle>
            <a:lvl1pPr>
              <a:defRPr/>
            </a:lvl1pPr>
          </a:lstStyle>
          <a:p>
            <a:r>
              <a:rPr lang="en-US" smtClean="0">
                <a:solidFill>
                  <a:srgbClr val="00007D"/>
                </a:solidFill>
              </a:rPr>
              <a:t>25-10-2013</a:t>
            </a:r>
            <a:endParaRPr lang="en-US">
              <a:solidFill>
                <a:srgbClr val="00007D"/>
              </a:solidFill>
            </a:endParaRPr>
          </a:p>
        </p:txBody>
      </p:sp>
    </p:spTree>
    <p:extLst>
      <p:ext uri="{BB962C8B-B14F-4D97-AF65-F5344CB8AC3E}">
        <p14:creationId xmlns:p14="http://schemas.microsoft.com/office/powerpoint/2010/main" val="14923537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solidFill>
                  <a:srgbClr val="00007D"/>
                </a:solidFill>
              </a:rPr>
              <a:t>LHC status</a:t>
            </a:r>
            <a:endParaRPr lang="en-US">
              <a:solidFill>
                <a:srgbClr val="00007D"/>
              </a:solidFill>
            </a:endParaRPr>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solidFill>
                  <a:srgbClr val="00007D"/>
                </a:solidFill>
              </a:rPr>
              <a:pPr/>
              <a:t>‹#›</a:t>
            </a:fld>
            <a:endParaRPr lang="en-US">
              <a:solidFill>
                <a:srgbClr val="00007D"/>
              </a:solidFill>
            </a:endParaRPr>
          </a:p>
        </p:txBody>
      </p:sp>
      <p:sp>
        <p:nvSpPr>
          <p:cNvPr id="9" name="Date Placeholder 8"/>
          <p:cNvSpPr>
            <a:spLocks noGrp="1"/>
          </p:cNvSpPr>
          <p:nvPr>
            <p:ph type="dt" sz="half" idx="12"/>
          </p:nvPr>
        </p:nvSpPr>
        <p:spPr/>
        <p:txBody>
          <a:bodyPr/>
          <a:lstStyle>
            <a:lvl1pPr>
              <a:defRPr/>
            </a:lvl1pPr>
          </a:lstStyle>
          <a:p>
            <a:r>
              <a:rPr lang="en-US" smtClean="0">
                <a:solidFill>
                  <a:srgbClr val="00007D"/>
                </a:solidFill>
              </a:rPr>
              <a:t>25-10-2013</a:t>
            </a:r>
            <a:endParaRPr lang="en-US">
              <a:solidFill>
                <a:srgbClr val="00007D"/>
              </a:solidFill>
            </a:endParaRPr>
          </a:p>
        </p:txBody>
      </p:sp>
    </p:spTree>
    <p:extLst>
      <p:ext uri="{BB962C8B-B14F-4D97-AF65-F5344CB8AC3E}">
        <p14:creationId xmlns:p14="http://schemas.microsoft.com/office/powerpoint/2010/main" val="2648461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dirty="0"/>
          </a:p>
        </p:txBody>
      </p:sp>
      <p:sp>
        <p:nvSpPr>
          <p:cNvPr id="5" name="Slide Number Placeholder 4"/>
          <p:cNvSpPr>
            <a:spLocks noGrp="1"/>
          </p:cNvSpPr>
          <p:nvPr>
            <p:ph type="sldNum" sz="quarter" idx="11"/>
          </p:nvPr>
        </p:nvSpPr>
        <p:spPr/>
        <p:txBody>
          <a:bodyPr/>
          <a:lstStyle>
            <a:lvl1pPr>
              <a:defRPr/>
            </a:lvl1pPr>
          </a:lstStyle>
          <a:p>
            <a:fld id="{57C3E7D3-E8A8-4E1B-881E-DBC7929F1526}"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25-10-2013</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solidFill>
                  <a:srgbClr val="00007D"/>
                </a:solidFill>
              </a:rPr>
              <a:t>LHC status</a:t>
            </a:r>
            <a:endParaRPr lang="en-US" dirty="0">
              <a:solidFill>
                <a:srgbClr val="00007D"/>
              </a:solidFill>
            </a:endParaRPr>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solidFill>
                  <a:srgbClr val="00007D"/>
                </a:solidFill>
              </a:rPr>
              <a:pPr/>
              <a:t>‹#›</a:t>
            </a:fld>
            <a:endParaRPr lang="en-US">
              <a:solidFill>
                <a:srgbClr val="00007D"/>
              </a:solidFill>
            </a:endParaRPr>
          </a:p>
        </p:txBody>
      </p:sp>
      <p:sp>
        <p:nvSpPr>
          <p:cNvPr id="5" name="Date Placeholder 4"/>
          <p:cNvSpPr>
            <a:spLocks noGrp="1"/>
          </p:cNvSpPr>
          <p:nvPr>
            <p:ph type="dt" sz="half" idx="12"/>
          </p:nvPr>
        </p:nvSpPr>
        <p:spPr/>
        <p:txBody>
          <a:bodyPr/>
          <a:lstStyle>
            <a:lvl1pPr>
              <a:defRPr/>
            </a:lvl1pPr>
          </a:lstStyle>
          <a:p>
            <a:r>
              <a:rPr lang="en-US" smtClean="0">
                <a:solidFill>
                  <a:srgbClr val="00007D"/>
                </a:solidFill>
              </a:rPr>
              <a:t>25-10-2013</a:t>
            </a:r>
            <a:endParaRPr lang="en-US" dirty="0">
              <a:solidFill>
                <a:srgbClr val="00007D"/>
              </a:solidFill>
            </a:endParaRPr>
          </a:p>
        </p:txBody>
      </p:sp>
    </p:spTree>
    <p:extLst>
      <p:ext uri="{BB962C8B-B14F-4D97-AF65-F5344CB8AC3E}">
        <p14:creationId xmlns:p14="http://schemas.microsoft.com/office/powerpoint/2010/main" val="7350122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solidFill>
                  <a:srgbClr val="00007D"/>
                </a:solidFill>
              </a:rPr>
              <a:t>LHC status</a:t>
            </a:r>
            <a:endParaRPr lang="en-US">
              <a:solidFill>
                <a:srgbClr val="00007D"/>
              </a:solidFill>
            </a:endParaRPr>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solidFill>
                  <a:srgbClr val="00007D"/>
                </a:solidFill>
              </a:rPr>
              <a:pPr/>
              <a:t>‹#›</a:t>
            </a:fld>
            <a:endParaRPr lang="en-US">
              <a:solidFill>
                <a:srgbClr val="00007D"/>
              </a:solidFill>
            </a:endParaRPr>
          </a:p>
        </p:txBody>
      </p:sp>
      <p:sp>
        <p:nvSpPr>
          <p:cNvPr id="4" name="Date Placeholder 3"/>
          <p:cNvSpPr>
            <a:spLocks noGrp="1"/>
          </p:cNvSpPr>
          <p:nvPr>
            <p:ph type="dt" sz="half" idx="12"/>
          </p:nvPr>
        </p:nvSpPr>
        <p:spPr/>
        <p:txBody>
          <a:bodyPr/>
          <a:lstStyle>
            <a:lvl1pPr>
              <a:defRPr/>
            </a:lvl1pPr>
          </a:lstStyle>
          <a:p>
            <a:r>
              <a:rPr lang="en-US" smtClean="0">
                <a:solidFill>
                  <a:srgbClr val="00007D"/>
                </a:solidFill>
              </a:rPr>
              <a:t>25-10-2013</a:t>
            </a:r>
            <a:endParaRPr lang="en-US">
              <a:solidFill>
                <a:srgbClr val="00007D"/>
              </a:solidFill>
            </a:endParaRPr>
          </a:p>
        </p:txBody>
      </p:sp>
    </p:spTree>
    <p:extLst>
      <p:ext uri="{BB962C8B-B14F-4D97-AF65-F5344CB8AC3E}">
        <p14:creationId xmlns:p14="http://schemas.microsoft.com/office/powerpoint/2010/main" val="2871820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solidFill>
                  <a:srgbClr val="00007D"/>
                </a:solidFill>
              </a:rPr>
              <a:t>LHC status</a:t>
            </a:r>
            <a:endParaRPr lang="en-US">
              <a:solidFill>
                <a:srgbClr val="00007D"/>
              </a:solidFill>
            </a:endParaRPr>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solidFill>
                  <a:srgbClr val="00007D"/>
                </a:solidFill>
              </a:rPr>
              <a:pPr/>
              <a:t>‹#›</a:t>
            </a:fld>
            <a:endParaRPr lang="en-US">
              <a:solidFill>
                <a:srgbClr val="00007D"/>
              </a:solidFill>
            </a:endParaRPr>
          </a:p>
        </p:txBody>
      </p:sp>
      <p:sp>
        <p:nvSpPr>
          <p:cNvPr id="7" name="Date Placeholder 6"/>
          <p:cNvSpPr>
            <a:spLocks noGrp="1"/>
          </p:cNvSpPr>
          <p:nvPr>
            <p:ph type="dt" sz="half" idx="12"/>
          </p:nvPr>
        </p:nvSpPr>
        <p:spPr/>
        <p:txBody>
          <a:bodyPr/>
          <a:lstStyle>
            <a:lvl1pPr>
              <a:defRPr/>
            </a:lvl1pPr>
          </a:lstStyle>
          <a:p>
            <a:r>
              <a:rPr lang="en-US" smtClean="0">
                <a:solidFill>
                  <a:srgbClr val="00007D"/>
                </a:solidFill>
              </a:rPr>
              <a:t>25-10-2013</a:t>
            </a:r>
            <a:endParaRPr lang="en-US">
              <a:solidFill>
                <a:srgbClr val="00007D"/>
              </a:solidFill>
            </a:endParaRPr>
          </a:p>
        </p:txBody>
      </p:sp>
    </p:spTree>
    <p:extLst>
      <p:ext uri="{BB962C8B-B14F-4D97-AF65-F5344CB8AC3E}">
        <p14:creationId xmlns:p14="http://schemas.microsoft.com/office/powerpoint/2010/main" val="19956227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solidFill>
                  <a:srgbClr val="00007D"/>
                </a:solidFill>
              </a:rPr>
              <a:t>LHC status</a:t>
            </a:r>
            <a:endParaRPr lang="en-US">
              <a:solidFill>
                <a:srgbClr val="00007D"/>
              </a:solidFill>
            </a:endParaRPr>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solidFill>
                  <a:srgbClr val="00007D"/>
                </a:solidFill>
              </a:rPr>
              <a:pPr/>
              <a:t>‹#›</a:t>
            </a:fld>
            <a:endParaRPr lang="en-US">
              <a:solidFill>
                <a:srgbClr val="00007D"/>
              </a:solidFill>
            </a:endParaRPr>
          </a:p>
        </p:txBody>
      </p:sp>
      <p:sp>
        <p:nvSpPr>
          <p:cNvPr id="7" name="Date Placeholder 6"/>
          <p:cNvSpPr>
            <a:spLocks noGrp="1"/>
          </p:cNvSpPr>
          <p:nvPr>
            <p:ph type="dt" sz="half" idx="12"/>
          </p:nvPr>
        </p:nvSpPr>
        <p:spPr/>
        <p:txBody>
          <a:bodyPr/>
          <a:lstStyle>
            <a:lvl1pPr>
              <a:defRPr/>
            </a:lvl1pPr>
          </a:lstStyle>
          <a:p>
            <a:r>
              <a:rPr lang="en-US" smtClean="0">
                <a:solidFill>
                  <a:srgbClr val="00007D"/>
                </a:solidFill>
              </a:rPr>
              <a:t>25-10-2013</a:t>
            </a:r>
            <a:endParaRPr lang="en-US">
              <a:solidFill>
                <a:srgbClr val="00007D"/>
              </a:solidFill>
            </a:endParaRPr>
          </a:p>
        </p:txBody>
      </p:sp>
    </p:spTree>
    <p:extLst>
      <p:ext uri="{BB962C8B-B14F-4D97-AF65-F5344CB8AC3E}">
        <p14:creationId xmlns:p14="http://schemas.microsoft.com/office/powerpoint/2010/main" val="24322815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solidFill>
                  <a:srgbClr val="00007D"/>
                </a:solidFill>
              </a:rPr>
              <a:t>LHC status</a:t>
            </a:r>
            <a:endParaRPr lang="en-US">
              <a:solidFill>
                <a:srgbClr val="00007D"/>
              </a:solidFill>
            </a:endParaRPr>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solidFill>
                  <a:srgbClr val="00007D"/>
                </a:solidFill>
              </a:rPr>
              <a:pPr/>
              <a:t>‹#›</a:t>
            </a:fld>
            <a:endParaRPr lang="en-US">
              <a:solidFill>
                <a:srgbClr val="00007D"/>
              </a:solidFill>
            </a:endParaRPr>
          </a:p>
        </p:txBody>
      </p:sp>
      <p:sp>
        <p:nvSpPr>
          <p:cNvPr id="6" name="Date Placeholder 5"/>
          <p:cNvSpPr>
            <a:spLocks noGrp="1"/>
          </p:cNvSpPr>
          <p:nvPr>
            <p:ph type="dt" sz="half" idx="12"/>
          </p:nvPr>
        </p:nvSpPr>
        <p:spPr/>
        <p:txBody>
          <a:bodyPr/>
          <a:lstStyle>
            <a:lvl1pPr>
              <a:defRPr/>
            </a:lvl1pPr>
          </a:lstStyle>
          <a:p>
            <a:r>
              <a:rPr lang="en-US" smtClean="0">
                <a:solidFill>
                  <a:srgbClr val="00007D"/>
                </a:solidFill>
              </a:rPr>
              <a:t>25-10-2013</a:t>
            </a:r>
            <a:endParaRPr lang="en-US">
              <a:solidFill>
                <a:srgbClr val="00007D"/>
              </a:solidFill>
            </a:endParaRPr>
          </a:p>
        </p:txBody>
      </p:sp>
    </p:spTree>
    <p:extLst>
      <p:ext uri="{BB962C8B-B14F-4D97-AF65-F5344CB8AC3E}">
        <p14:creationId xmlns:p14="http://schemas.microsoft.com/office/powerpoint/2010/main" val="40441027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solidFill>
                  <a:srgbClr val="00007D"/>
                </a:solidFill>
              </a:rPr>
              <a:t>LHC status</a:t>
            </a:r>
            <a:endParaRPr lang="en-US">
              <a:solidFill>
                <a:srgbClr val="00007D"/>
              </a:solidFill>
            </a:endParaRPr>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solidFill>
                  <a:srgbClr val="00007D"/>
                </a:solidFill>
              </a:rPr>
              <a:pPr/>
              <a:t>‹#›</a:t>
            </a:fld>
            <a:endParaRPr lang="en-US">
              <a:solidFill>
                <a:srgbClr val="00007D"/>
              </a:solidFill>
            </a:endParaRPr>
          </a:p>
        </p:txBody>
      </p:sp>
      <p:sp>
        <p:nvSpPr>
          <p:cNvPr id="6" name="Date Placeholder 5"/>
          <p:cNvSpPr>
            <a:spLocks noGrp="1"/>
          </p:cNvSpPr>
          <p:nvPr>
            <p:ph type="dt" sz="half" idx="12"/>
          </p:nvPr>
        </p:nvSpPr>
        <p:spPr/>
        <p:txBody>
          <a:bodyPr/>
          <a:lstStyle>
            <a:lvl1pPr>
              <a:defRPr/>
            </a:lvl1pPr>
          </a:lstStyle>
          <a:p>
            <a:r>
              <a:rPr lang="en-US" smtClean="0">
                <a:solidFill>
                  <a:srgbClr val="00007D"/>
                </a:solidFill>
              </a:rPr>
              <a:t>25-10-2013</a:t>
            </a:r>
            <a:endParaRPr lang="en-US">
              <a:solidFill>
                <a:srgbClr val="00007D"/>
              </a:solidFill>
            </a:endParaRPr>
          </a:p>
        </p:txBody>
      </p:sp>
    </p:spTree>
    <p:extLst>
      <p:ext uri="{BB962C8B-B14F-4D97-AF65-F5344CB8AC3E}">
        <p14:creationId xmlns:p14="http://schemas.microsoft.com/office/powerpoint/2010/main" val="15017473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solidFill>
                  <a:srgbClr val="00007D"/>
                </a:solidFill>
              </a:rPr>
              <a:t>LHC status</a:t>
            </a:r>
            <a:endParaRPr lang="en-US">
              <a:solidFill>
                <a:srgbClr val="00007D"/>
              </a:solidFill>
            </a:endParaRPr>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solidFill>
                  <a:srgbClr val="00007D"/>
                </a:solidFill>
              </a:rPr>
              <a:pPr/>
              <a:t>‹#›</a:t>
            </a:fld>
            <a:endParaRPr lang="en-US">
              <a:solidFill>
                <a:srgbClr val="00007D"/>
              </a:solidFill>
            </a:endParaRPr>
          </a:p>
        </p:txBody>
      </p:sp>
      <p:sp>
        <p:nvSpPr>
          <p:cNvPr id="7" name="Date Placeholder 6"/>
          <p:cNvSpPr>
            <a:spLocks noGrp="1"/>
          </p:cNvSpPr>
          <p:nvPr>
            <p:ph type="dt" sz="half" idx="12"/>
          </p:nvPr>
        </p:nvSpPr>
        <p:spPr>
          <a:xfrm>
            <a:off x="34925" y="6616700"/>
            <a:ext cx="2133600" cy="268288"/>
          </a:xfrm>
        </p:spPr>
        <p:txBody>
          <a:bodyPr/>
          <a:lstStyle>
            <a:lvl1pPr>
              <a:defRPr/>
            </a:lvl1pPr>
          </a:lstStyle>
          <a:p>
            <a:r>
              <a:rPr lang="en-US" smtClean="0">
                <a:solidFill>
                  <a:srgbClr val="00007D"/>
                </a:solidFill>
              </a:rPr>
              <a:t>25-10-2013</a:t>
            </a:r>
            <a:endParaRPr lang="en-US">
              <a:solidFill>
                <a:srgbClr val="00007D"/>
              </a:solidFill>
            </a:endParaRPr>
          </a:p>
        </p:txBody>
      </p:sp>
    </p:spTree>
    <p:extLst>
      <p:ext uri="{BB962C8B-B14F-4D97-AF65-F5344CB8AC3E}">
        <p14:creationId xmlns:p14="http://schemas.microsoft.com/office/powerpoint/2010/main" val="39152803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solidFill>
                  <a:srgbClr val="00007D"/>
                </a:solidFill>
              </a:rPr>
              <a:t>LHC status</a:t>
            </a:r>
            <a:endParaRPr lang="en-US">
              <a:solidFill>
                <a:srgbClr val="00007D"/>
              </a:solidFill>
            </a:endParaRPr>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solidFill>
                  <a:srgbClr val="00007D"/>
                </a:solidFill>
              </a:rPr>
              <a:pPr/>
              <a:t>‹#›</a:t>
            </a:fld>
            <a:endParaRPr lang="en-US">
              <a:solidFill>
                <a:srgbClr val="00007D"/>
              </a:solidFill>
            </a:endParaRPr>
          </a:p>
        </p:txBody>
      </p:sp>
      <p:sp>
        <p:nvSpPr>
          <p:cNvPr id="6" name="Date Placeholder 5"/>
          <p:cNvSpPr>
            <a:spLocks noGrp="1"/>
          </p:cNvSpPr>
          <p:nvPr>
            <p:ph type="dt" sz="half" idx="12"/>
          </p:nvPr>
        </p:nvSpPr>
        <p:spPr>
          <a:xfrm>
            <a:off x="34925" y="6616700"/>
            <a:ext cx="2133600" cy="268288"/>
          </a:xfrm>
        </p:spPr>
        <p:txBody>
          <a:bodyPr/>
          <a:lstStyle>
            <a:lvl1pPr>
              <a:defRPr/>
            </a:lvl1pPr>
          </a:lstStyle>
          <a:p>
            <a:r>
              <a:rPr lang="en-US" smtClean="0">
                <a:solidFill>
                  <a:srgbClr val="00007D"/>
                </a:solidFill>
              </a:rPr>
              <a:t>25-10-2013</a:t>
            </a:r>
            <a:endParaRPr lang="en-US">
              <a:solidFill>
                <a:srgbClr val="00007D"/>
              </a:solidFill>
            </a:endParaRPr>
          </a:p>
        </p:txBody>
      </p:sp>
    </p:spTree>
    <p:extLst>
      <p:ext uri="{BB962C8B-B14F-4D97-AF65-F5344CB8AC3E}">
        <p14:creationId xmlns:p14="http://schemas.microsoft.com/office/powerpoint/2010/main" val="32882359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r>
              <a:rPr lang="en-US" smtClean="0">
                <a:solidFill>
                  <a:srgbClr val="000000">
                    <a:tint val="75000"/>
                  </a:srgbClr>
                </a:solidFill>
              </a:rPr>
              <a:t>25-10-2013</a:t>
            </a:r>
            <a:endParaRPr lang="en-US" dirty="0">
              <a:solidFill>
                <a:srgbClr val="000000">
                  <a:tint val="75000"/>
                </a:srgbClr>
              </a:solidFill>
            </a:endParaRPr>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solidFill>
                  <a:srgbClr val="000000">
                    <a:tint val="75000"/>
                  </a:srgbClr>
                </a:solidFill>
              </a:rPr>
              <a:t>LHC status</a:t>
            </a:r>
            <a:endParaRPr lang="en-US">
              <a:solidFill>
                <a:srgbClr val="000000">
                  <a:tint val="75000"/>
                </a:srgbClr>
              </a:solidFill>
            </a:endParaRPr>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solidFill>
                  <a:srgbClr val="000000">
                    <a:tint val="75000"/>
                  </a:srgbClr>
                </a:solidFill>
              </a:rPr>
              <a:pPr>
                <a:defRPr/>
              </a:pPr>
              <a:t>‹#›</a:t>
            </a:fld>
            <a:endParaRPr lang="en-US" dirty="0">
              <a:solidFill>
                <a:srgbClr val="000000">
                  <a:tint val="75000"/>
                </a:srgbClr>
              </a:solidFill>
            </a:endParaRPr>
          </a:p>
        </p:txBody>
      </p:sp>
    </p:spTree>
    <p:extLst>
      <p:ext uri="{BB962C8B-B14F-4D97-AF65-F5344CB8AC3E}">
        <p14:creationId xmlns:p14="http://schemas.microsoft.com/office/powerpoint/2010/main" val="714884108"/>
      </p:ext>
    </p:extLst>
  </p:cSld>
  <p:clrMapOvr>
    <a:masterClrMapping/>
  </p:clrMapOvr>
  <p:transition spd="med">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E2E3616-6F55-4AA1-938D-53DB0031CF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55118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25-10-2013</a:t>
            </a:r>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E2E3616-6F55-4AA1-938D-53DB0031CF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215859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E2E3616-6F55-4AA1-938D-53DB0031CF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475572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E2E3616-6F55-4AA1-938D-53DB0031CF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055587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8" name="Footer Placeholder 7"/>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6E2E3616-6F55-4AA1-938D-53DB0031CF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1986646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4" name="Footer Placeholder 3"/>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6E2E3616-6F55-4AA1-938D-53DB0031CF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194392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3" name="Footer Placeholder 2"/>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6E2E3616-6F55-4AA1-938D-53DB0031CF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946108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E2E3616-6F55-4AA1-938D-53DB0031CF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362824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E2E3616-6F55-4AA1-938D-53DB0031CF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7768513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E2E3616-6F55-4AA1-938D-53DB0031CF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5979458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E2E3616-6F55-4AA1-938D-53DB0031CF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16247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25-10-2013</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E2E3616-6F55-4AA1-938D-53DB0031CF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9471167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E2E3616-6F55-4AA1-938D-53DB0031CF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1343084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E2E3616-6F55-4AA1-938D-53DB0031CF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4602879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E2E3616-6F55-4AA1-938D-53DB0031CF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739574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8" name="Footer Placeholder 7"/>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6E2E3616-6F55-4AA1-938D-53DB0031CF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7506575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4" name="Footer Placeholder 3"/>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6E2E3616-6F55-4AA1-938D-53DB0031CF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653160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3" name="Footer Placeholder 2"/>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6E2E3616-6F55-4AA1-938D-53DB0031CF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0874210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E2E3616-6F55-4AA1-938D-53DB0031CF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6741686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E2E3616-6F55-4AA1-938D-53DB0031CF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8166740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E2E3616-6F55-4AA1-938D-53DB0031CF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43144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status</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r>
              <a:rPr lang="en-US" smtClean="0"/>
              <a:t>25-10-2013</a:t>
            </a:r>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E2E3616-6F55-4AA1-938D-53DB0031CF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6273411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E2E3616-6F55-4AA1-938D-53DB0031CF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1747630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E2E3616-6F55-4AA1-938D-53DB0031CF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4604800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E2E3616-6F55-4AA1-938D-53DB0031CF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6320090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E2E3616-6F55-4AA1-938D-53DB0031CF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5794184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8" name="Footer Placeholder 7"/>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6E2E3616-6F55-4AA1-938D-53DB0031CF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313029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4" name="Footer Placeholder 3"/>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6E2E3616-6F55-4AA1-938D-53DB0031CF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9234295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3" name="Footer Placeholder 2"/>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6E2E3616-6F55-4AA1-938D-53DB0031CF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9711211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E2E3616-6F55-4AA1-938D-53DB0031CF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6546170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E2E3616-6F55-4AA1-938D-53DB0031CF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82587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status</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smtClean="0"/>
              <a:t>25-10-2013</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E2E3616-6F55-4AA1-938D-53DB0031CF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3460101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E2E3616-6F55-4AA1-938D-53DB0031CF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276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status</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r>
              <a:rPr lang="en-US" smtClean="0"/>
              <a:t>25-10-2013</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25-10-2013</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25-10-2013</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1.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4.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theme" Target="../theme/theme5.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status</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r>
              <a:rPr lang="en-US" smtClean="0"/>
              <a:t>25-10-2013</a:t>
            </a:r>
            <a:endParaRPr lang="en-US" dirty="0"/>
          </a:p>
        </p:txBody>
      </p:sp>
      <p:sp>
        <p:nvSpPr>
          <p:cNvPr id="24593" name="Line 17"/>
          <p:cNvSpPr>
            <a:spLocks noChangeShapeType="1"/>
          </p:cNvSpPr>
          <p:nvPr userDrawn="1"/>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userDrawn="1"/>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solidFill>
                  <a:srgbClr val="00007D"/>
                </a:solidFill>
              </a:rPr>
              <a:t>LHC status</a:t>
            </a:r>
            <a:endParaRPr lang="en-US" dirty="0">
              <a:solidFill>
                <a:srgbClr val="00007D"/>
              </a:solidFill>
            </a:endParaRPr>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solidFill>
                  <a:srgbClr val="00007D"/>
                </a:solidFill>
              </a:rPr>
              <a:pPr/>
              <a:t>‹#›</a:t>
            </a:fld>
            <a:endParaRPr lang="en-US">
              <a:solidFill>
                <a:srgbClr val="00007D"/>
              </a:solidFill>
            </a:endParaRPr>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r>
              <a:rPr lang="en-US" smtClean="0">
                <a:solidFill>
                  <a:srgbClr val="00007D"/>
                </a:solidFill>
              </a:rPr>
              <a:t>25-10-2013</a:t>
            </a:r>
            <a:endParaRPr lang="en-US" dirty="0">
              <a:solidFill>
                <a:srgbClr val="00007D"/>
              </a:solidFill>
            </a:endParaRPr>
          </a:p>
        </p:txBody>
      </p:sp>
      <p:sp>
        <p:nvSpPr>
          <p:cNvPr id="24593" name="Line 17"/>
          <p:cNvSpPr>
            <a:spLocks noChangeShapeType="1"/>
          </p:cNvSpPr>
          <p:nvPr/>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solidFill>
                <a:srgbClr val="00007D"/>
              </a:solidFill>
            </a:endParaRPr>
          </a:p>
        </p:txBody>
      </p:sp>
      <p:pic>
        <p:nvPicPr>
          <p:cNvPr id="24594" name="Picture 18"/>
          <p:cNvPicPr>
            <a:picLocks noChangeAspect="1" noChangeArrowheads="1"/>
          </p:cNvPicPr>
          <p:nvPr/>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extLst>
      <p:ext uri="{BB962C8B-B14F-4D97-AF65-F5344CB8AC3E}">
        <p14:creationId xmlns:p14="http://schemas.microsoft.com/office/powerpoint/2010/main" val="17158804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Lst>
  <p:hf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r>
              <a:rPr lang="en-US" smtClean="0">
                <a:solidFill>
                  <a:prstClr val="black">
                    <a:tint val="75000"/>
                  </a:prstClr>
                </a:solidFill>
                <a:latin typeface="Calibri"/>
              </a:rPr>
              <a:t>25-10-2013</a:t>
            </a:r>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r>
              <a:rPr lang="en-GB" smtClean="0">
                <a:solidFill>
                  <a:prstClr val="black">
                    <a:tint val="75000"/>
                  </a:prstClr>
                </a:solidFill>
                <a:latin typeface="Calibri"/>
              </a:rPr>
              <a:t>LHC status</a:t>
            </a: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6E2E3616-6F55-4AA1-938D-53DB0031CF00}" type="slidenum">
              <a:rPr lang="en-GB" smtClean="0">
                <a:solidFill>
                  <a:prstClr val="black">
                    <a:tint val="75000"/>
                  </a:prstClr>
                </a:solidFill>
                <a:latin typeface="Calibri"/>
              </a:rPr>
              <a:pPr eaLnBrk="1" fontAlgn="auto" hangingPunct="1">
                <a:spcBef>
                  <a:spcPts val="0"/>
                </a:spcBef>
                <a:spcAft>
                  <a:spcPts val="0"/>
                </a:spcAft>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80790725"/>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r>
              <a:rPr lang="en-US" smtClean="0">
                <a:solidFill>
                  <a:prstClr val="black">
                    <a:tint val="75000"/>
                  </a:prstClr>
                </a:solidFill>
                <a:latin typeface="Calibri"/>
              </a:rPr>
              <a:t>25-10-2013</a:t>
            </a:r>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r>
              <a:rPr lang="en-GB" smtClean="0">
                <a:solidFill>
                  <a:prstClr val="black">
                    <a:tint val="75000"/>
                  </a:prstClr>
                </a:solidFill>
                <a:latin typeface="Calibri"/>
              </a:rPr>
              <a:t>LHC status</a:t>
            </a: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6E2E3616-6F55-4AA1-938D-53DB0031CF00}" type="slidenum">
              <a:rPr lang="en-GB" smtClean="0">
                <a:solidFill>
                  <a:prstClr val="black">
                    <a:tint val="75000"/>
                  </a:prstClr>
                </a:solidFill>
                <a:latin typeface="Calibri"/>
              </a:rPr>
              <a:pPr eaLnBrk="1" fontAlgn="auto" hangingPunct="1">
                <a:spcBef>
                  <a:spcPts val="0"/>
                </a:spcBef>
                <a:spcAft>
                  <a:spcPts val="0"/>
                </a:spcAft>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1069143478"/>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r>
              <a:rPr lang="en-US" smtClean="0">
                <a:solidFill>
                  <a:prstClr val="black">
                    <a:tint val="75000"/>
                  </a:prstClr>
                </a:solidFill>
                <a:latin typeface="Calibri"/>
              </a:rPr>
              <a:t>25-10-2013</a:t>
            </a:r>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r>
              <a:rPr lang="en-GB" smtClean="0">
                <a:solidFill>
                  <a:prstClr val="black">
                    <a:tint val="75000"/>
                  </a:prstClr>
                </a:solidFill>
                <a:latin typeface="Calibri"/>
              </a:rPr>
              <a:t>LHC status</a:t>
            </a: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6E2E3616-6F55-4AA1-938D-53DB0031CF00}" type="slidenum">
              <a:rPr lang="en-GB" smtClean="0">
                <a:solidFill>
                  <a:prstClr val="black">
                    <a:tint val="75000"/>
                  </a:prstClr>
                </a:solidFill>
                <a:latin typeface="Calibri"/>
              </a:rPr>
              <a:pPr eaLnBrk="1" fontAlgn="auto" hangingPunct="1">
                <a:spcBef>
                  <a:spcPts val="0"/>
                </a:spcBef>
                <a:spcAft>
                  <a:spcPts val="0"/>
                </a:spcAft>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82656533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5.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1.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Thursday 24</a:t>
            </a:r>
            <a:r>
              <a:rPr lang="en-GB" baseline="30000" dirty="0" smtClean="0"/>
              <a:t>th</a:t>
            </a:r>
            <a:r>
              <a:rPr lang="en-GB" dirty="0" smtClean="0"/>
              <a:t> January - morning</a:t>
            </a:r>
            <a:endParaRPr lang="en-GB" dirty="0"/>
          </a:p>
        </p:txBody>
      </p:sp>
      <p:sp>
        <p:nvSpPr>
          <p:cNvPr id="3" name="Content Placeholder 2"/>
          <p:cNvSpPr>
            <a:spLocks noGrp="1"/>
          </p:cNvSpPr>
          <p:nvPr>
            <p:ph idx="1"/>
          </p:nvPr>
        </p:nvSpPr>
        <p:spPr>
          <a:xfrm>
            <a:off x="467430" y="980660"/>
            <a:ext cx="8229600" cy="5111750"/>
          </a:xfrm>
        </p:spPr>
        <p:txBody>
          <a:bodyPr/>
          <a:lstStyle/>
          <a:p>
            <a:r>
              <a:rPr lang="en-GB" dirty="0"/>
              <a:t>07:40 Beams dumped by QPS </a:t>
            </a:r>
            <a:r>
              <a:rPr lang="en-GB" dirty="0" smtClean="0"/>
              <a:t>trigger </a:t>
            </a:r>
            <a:r>
              <a:rPr lang="en-GB" dirty="0"/>
              <a:t>on </a:t>
            </a:r>
            <a:r>
              <a:rPr lang="en-GB" dirty="0" smtClean="0"/>
              <a:t>RQX.L8 during filling</a:t>
            </a:r>
          </a:p>
          <a:p>
            <a:r>
              <a:rPr lang="en-GB" dirty="0" smtClean="0"/>
              <a:t>08:50 cycling whole machine</a:t>
            </a:r>
          </a:p>
          <a:p>
            <a:r>
              <a:rPr lang="en-GB" dirty="0" smtClean="0"/>
              <a:t>10:05 Injecting probes</a:t>
            </a:r>
          </a:p>
          <a:p>
            <a:pPr lvl="1"/>
            <a:r>
              <a:rPr lang="en-GB" dirty="0" smtClean="0"/>
              <a:t>SPS commissioning new cycle for NA61</a:t>
            </a:r>
          </a:p>
          <a:p>
            <a:pPr lvl="1"/>
            <a:r>
              <a:rPr lang="en-GB" dirty="0" smtClean="0"/>
              <a:t>Problem with protons – chromaticity</a:t>
            </a:r>
          </a:p>
          <a:p>
            <a:r>
              <a:rPr lang="en-GB" dirty="0" smtClean="0"/>
              <a:t>Issues various:</a:t>
            </a:r>
          </a:p>
          <a:p>
            <a:pPr lvl="1"/>
            <a:r>
              <a:rPr lang="en-GB" dirty="0" smtClean="0"/>
              <a:t>LHC BPM </a:t>
            </a:r>
            <a:r>
              <a:rPr lang="en-GB" dirty="0"/>
              <a:t>calibration </a:t>
            </a:r>
            <a:r>
              <a:rPr lang="en-GB" dirty="0" smtClean="0"/>
              <a:t>done </a:t>
            </a:r>
            <a:r>
              <a:rPr lang="en-GB" dirty="0"/>
              <a:t>with wrong </a:t>
            </a:r>
            <a:r>
              <a:rPr lang="en-GB" dirty="0" smtClean="0"/>
              <a:t>settings</a:t>
            </a:r>
          </a:p>
          <a:p>
            <a:pPr lvl="1"/>
            <a:r>
              <a:rPr lang="en-GB" dirty="0" smtClean="0"/>
              <a:t>Spurious losses in SPS with ion beam </a:t>
            </a:r>
          </a:p>
          <a:p>
            <a:pPr lvl="2"/>
            <a:r>
              <a:rPr lang="en-GB" dirty="0" smtClean="0"/>
              <a:t>Energy </a:t>
            </a:r>
            <a:r>
              <a:rPr lang="en-GB" dirty="0" err="1" smtClean="0"/>
              <a:t>mis</a:t>
            </a:r>
            <a:r>
              <a:rPr lang="en-GB" dirty="0" smtClean="0"/>
              <a:t>-match between PS and SPS</a:t>
            </a:r>
          </a:p>
          <a:p>
            <a:pPr lvl="2"/>
            <a:r>
              <a:rPr lang="en-GB" dirty="0" smtClean="0"/>
              <a:t>Tune excursion</a:t>
            </a:r>
          </a:p>
          <a:p>
            <a:pPr lvl="2"/>
            <a:r>
              <a:rPr lang="en-GB" dirty="0" err="1" smtClean="0"/>
              <a:t>Chromaticty</a:t>
            </a:r>
            <a:endParaRPr lang="en-GB" dirty="0" smtClean="0"/>
          </a:p>
          <a:p>
            <a:r>
              <a:rPr lang="en-GB" dirty="0" smtClean="0"/>
              <a:t>16:00 Start ramp</a:t>
            </a:r>
          </a:p>
          <a:p>
            <a:pPr lvl="1"/>
            <a:endParaRPr lang="en-GB" dirty="0"/>
          </a:p>
          <a:p>
            <a:pPr marL="457200" lvl="1" indent="0">
              <a:buNone/>
            </a:pP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1</a:t>
            </a:fld>
            <a:endParaRPr lang="en-US"/>
          </a:p>
        </p:txBody>
      </p:sp>
      <p:sp>
        <p:nvSpPr>
          <p:cNvPr id="6" name="Date Placeholder 5"/>
          <p:cNvSpPr>
            <a:spLocks noGrp="1"/>
          </p:cNvSpPr>
          <p:nvPr>
            <p:ph type="dt" sz="half" idx="12"/>
          </p:nvPr>
        </p:nvSpPr>
        <p:spPr/>
        <p:txBody>
          <a:bodyPr/>
          <a:lstStyle/>
          <a:p>
            <a:r>
              <a:rPr lang="en-US" smtClean="0"/>
              <a:t>25-10-2013</a:t>
            </a:r>
            <a:endParaRPr lang="en-US" dirty="0"/>
          </a:p>
        </p:txBody>
      </p:sp>
    </p:spTree>
    <p:extLst>
      <p:ext uri="{BB962C8B-B14F-4D97-AF65-F5344CB8AC3E}">
        <p14:creationId xmlns:p14="http://schemas.microsoft.com/office/powerpoint/2010/main" val="3121392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Raising limits</a:t>
            </a:r>
            <a:endParaRPr lang="en-GB" dirty="0"/>
          </a:p>
        </p:txBody>
      </p:sp>
      <p:sp>
        <p:nvSpPr>
          <p:cNvPr id="3" name="Content Placeholder 2"/>
          <p:cNvSpPr>
            <a:spLocks noGrp="1"/>
          </p:cNvSpPr>
          <p:nvPr>
            <p:ph idx="1"/>
          </p:nvPr>
        </p:nvSpPr>
        <p:spPr/>
        <p:txBody>
          <a:bodyPr/>
          <a:lstStyle/>
          <a:p>
            <a:r>
              <a:rPr lang="en-GB" dirty="0" smtClean="0"/>
              <a:t>After some debate:</a:t>
            </a:r>
          </a:p>
          <a:p>
            <a:r>
              <a:rPr lang="en-GB" dirty="0" smtClean="0"/>
              <a:t>Change </a:t>
            </a:r>
            <a:r>
              <a:rPr lang="en-GB" dirty="0"/>
              <a:t>BPMS interlock setting on BPMSA.B4R6.B2 H&amp;V for both beams from 70/100 to </a:t>
            </a:r>
            <a:r>
              <a:rPr lang="en-GB" dirty="0" smtClean="0"/>
              <a:t>500/100  (JU)</a:t>
            </a:r>
          </a:p>
          <a:p>
            <a:endParaRPr lang="en-GB" dirty="0" smtClean="0"/>
          </a:p>
          <a:p>
            <a:endParaRPr lang="en-GB" dirty="0"/>
          </a:p>
          <a:p>
            <a:r>
              <a:rPr lang="en-GB" dirty="0" smtClean="0"/>
              <a:t>Beams dumped after 5h51m</a:t>
            </a:r>
            <a:endParaRPr lang="en-GB" dirty="0"/>
          </a:p>
          <a:p>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10</a:t>
            </a:fld>
            <a:endParaRPr lang="en-US"/>
          </a:p>
        </p:txBody>
      </p:sp>
      <p:sp>
        <p:nvSpPr>
          <p:cNvPr id="6" name="Date Placeholder 5"/>
          <p:cNvSpPr>
            <a:spLocks noGrp="1"/>
          </p:cNvSpPr>
          <p:nvPr>
            <p:ph type="dt" sz="half" idx="12"/>
          </p:nvPr>
        </p:nvSpPr>
        <p:spPr/>
        <p:txBody>
          <a:bodyPr/>
          <a:lstStyle/>
          <a:p>
            <a:r>
              <a:rPr lang="en-US" smtClean="0"/>
              <a:t>25-10-2013</a:t>
            </a:r>
            <a:endParaRPr lang="en-US" dirty="0"/>
          </a:p>
        </p:txBody>
      </p:sp>
    </p:spTree>
    <p:extLst>
      <p:ext uri="{BB962C8B-B14F-4D97-AF65-F5344CB8AC3E}">
        <p14:creationId xmlns:p14="http://schemas.microsoft.com/office/powerpoint/2010/main" val="2126519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Change in BPMS interlock settings</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11</a:t>
            </a:fld>
            <a:endParaRPr lang="en-US"/>
          </a:p>
        </p:txBody>
      </p:sp>
      <p:sp>
        <p:nvSpPr>
          <p:cNvPr id="6" name="Date Placeholder 5"/>
          <p:cNvSpPr>
            <a:spLocks noGrp="1"/>
          </p:cNvSpPr>
          <p:nvPr>
            <p:ph type="dt" sz="half" idx="12"/>
          </p:nvPr>
        </p:nvSpPr>
        <p:spPr/>
        <p:txBody>
          <a:bodyPr/>
          <a:lstStyle/>
          <a:p>
            <a:r>
              <a:rPr lang="en-US" smtClean="0"/>
              <a:t>25-10-2013</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380" y="764630"/>
            <a:ext cx="5495430" cy="373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4365" y="3212970"/>
            <a:ext cx="4918209" cy="3344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73370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Misc</a:t>
            </a:r>
            <a:endParaRPr lang="en-GB" dirty="0"/>
          </a:p>
        </p:txBody>
      </p:sp>
      <p:sp>
        <p:nvSpPr>
          <p:cNvPr id="3" name="Content Placeholder 2"/>
          <p:cNvSpPr>
            <a:spLocks noGrp="1"/>
          </p:cNvSpPr>
          <p:nvPr>
            <p:ph idx="1"/>
          </p:nvPr>
        </p:nvSpPr>
        <p:spPr/>
        <p:txBody>
          <a:bodyPr/>
          <a:lstStyle/>
          <a:p>
            <a:r>
              <a:rPr lang="en-GB" dirty="0"/>
              <a:t>New IQC </a:t>
            </a:r>
            <a:r>
              <a:rPr lang="en-GB" dirty="0" smtClean="0"/>
              <a:t>version</a:t>
            </a:r>
            <a:r>
              <a:rPr lang="en-GB" dirty="0"/>
              <a:t> </a:t>
            </a:r>
            <a:r>
              <a:rPr lang="en-GB" dirty="0" smtClean="0"/>
              <a:t>(Lene Drosdal)</a:t>
            </a:r>
            <a:endParaRPr lang="en-GB" dirty="0"/>
          </a:p>
          <a:p>
            <a:pPr lvl="1"/>
            <a:r>
              <a:rPr lang="en-GB" dirty="0"/>
              <a:t>The new version accepts an input on where the pilot bunch is and ignores that bucket in the analysis. Testing done on beam 2 using bucket 5131. Pilot is ignored for further filling</a:t>
            </a:r>
            <a:r>
              <a:rPr lang="en-GB" dirty="0" smtClean="0"/>
              <a:t>.</a:t>
            </a:r>
            <a:endParaRPr lang="en-GB" dirty="0"/>
          </a:p>
          <a:p>
            <a:pPr lvl="1"/>
            <a:r>
              <a:rPr lang="en-GB" dirty="0"/>
              <a:t>Now the injection sequencer need to be modified to set this field before the injection. </a:t>
            </a:r>
            <a:r>
              <a:rPr lang="en-GB" dirty="0" smtClean="0"/>
              <a:t>– </a:t>
            </a:r>
            <a:r>
              <a:rPr lang="en-GB" dirty="0" err="1" smtClean="0"/>
              <a:t>Delphine</a:t>
            </a:r>
            <a:r>
              <a:rPr lang="en-GB" dirty="0" smtClean="0"/>
              <a:t> to test</a:t>
            </a:r>
          </a:p>
          <a:p>
            <a:r>
              <a:rPr lang="en-GB" dirty="0" smtClean="0"/>
              <a:t>FBCT – phase – on-going problems – David </a:t>
            </a:r>
            <a:r>
              <a:rPr lang="en-GB" dirty="0" err="1" smtClean="0"/>
              <a:t>Belohrad</a:t>
            </a:r>
            <a:endParaRPr lang="en-GB" dirty="0" smtClean="0"/>
          </a:p>
          <a:p>
            <a:r>
              <a:rPr lang="en-GB" dirty="0" smtClean="0"/>
              <a:t>Batch by batch blow-up at 450 </a:t>
            </a:r>
            <a:r>
              <a:rPr lang="en-GB" dirty="0" err="1" smtClean="0"/>
              <a:t>GeV</a:t>
            </a:r>
            <a:r>
              <a:rPr lang="en-GB" dirty="0" smtClean="0"/>
              <a:t> – next fill (PB)</a:t>
            </a:r>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12</a:t>
            </a:fld>
            <a:endParaRPr lang="en-US"/>
          </a:p>
        </p:txBody>
      </p:sp>
      <p:sp>
        <p:nvSpPr>
          <p:cNvPr id="6" name="Date Placeholder 5"/>
          <p:cNvSpPr>
            <a:spLocks noGrp="1"/>
          </p:cNvSpPr>
          <p:nvPr>
            <p:ph type="dt" sz="half" idx="12"/>
          </p:nvPr>
        </p:nvSpPr>
        <p:spPr/>
        <p:txBody>
          <a:bodyPr/>
          <a:lstStyle/>
          <a:p>
            <a:r>
              <a:rPr lang="en-US" smtClean="0"/>
              <a:t>25-10-2013</a:t>
            </a:r>
            <a:endParaRPr lang="en-US" dirty="0"/>
          </a:p>
        </p:txBody>
      </p:sp>
    </p:spTree>
    <p:extLst>
      <p:ext uri="{BB962C8B-B14F-4D97-AF65-F5344CB8AC3E}">
        <p14:creationId xmlns:p14="http://schemas.microsoft.com/office/powerpoint/2010/main" val="29356825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Typical beam lifetimes</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13</a:t>
            </a:fld>
            <a:endParaRPr lang="en-US"/>
          </a:p>
        </p:txBody>
      </p:sp>
      <p:sp>
        <p:nvSpPr>
          <p:cNvPr id="6" name="Date Placeholder 5"/>
          <p:cNvSpPr>
            <a:spLocks noGrp="1"/>
          </p:cNvSpPr>
          <p:nvPr>
            <p:ph type="dt" sz="half" idx="12"/>
          </p:nvPr>
        </p:nvSpPr>
        <p:spPr/>
        <p:txBody>
          <a:bodyPr/>
          <a:lstStyle/>
          <a:p>
            <a:r>
              <a:rPr lang="en-US" smtClean="0"/>
              <a:t>25-10-2013</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23660" y="764630"/>
            <a:ext cx="4345806" cy="2880400"/>
          </a:xfrm>
          <a:prstGeom prst="rect">
            <a:avLst/>
          </a:prstGeom>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660" y="3851976"/>
            <a:ext cx="4436673" cy="2947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62197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Luminosity lifetime</a:t>
            </a:r>
            <a:endParaRPr lang="en-GB" dirty="0"/>
          </a:p>
        </p:txBody>
      </p:sp>
      <p:sp>
        <p:nvSpPr>
          <p:cNvPr id="3" name="Footer Placeholder 2"/>
          <p:cNvSpPr>
            <a:spLocks noGrp="1"/>
          </p:cNvSpPr>
          <p:nvPr>
            <p:ph type="ftr" sz="quarter" idx="10"/>
          </p:nvPr>
        </p:nvSpPr>
        <p:spPr/>
        <p:txBody>
          <a:bodyPr/>
          <a:lstStyle/>
          <a:p>
            <a:r>
              <a:rPr lang="en-US" smtClean="0"/>
              <a:t>LHC status</a:t>
            </a:r>
            <a:endParaRPr lang="en-US" dirty="0"/>
          </a:p>
        </p:txBody>
      </p:sp>
      <p:sp>
        <p:nvSpPr>
          <p:cNvPr id="4" name="Slide Number Placeholder 3"/>
          <p:cNvSpPr>
            <a:spLocks noGrp="1"/>
          </p:cNvSpPr>
          <p:nvPr>
            <p:ph type="sldNum" sz="quarter" idx="11"/>
          </p:nvPr>
        </p:nvSpPr>
        <p:spPr/>
        <p:txBody>
          <a:bodyPr/>
          <a:lstStyle/>
          <a:p>
            <a:fld id="{20D66058-8582-419F-AA3B-A79C8D77E78A}" type="slidenum">
              <a:rPr lang="en-US" smtClean="0"/>
              <a:pPr/>
              <a:t>14</a:t>
            </a:fld>
            <a:endParaRPr lang="en-US"/>
          </a:p>
        </p:txBody>
      </p:sp>
      <p:sp>
        <p:nvSpPr>
          <p:cNvPr id="5" name="Date Placeholder 4"/>
          <p:cNvSpPr>
            <a:spLocks noGrp="1"/>
          </p:cNvSpPr>
          <p:nvPr>
            <p:ph type="dt" sz="half" idx="12"/>
          </p:nvPr>
        </p:nvSpPr>
        <p:spPr/>
        <p:txBody>
          <a:bodyPr/>
          <a:lstStyle/>
          <a:p>
            <a:r>
              <a:rPr lang="en-US" smtClean="0"/>
              <a:t>25-10-2013</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490" y="1196690"/>
            <a:ext cx="7308380" cy="4601356"/>
          </a:xfrm>
          <a:prstGeom prst="rect">
            <a:avLst/>
          </a:prstGeom>
        </p:spPr>
      </p:pic>
    </p:spTree>
    <p:extLst>
      <p:ext uri="{BB962C8B-B14F-4D97-AF65-F5344CB8AC3E}">
        <p14:creationId xmlns:p14="http://schemas.microsoft.com/office/powerpoint/2010/main" val="4069362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Various</a:t>
            </a:r>
            <a:endParaRPr lang="en-GB" dirty="0"/>
          </a:p>
        </p:txBody>
      </p:sp>
      <p:sp>
        <p:nvSpPr>
          <p:cNvPr id="3" name="Content Placeholder 2"/>
          <p:cNvSpPr>
            <a:spLocks noGrp="1"/>
          </p:cNvSpPr>
          <p:nvPr>
            <p:ph idx="1"/>
          </p:nvPr>
        </p:nvSpPr>
        <p:spPr>
          <a:xfrm>
            <a:off x="395420" y="620610"/>
            <a:ext cx="8229600" cy="5111750"/>
          </a:xfrm>
        </p:spPr>
        <p:txBody>
          <a:bodyPr/>
          <a:lstStyle/>
          <a:p>
            <a:r>
              <a:rPr lang="en-US" dirty="0" smtClean="0"/>
              <a:t>Wire scanners not to be used until checked in tunnel</a:t>
            </a:r>
          </a:p>
          <a:p>
            <a:r>
              <a:rPr lang="en-US" dirty="0" smtClean="0"/>
              <a:t>V/d Meer scans next week Mon/Tue</a:t>
            </a:r>
            <a:endParaRPr lang="en-US" dirty="0"/>
          </a:p>
          <a:p>
            <a:r>
              <a:rPr lang="en-US" dirty="0" smtClean="0"/>
              <a:t>Access requests:</a:t>
            </a:r>
          </a:p>
          <a:p>
            <a:pPr lvl="1"/>
            <a:r>
              <a:rPr lang="en-US" sz="1800" dirty="0" smtClean="0"/>
              <a:t>Wire scanner, </a:t>
            </a:r>
            <a:r>
              <a:rPr lang="en-US" sz="1800" dirty="0" err="1" smtClean="0"/>
              <a:t>J.Emery</a:t>
            </a:r>
            <a:r>
              <a:rPr lang="en-US" sz="1800" dirty="0" smtClean="0"/>
              <a:t>, </a:t>
            </a:r>
            <a:r>
              <a:rPr lang="en-US" sz="1800" dirty="0"/>
              <a:t>point </a:t>
            </a:r>
            <a:r>
              <a:rPr lang="en-US" sz="1800" dirty="0" smtClean="0"/>
              <a:t>4, 2 hours.</a:t>
            </a:r>
          </a:p>
          <a:p>
            <a:pPr lvl="1"/>
            <a:r>
              <a:rPr lang="en-US" sz="1800" dirty="0" smtClean="0"/>
              <a:t>Collimators UJ33, test position sensors, M. di Castro, </a:t>
            </a:r>
            <a:r>
              <a:rPr lang="en-US" sz="1800" dirty="0" err="1" smtClean="0"/>
              <a:t>A.Masi</a:t>
            </a:r>
            <a:r>
              <a:rPr lang="en-US" sz="1800" dirty="0" smtClean="0"/>
              <a:t>, 20 minutes.</a:t>
            </a:r>
          </a:p>
          <a:p>
            <a:pPr lvl="1"/>
            <a:r>
              <a:rPr lang="en-US" sz="1800" dirty="0" smtClean="0"/>
              <a:t>“Train”, </a:t>
            </a:r>
            <a:r>
              <a:rPr lang="en-US" sz="1800" dirty="0" err="1" smtClean="0"/>
              <a:t>B.Feral</a:t>
            </a:r>
            <a:r>
              <a:rPr lang="en-US" sz="1800" dirty="0" smtClean="0"/>
              <a:t>, D. </a:t>
            </a:r>
            <a:r>
              <a:rPr lang="en-US" sz="1800" dirty="0" err="1" smtClean="0"/>
              <a:t>Paulic</a:t>
            </a:r>
            <a:r>
              <a:rPr lang="en-US" sz="1800" dirty="0" smtClean="0"/>
              <a:t>, PM56/UL55, 1 h during working hours</a:t>
            </a:r>
          </a:p>
          <a:p>
            <a:pPr lvl="1"/>
            <a:r>
              <a:rPr lang="en-US" sz="1800" dirty="0" smtClean="0"/>
              <a:t>BGI, </a:t>
            </a:r>
            <a:r>
              <a:rPr lang="en-US" sz="1800" dirty="0" err="1" smtClean="0"/>
              <a:t>M.Sapinski</a:t>
            </a:r>
            <a:r>
              <a:rPr lang="en-US" sz="1800" dirty="0" smtClean="0"/>
              <a:t>, R4, ½ h</a:t>
            </a:r>
          </a:p>
          <a:p>
            <a:pPr lvl="1"/>
            <a:r>
              <a:rPr lang="en-GB" sz="1800" dirty="0" err="1"/>
              <a:t>LHCf</a:t>
            </a:r>
            <a:r>
              <a:rPr lang="en-GB" sz="1800" dirty="0"/>
              <a:t> has a problem in a part of the frontend electronics placed in the tunnel, we would like to </a:t>
            </a:r>
            <a:r>
              <a:rPr lang="en-GB" sz="1800" dirty="0" smtClean="0"/>
              <a:t>ask </a:t>
            </a:r>
            <a:r>
              <a:rPr lang="en-GB" sz="1800" dirty="0"/>
              <a:t>a two hours access at the next opportunity in the shadow of the other activity.  </a:t>
            </a:r>
            <a:r>
              <a:rPr lang="en-GB" sz="1800" dirty="0" smtClean="0"/>
              <a:t>Takashi </a:t>
            </a:r>
            <a:r>
              <a:rPr lang="en-GB" sz="1800" dirty="0" err="1" smtClean="0"/>
              <a:t>Sako</a:t>
            </a:r>
            <a:endParaRPr lang="en-GB" sz="1800" dirty="0" smtClean="0"/>
          </a:p>
          <a:p>
            <a:pPr lvl="1"/>
            <a:r>
              <a:rPr lang="en-GB" sz="1800" dirty="0"/>
              <a:t>Quench Test on Q6.L8 – the scope is not yet in place, </a:t>
            </a:r>
            <a:r>
              <a:rPr lang="en-GB" sz="1800" dirty="0" smtClean="0"/>
              <a:t>1h </a:t>
            </a:r>
            <a:r>
              <a:rPr lang="en-GB" sz="1800" dirty="0"/>
              <a:t>in the UA</a:t>
            </a:r>
            <a:r>
              <a:rPr lang="en-GB" sz="1800" dirty="0" smtClean="0"/>
              <a:t>. </a:t>
            </a:r>
            <a:r>
              <a:rPr lang="en-GB" sz="1800" dirty="0"/>
              <a:t>Mateusz </a:t>
            </a:r>
            <a:r>
              <a:rPr lang="en-GB" sz="1800" dirty="0" smtClean="0"/>
              <a:t> </a:t>
            </a:r>
            <a:r>
              <a:rPr lang="en-GB" sz="1800" dirty="0" err="1"/>
              <a:t>Bednarek</a:t>
            </a:r>
            <a:r>
              <a:rPr lang="en-GB" sz="1800" dirty="0"/>
              <a:t> </a:t>
            </a:r>
            <a:endParaRPr lang="en-GB" sz="1800" dirty="0" smtClean="0"/>
          </a:p>
          <a:p>
            <a:pPr lvl="1"/>
            <a:r>
              <a:rPr lang="en-GB" sz="1800" dirty="0" smtClean="0"/>
              <a:t>CMS cryogenics – filter to be </a:t>
            </a:r>
            <a:r>
              <a:rPr lang="en-GB" sz="1800" dirty="0" smtClean="0"/>
              <a:t>cleaned</a:t>
            </a:r>
          </a:p>
          <a:p>
            <a:pPr lvl="1"/>
            <a:r>
              <a:rPr lang="en-GB" sz="1800" dirty="0" err="1" smtClean="0"/>
              <a:t>Ludovic</a:t>
            </a:r>
            <a:r>
              <a:rPr lang="en-GB" sz="1800" dirty="0"/>
              <a:t> </a:t>
            </a:r>
            <a:r>
              <a:rPr lang="en-GB" sz="1800" dirty="0" err="1"/>
              <a:t>Mourier</a:t>
            </a:r>
            <a:r>
              <a:rPr lang="en-GB" sz="1800" dirty="0"/>
              <a:t> </a:t>
            </a:r>
            <a:r>
              <a:rPr lang="en-GB" sz="1800" dirty="0" smtClean="0"/>
              <a:t>165232</a:t>
            </a:r>
            <a:r>
              <a:rPr lang="en-GB" sz="1800" dirty="0"/>
              <a:t> </a:t>
            </a:r>
            <a:r>
              <a:rPr lang="en-GB" sz="1800" dirty="0" smtClean="0"/>
              <a:t>Restore </a:t>
            </a:r>
            <a:r>
              <a:rPr lang="en-GB" sz="1800" dirty="0"/>
              <a:t>pump for QRL insulation vacuum in sector 45 (which has a leak).</a:t>
            </a:r>
          </a:p>
          <a:p>
            <a:pPr lvl="1"/>
            <a:endParaRPr lang="en-GB" dirty="0"/>
          </a:p>
        </p:txBody>
      </p:sp>
      <p:sp>
        <p:nvSpPr>
          <p:cNvPr id="4" name="Footer Placeholder 3"/>
          <p:cNvSpPr>
            <a:spLocks noGrp="1"/>
          </p:cNvSpPr>
          <p:nvPr>
            <p:ph type="ftr" sz="quarter" idx="10"/>
          </p:nvPr>
        </p:nvSpPr>
        <p:spPr/>
        <p:txBody>
          <a:bodyPr/>
          <a:lstStyle/>
          <a:p>
            <a:r>
              <a:rPr lang="en-US" smtClean="0">
                <a:solidFill>
                  <a:srgbClr val="00007D"/>
                </a:solidFill>
              </a:rPr>
              <a:t>LHC status</a:t>
            </a:r>
            <a:endParaRPr lang="en-US" dirty="0">
              <a:solidFill>
                <a:srgbClr val="00007D"/>
              </a:solidFill>
            </a:endParaRPr>
          </a:p>
        </p:txBody>
      </p:sp>
      <p:sp>
        <p:nvSpPr>
          <p:cNvPr id="5" name="Date Placeholder 4"/>
          <p:cNvSpPr>
            <a:spLocks noGrp="1"/>
          </p:cNvSpPr>
          <p:nvPr>
            <p:ph type="dt" sz="half" idx="12"/>
          </p:nvPr>
        </p:nvSpPr>
        <p:spPr/>
        <p:txBody>
          <a:bodyPr/>
          <a:lstStyle/>
          <a:p>
            <a:r>
              <a:rPr lang="en-US" smtClean="0">
                <a:solidFill>
                  <a:srgbClr val="00007D"/>
                </a:solidFill>
              </a:rPr>
              <a:t>25-10-2013</a:t>
            </a:r>
            <a:endParaRPr lang="en-US" dirty="0">
              <a:solidFill>
                <a:srgbClr val="00007D"/>
              </a:solidFill>
            </a:endParaRPr>
          </a:p>
        </p:txBody>
      </p:sp>
      <p:sp>
        <p:nvSpPr>
          <p:cNvPr id="6" name="Slide Number Placeholder 5"/>
          <p:cNvSpPr>
            <a:spLocks noGrp="1"/>
          </p:cNvSpPr>
          <p:nvPr>
            <p:ph type="sldNum" sz="quarter" idx="11"/>
          </p:nvPr>
        </p:nvSpPr>
        <p:spPr/>
        <p:txBody>
          <a:bodyPr/>
          <a:lstStyle/>
          <a:p>
            <a:endParaRPr lang="en-US" dirty="0">
              <a:solidFill>
                <a:srgbClr val="00007D"/>
              </a:solidFill>
            </a:endParaRPr>
          </a:p>
        </p:txBody>
      </p:sp>
    </p:spTree>
    <p:extLst>
      <p:ext uri="{BB962C8B-B14F-4D97-AF65-F5344CB8AC3E}">
        <p14:creationId xmlns:p14="http://schemas.microsoft.com/office/powerpoint/2010/main" val="3758955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Thursday 24</a:t>
            </a:r>
            <a:r>
              <a:rPr lang="en-GB" baseline="30000" dirty="0"/>
              <a:t>th</a:t>
            </a:r>
            <a:r>
              <a:rPr lang="en-GB" dirty="0"/>
              <a:t> January </a:t>
            </a:r>
            <a:r>
              <a:rPr lang="en-GB" dirty="0" smtClean="0"/>
              <a:t>- afternoon</a:t>
            </a:r>
            <a:endParaRPr lang="en-GB" dirty="0"/>
          </a:p>
        </p:txBody>
      </p:sp>
      <p:sp>
        <p:nvSpPr>
          <p:cNvPr id="3" name="Content Placeholder 2"/>
          <p:cNvSpPr>
            <a:spLocks noGrp="1"/>
          </p:cNvSpPr>
          <p:nvPr>
            <p:ph idx="1"/>
          </p:nvPr>
        </p:nvSpPr>
        <p:spPr/>
        <p:txBody>
          <a:bodyPr/>
          <a:lstStyle/>
          <a:p>
            <a:r>
              <a:rPr lang="en-GB" dirty="0" smtClean="0"/>
              <a:t>Ions not happy through squeeze, low lifetime coming into collisions </a:t>
            </a:r>
          </a:p>
          <a:p>
            <a:pPr lvl="1"/>
            <a:r>
              <a:rPr lang="en-GB" dirty="0" smtClean="0"/>
              <a:t>Suspect big beams from SPS</a:t>
            </a:r>
          </a:p>
          <a:p>
            <a:pPr lvl="1"/>
            <a:r>
              <a:rPr lang="en-GB" dirty="0" smtClean="0"/>
              <a:t>(protons set to 1.5e10 ppb for this fill)</a:t>
            </a:r>
          </a:p>
          <a:p>
            <a:r>
              <a:rPr lang="en-GB" dirty="0" smtClean="0"/>
              <a:t>16:55 Stable beams – fill 3489 </a:t>
            </a:r>
          </a:p>
          <a:p>
            <a:pPr lvl="1"/>
            <a:r>
              <a:rPr lang="en-GB" dirty="0" smtClean="0"/>
              <a:t>Initial luminosity: 8.55e28 cm-2s-1</a:t>
            </a:r>
          </a:p>
          <a:p>
            <a:r>
              <a:rPr lang="en-GB" dirty="0" smtClean="0"/>
              <a:t>ALFA and TOTEM using OP sequences – OK</a:t>
            </a:r>
            <a:endParaRPr lang="en-GB" dirty="0"/>
          </a:p>
          <a:p>
            <a:r>
              <a:rPr lang="en-GB" dirty="0" smtClean="0"/>
              <a:t>22:42  Beam dumped by BPMS – argh!</a:t>
            </a:r>
          </a:p>
          <a:p>
            <a:pPr lvl="1"/>
            <a:r>
              <a:rPr lang="en-GB" dirty="0" smtClean="0"/>
              <a:t>5h51m in Stable beams; 1.1 nb</a:t>
            </a:r>
            <a:r>
              <a:rPr lang="en-GB" baseline="30000" dirty="0" smtClean="0"/>
              <a:t>-1</a:t>
            </a:r>
            <a:r>
              <a:rPr lang="en-GB" dirty="0" smtClean="0"/>
              <a:t> in ATLAS/CMS</a:t>
            </a:r>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2</a:t>
            </a:fld>
            <a:endParaRPr lang="en-US"/>
          </a:p>
        </p:txBody>
      </p:sp>
      <p:sp>
        <p:nvSpPr>
          <p:cNvPr id="6" name="Date Placeholder 5"/>
          <p:cNvSpPr>
            <a:spLocks noGrp="1"/>
          </p:cNvSpPr>
          <p:nvPr>
            <p:ph type="dt" sz="half" idx="12"/>
          </p:nvPr>
        </p:nvSpPr>
        <p:spPr/>
        <p:txBody>
          <a:bodyPr/>
          <a:lstStyle/>
          <a:p>
            <a:r>
              <a:rPr lang="en-US" smtClean="0"/>
              <a:t>25-10-2013</a:t>
            </a:r>
            <a:endParaRPr lang="en-US" dirty="0"/>
          </a:p>
        </p:txBody>
      </p:sp>
    </p:spTree>
    <p:extLst>
      <p:ext uri="{BB962C8B-B14F-4D97-AF65-F5344CB8AC3E}">
        <p14:creationId xmlns:p14="http://schemas.microsoft.com/office/powerpoint/2010/main" val="74062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Overnight</a:t>
            </a:r>
            <a:endParaRPr lang="en-GB" dirty="0"/>
          </a:p>
        </p:txBody>
      </p:sp>
      <p:sp>
        <p:nvSpPr>
          <p:cNvPr id="3" name="Content Placeholder 2"/>
          <p:cNvSpPr>
            <a:spLocks noGrp="1"/>
          </p:cNvSpPr>
          <p:nvPr>
            <p:ph idx="1"/>
          </p:nvPr>
        </p:nvSpPr>
        <p:spPr/>
        <p:txBody>
          <a:bodyPr/>
          <a:lstStyle/>
          <a:p>
            <a:r>
              <a:rPr lang="en-GB" dirty="0" smtClean="0"/>
              <a:t>Some delay filling:</a:t>
            </a:r>
          </a:p>
          <a:p>
            <a:pPr lvl="1"/>
            <a:r>
              <a:rPr lang="en-GB" dirty="0" smtClean="0"/>
              <a:t>SPS RF: It </a:t>
            </a:r>
            <a:r>
              <a:rPr lang="en-GB" dirty="0"/>
              <a:t>was found that for the LHCION1 and LHCION2 cycles it had been necessary to re-adjust the radial steering at flat top to obtain a smooth switch-over from radial to </a:t>
            </a:r>
            <a:r>
              <a:rPr lang="en-GB" dirty="0" err="1"/>
              <a:t>synchro</a:t>
            </a:r>
            <a:r>
              <a:rPr lang="en-GB" dirty="0"/>
              <a:t> </a:t>
            </a:r>
            <a:r>
              <a:rPr lang="en-GB" dirty="0" smtClean="0"/>
              <a:t>loop. (Thanks to Thomas Bohl)</a:t>
            </a:r>
          </a:p>
          <a:p>
            <a:r>
              <a:rPr lang="en-GB" dirty="0" smtClean="0"/>
              <a:t>04:30 Stable beams fill 3490</a:t>
            </a:r>
          </a:p>
          <a:p>
            <a:pPr lvl="1"/>
            <a:r>
              <a:rPr lang="en-GB" dirty="0" smtClean="0"/>
              <a:t>Initial </a:t>
            </a:r>
            <a:r>
              <a:rPr lang="en-GB" dirty="0" err="1" smtClean="0"/>
              <a:t>lumi</a:t>
            </a:r>
            <a:r>
              <a:rPr lang="en-GB" dirty="0" smtClean="0"/>
              <a:t>: 1e29</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3</a:t>
            </a:fld>
            <a:endParaRPr lang="en-US"/>
          </a:p>
        </p:txBody>
      </p:sp>
      <p:sp>
        <p:nvSpPr>
          <p:cNvPr id="6" name="Date Placeholder 5"/>
          <p:cNvSpPr>
            <a:spLocks noGrp="1"/>
          </p:cNvSpPr>
          <p:nvPr>
            <p:ph type="dt" sz="half" idx="12"/>
          </p:nvPr>
        </p:nvSpPr>
        <p:spPr/>
        <p:txBody>
          <a:bodyPr/>
          <a:lstStyle/>
          <a:p>
            <a:r>
              <a:rPr lang="en-US" smtClean="0"/>
              <a:t>25-10-2013</a:t>
            </a:r>
            <a:endParaRPr lang="en-US" dirty="0"/>
          </a:p>
        </p:txBody>
      </p:sp>
    </p:spTree>
    <p:extLst>
      <p:ext uri="{BB962C8B-B14F-4D97-AF65-F5344CB8AC3E}">
        <p14:creationId xmlns:p14="http://schemas.microsoft.com/office/powerpoint/2010/main" val="1449062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BPMSs</a:t>
            </a:r>
            <a:endParaRPr lang="en-US" dirty="0"/>
          </a:p>
        </p:txBody>
      </p:sp>
      <p:pic>
        <p:nvPicPr>
          <p:cNvPr id="5" name="Picture 4"/>
          <p:cNvPicPr>
            <a:picLocks noChangeAspect="1"/>
          </p:cNvPicPr>
          <p:nvPr/>
        </p:nvPicPr>
        <p:blipFill>
          <a:blip r:embed="rId2"/>
          <a:stretch>
            <a:fillRect/>
          </a:stretch>
        </p:blipFill>
        <p:spPr>
          <a:xfrm>
            <a:off x="0" y="1981200"/>
            <a:ext cx="9144000" cy="2893671"/>
          </a:xfrm>
          <a:prstGeom prst="rect">
            <a:avLst/>
          </a:prstGeom>
        </p:spPr>
      </p:pic>
      <p:pic>
        <p:nvPicPr>
          <p:cNvPr id="6" name="Picture 5"/>
          <p:cNvPicPr>
            <a:picLocks noChangeAspect="1"/>
          </p:cNvPicPr>
          <p:nvPr/>
        </p:nvPicPr>
        <p:blipFill>
          <a:blip r:embed="rId3"/>
          <a:stretch>
            <a:fillRect/>
          </a:stretch>
        </p:blipFill>
        <p:spPr>
          <a:xfrm>
            <a:off x="0" y="5229250"/>
            <a:ext cx="9144000" cy="818866"/>
          </a:xfrm>
          <a:prstGeom prst="rect">
            <a:avLst/>
          </a:prstGeom>
        </p:spPr>
      </p:pic>
      <p:sp>
        <p:nvSpPr>
          <p:cNvPr id="2" name="Date Placeholder 1"/>
          <p:cNvSpPr>
            <a:spLocks noGrp="1"/>
          </p:cNvSpPr>
          <p:nvPr>
            <p:ph type="dt" sz="half" idx="12"/>
          </p:nvPr>
        </p:nvSpPr>
        <p:spPr/>
        <p:txBody>
          <a:bodyPr/>
          <a:lstStyle/>
          <a:p>
            <a:r>
              <a:rPr lang="en-US" smtClean="0"/>
              <a:t>25-10-2013</a:t>
            </a:r>
            <a:endParaRPr lang="en-US" dirty="0"/>
          </a:p>
        </p:txBody>
      </p:sp>
      <p:sp>
        <p:nvSpPr>
          <p:cNvPr id="3" name="Footer Placeholder 2"/>
          <p:cNvSpPr>
            <a:spLocks noGrp="1"/>
          </p:cNvSpPr>
          <p:nvPr>
            <p:ph type="ftr" sz="quarter" idx="10"/>
          </p:nvPr>
        </p:nvSpPr>
        <p:spPr/>
        <p:txBody>
          <a:bodyPr/>
          <a:lstStyle/>
          <a:p>
            <a:r>
              <a:rPr lang="en-US" smtClean="0"/>
              <a:t>LHC status</a:t>
            </a:r>
            <a:endParaRPr lang="en-US" dirty="0"/>
          </a:p>
        </p:txBody>
      </p:sp>
      <p:sp>
        <p:nvSpPr>
          <p:cNvPr id="7" name="Slide Number Placeholder 6"/>
          <p:cNvSpPr>
            <a:spLocks noGrp="1"/>
          </p:cNvSpPr>
          <p:nvPr>
            <p:ph type="sldNum" sz="quarter" idx="11"/>
          </p:nvPr>
        </p:nvSpPr>
        <p:spPr/>
        <p:txBody>
          <a:bodyPr/>
          <a:lstStyle/>
          <a:p>
            <a:fld id="{20D66058-8582-419F-AA3B-A79C8D77E78A}" type="slidenum">
              <a:rPr lang="en-US" smtClean="0"/>
              <a:pPr/>
              <a:t>4</a:t>
            </a:fld>
            <a:endParaRPr lang="en-US"/>
          </a:p>
        </p:txBody>
      </p:sp>
    </p:spTree>
    <p:extLst>
      <p:ext uri="{BB962C8B-B14F-4D97-AF65-F5344CB8AC3E}">
        <p14:creationId xmlns:p14="http://schemas.microsoft.com/office/powerpoint/2010/main" val="477460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a:t>Beam instrumentation</a:t>
            </a:r>
          </a:p>
        </p:txBody>
      </p:sp>
      <p:sp>
        <p:nvSpPr>
          <p:cNvPr id="26629" name="Rectangle 5"/>
          <p:cNvSpPr>
            <a:spLocks noChangeArrowheads="1"/>
          </p:cNvSpPr>
          <p:nvPr/>
        </p:nvSpPr>
        <p:spPr bwMode="auto">
          <a:xfrm>
            <a:off x="2109788" y="2519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sp>
        <p:nvSpPr>
          <p:cNvPr id="26640" name="Text Box 16"/>
          <p:cNvSpPr txBox="1">
            <a:spLocks noChangeArrowheads="1"/>
          </p:cNvSpPr>
          <p:nvPr/>
        </p:nvSpPr>
        <p:spPr bwMode="auto">
          <a:xfrm>
            <a:off x="3563860" y="5733320"/>
            <a:ext cx="500189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1" hangingPunct="1">
              <a:buFontTx/>
              <a:buNone/>
            </a:pPr>
            <a:r>
              <a:rPr lang="en-US" sz="1600" dirty="0">
                <a:solidFill>
                  <a:schemeClr val="tx1"/>
                </a:solidFill>
                <a:latin typeface="Times New Roman" charset="0"/>
              </a:rPr>
              <a:t>Plus – 2 BCTs per line at MKB </a:t>
            </a:r>
          </a:p>
          <a:p>
            <a:pPr algn="l" eaLnBrk="1" hangingPunct="1">
              <a:buFontTx/>
              <a:buNone/>
            </a:pPr>
            <a:r>
              <a:rPr lang="en-US" sz="1600" dirty="0">
                <a:solidFill>
                  <a:schemeClr val="tx1"/>
                </a:solidFill>
                <a:latin typeface="Times New Roman" charset="0"/>
              </a:rPr>
              <a:t>       – 4 screens (OTR) per line at MSD, MKB, (TD), TDE</a:t>
            </a:r>
          </a:p>
          <a:p>
            <a:pPr algn="l" eaLnBrk="1" hangingPunct="1">
              <a:buFontTx/>
              <a:buNone/>
            </a:pPr>
            <a:r>
              <a:rPr lang="en-US" sz="1600" dirty="0">
                <a:solidFill>
                  <a:schemeClr val="tx1"/>
                </a:solidFill>
                <a:latin typeface="Times New Roman" charset="0"/>
              </a:rPr>
              <a:t>	</a:t>
            </a:r>
          </a:p>
        </p:txBody>
      </p:sp>
      <p:sp>
        <p:nvSpPr>
          <p:cNvPr id="26649" name="Oval 25"/>
          <p:cNvSpPr>
            <a:spLocks noChangeArrowheads="1"/>
          </p:cNvSpPr>
          <p:nvPr/>
        </p:nvSpPr>
        <p:spPr bwMode="auto">
          <a:xfrm>
            <a:off x="652463" y="5867400"/>
            <a:ext cx="139700" cy="127000"/>
          </a:xfrm>
          <a:prstGeom prst="ellipse">
            <a:avLst/>
          </a:prstGeom>
          <a:solidFill>
            <a:schemeClr val="tx1"/>
          </a:solidFill>
          <a:ln w="34925">
            <a:solidFill>
              <a:srgbClr val="FF00FF"/>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26650" name="Rectangle 26"/>
          <p:cNvSpPr>
            <a:spLocks noChangeArrowheads="1"/>
          </p:cNvSpPr>
          <p:nvPr/>
        </p:nvSpPr>
        <p:spPr bwMode="auto">
          <a:xfrm>
            <a:off x="683460" y="5733320"/>
            <a:ext cx="1138238"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8000"/>
          <a:lstStyle/>
          <a:p>
            <a:pPr>
              <a:buFontTx/>
              <a:buNone/>
            </a:pPr>
            <a:r>
              <a:rPr lang="en-US" sz="1600" dirty="0">
                <a:solidFill>
                  <a:schemeClr val="tx1"/>
                </a:solidFill>
                <a:latin typeface="Times New Roman" charset="0"/>
              </a:rPr>
              <a:t>BLMs</a:t>
            </a:r>
          </a:p>
        </p:txBody>
      </p:sp>
      <p:sp>
        <p:nvSpPr>
          <p:cNvPr id="26658" name="Oval 34"/>
          <p:cNvSpPr>
            <a:spLocks noChangeArrowheads="1"/>
          </p:cNvSpPr>
          <p:nvPr/>
        </p:nvSpPr>
        <p:spPr bwMode="auto">
          <a:xfrm>
            <a:off x="665163" y="5473700"/>
            <a:ext cx="152400" cy="228600"/>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grpSp>
        <p:nvGrpSpPr>
          <p:cNvPr id="26665" name="Group 41"/>
          <p:cNvGrpSpPr>
            <a:grpSpLocks/>
          </p:cNvGrpSpPr>
          <p:nvPr/>
        </p:nvGrpSpPr>
        <p:grpSpPr bwMode="auto">
          <a:xfrm>
            <a:off x="239713" y="1208088"/>
            <a:ext cx="8650287" cy="3192462"/>
            <a:chOff x="143" y="1145"/>
            <a:chExt cx="5449" cy="2011"/>
          </a:xfrm>
        </p:grpSpPr>
        <p:pic>
          <p:nvPicPr>
            <p:cNvPr id="26630" name="Picture 6" descr="blmlayo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 y="1145"/>
              <a:ext cx="5449" cy="201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6651" name="Oval 27"/>
            <p:cNvSpPr>
              <a:spLocks noChangeArrowheads="1"/>
            </p:cNvSpPr>
            <p:nvPr/>
          </p:nvSpPr>
          <p:spPr bwMode="auto">
            <a:xfrm>
              <a:off x="584" y="1832"/>
              <a:ext cx="96" cy="144"/>
            </a:xfrm>
            <a:prstGeom prst="ellipse">
              <a:avLst/>
            </a:prstGeom>
            <a:solidFill>
              <a:srgbClr val="0000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26652" name="Oval 28"/>
            <p:cNvSpPr>
              <a:spLocks noChangeArrowheads="1"/>
            </p:cNvSpPr>
            <p:nvPr/>
          </p:nvSpPr>
          <p:spPr bwMode="auto">
            <a:xfrm>
              <a:off x="888" y="1824"/>
              <a:ext cx="96" cy="144"/>
            </a:xfrm>
            <a:prstGeom prst="ellipse">
              <a:avLst/>
            </a:prstGeom>
            <a:solidFill>
              <a:srgbClr val="0000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26653" name="Oval 29"/>
            <p:cNvSpPr>
              <a:spLocks noChangeArrowheads="1"/>
            </p:cNvSpPr>
            <p:nvPr/>
          </p:nvSpPr>
          <p:spPr bwMode="auto">
            <a:xfrm>
              <a:off x="4832" y="1832"/>
              <a:ext cx="96" cy="144"/>
            </a:xfrm>
            <a:prstGeom prst="ellipse">
              <a:avLst/>
            </a:prstGeom>
            <a:solidFill>
              <a:srgbClr val="0000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26654" name="Oval 30"/>
            <p:cNvSpPr>
              <a:spLocks noChangeArrowheads="1"/>
            </p:cNvSpPr>
            <p:nvPr/>
          </p:nvSpPr>
          <p:spPr bwMode="auto">
            <a:xfrm>
              <a:off x="5344" y="1832"/>
              <a:ext cx="96" cy="144"/>
            </a:xfrm>
            <a:prstGeom prst="ellipse">
              <a:avLst/>
            </a:prstGeom>
            <a:solidFill>
              <a:srgbClr val="0000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26655" name="Oval 31"/>
            <p:cNvSpPr>
              <a:spLocks noChangeArrowheads="1"/>
            </p:cNvSpPr>
            <p:nvPr/>
          </p:nvSpPr>
          <p:spPr bwMode="auto">
            <a:xfrm>
              <a:off x="4552" y="1824"/>
              <a:ext cx="96" cy="144"/>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26656" name="Oval 32"/>
            <p:cNvSpPr>
              <a:spLocks noChangeArrowheads="1"/>
            </p:cNvSpPr>
            <p:nvPr/>
          </p:nvSpPr>
          <p:spPr bwMode="auto">
            <a:xfrm>
              <a:off x="1256" y="1824"/>
              <a:ext cx="96" cy="144"/>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26657" name="Oval 33"/>
            <p:cNvSpPr>
              <a:spLocks noChangeArrowheads="1"/>
            </p:cNvSpPr>
            <p:nvPr/>
          </p:nvSpPr>
          <p:spPr bwMode="auto">
            <a:xfrm>
              <a:off x="1800" y="1824"/>
              <a:ext cx="96" cy="144"/>
            </a:xfrm>
            <a:prstGeom prst="ellipse">
              <a:avLst/>
            </a:prstGeom>
            <a:solidFill>
              <a:srgbClr val="0000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26660" name="Oval 36"/>
            <p:cNvSpPr>
              <a:spLocks noChangeArrowheads="1"/>
            </p:cNvSpPr>
            <p:nvPr/>
          </p:nvSpPr>
          <p:spPr bwMode="auto">
            <a:xfrm rot="-423366">
              <a:off x="3264" y="2112"/>
              <a:ext cx="96" cy="144"/>
            </a:xfrm>
            <a:prstGeom prst="ellipse">
              <a:avLst/>
            </a:prstGeom>
            <a:solidFill>
              <a:srgbClr val="0000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26661" name="Oval 37"/>
            <p:cNvSpPr>
              <a:spLocks noChangeArrowheads="1"/>
            </p:cNvSpPr>
            <p:nvPr/>
          </p:nvSpPr>
          <p:spPr bwMode="auto">
            <a:xfrm rot="-1158681">
              <a:off x="984" y="2472"/>
              <a:ext cx="96" cy="144"/>
            </a:xfrm>
            <a:prstGeom prst="ellipse">
              <a:avLst/>
            </a:prstGeom>
            <a:solidFill>
              <a:srgbClr val="0000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grpSp>
      <p:sp>
        <p:nvSpPr>
          <p:cNvPr id="26662" name="Oval 38"/>
          <p:cNvSpPr>
            <a:spLocks noChangeArrowheads="1"/>
          </p:cNvSpPr>
          <p:nvPr/>
        </p:nvSpPr>
        <p:spPr bwMode="auto">
          <a:xfrm>
            <a:off x="677863" y="5143500"/>
            <a:ext cx="152400" cy="228600"/>
          </a:xfrm>
          <a:prstGeom prst="ellipse">
            <a:avLst/>
          </a:prstGeom>
          <a:solidFill>
            <a:srgbClr val="0000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26663" name="Rectangle 39"/>
          <p:cNvSpPr>
            <a:spLocks noChangeArrowheads="1"/>
          </p:cNvSpPr>
          <p:nvPr/>
        </p:nvSpPr>
        <p:spPr bwMode="auto">
          <a:xfrm>
            <a:off x="395420" y="5085230"/>
            <a:ext cx="1697038"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8000"/>
          <a:lstStyle/>
          <a:p>
            <a:pPr>
              <a:buFontTx/>
              <a:buNone/>
            </a:pPr>
            <a:r>
              <a:rPr lang="en-US" sz="1600" dirty="0">
                <a:solidFill>
                  <a:schemeClr val="tx1"/>
                </a:solidFill>
                <a:latin typeface="Times New Roman" charset="0"/>
              </a:rPr>
              <a:t>BPM</a:t>
            </a:r>
          </a:p>
        </p:txBody>
      </p:sp>
      <p:sp>
        <p:nvSpPr>
          <p:cNvPr id="26664" name="Rectangle 40"/>
          <p:cNvSpPr>
            <a:spLocks noChangeArrowheads="1"/>
          </p:cNvSpPr>
          <p:nvPr/>
        </p:nvSpPr>
        <p:spPr bwMode="auto">
          <a:xfrm>
            <a:off x="1115520" y="5445280"/>
            <a:ext cx="1697038"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8000"/>
          <a:lstStyle/>
          <a:p>
            <a:pPr>
              <a:buFontTx/>
              <a:buNone/>
            </a:pPr>
            <a:r>
              <a:rPr lang="en-US" sz="1600" dirty="0">
                <a:solidFill>
                  <a:schemeClr val="tx1"/>
                </a:solidFill>
                <a:latin typeface="Times New Roman" charset="0"/>
              </a:rPr>
              <a:t>Position Interlock BPM</a:t>
            </a:r>
          </a:p>
        </p:txBody>
      </p:sp>
      <p:sp>
        <p:nvSpPr>
          <p:cNvPr id="2" name="Date Placeholder 1"/>
          <p:cNvSpPr>
            <a:spLocks noGrp="1"/>
          </p:cNvSpPr>
          <p:nvPr>
            <p:ph type="dt" sz="half" idx="12"/>
          </p:nvPr>
        </p:nvSpPr>
        <p:spPr/>
        <p:txBody>
          <a:bodyPr/>
          <a:lstStyle/>
          <a:p>
            <a:r>
              <a:rPr lang="en-US" smtClean="0"/>
              <a:t>25-10-2013</a:t>
            </a:r>
            <a:endParaRPr lang="en-US" dirty="0"/>
          </a:p>
        </p:txBody>
      </p:sp>
      <p:sp>
        <p:nvSpPr>
          <p:cNvPr id="3" name="Footer Placeholder 2"/>
          <p:cNvSpPr>
            <a:spLocks noGrp="1"/>
          </p:cNvSpPr>
          <p:nvPr>
            <p:ph type="ftr" sz="quarter" idx="10"/>
          </p:nvPr>
        </p:nvSpPr>
        <p:spPr/>
        <p:txBody>
          <a:bodyPr/>
          <a:lstStyle/>
          <a:p>
            <a:r>
              <a:rPr lang="en-US" smtClean="0"/>
              <a:t>LHC status</a:t>
            </a:r>
            <a:endParaRPr lang="en-US" dirty="0"/>
          </a:p>
        </p:txBody>
      </p:sp>
      <p:sp>
        <p:nvSpPr>
          <p:cNvPr id="4" name="Slide Number Placeholder 3"/>
          <p:cNvSpPr>
            <a:spLocks noGrp="1"/>
          </p:cNvSpPr>
          <p:nvPr>
            <p:ph type="sldNum" sz="quarter" idx="11"/>
          </p:nvPr>
        </p:nvSpPr>
        <p:spPr/>
        <p:txBody>
          <a:bodyPr/>
          <a:lstStyle/>
          <a:p>
            <a:fld id="{20D66058-8582-419F-AA3B-A79C8D77E78A}" type="slidenum">
              <a:rPr lang="en-US" smtClean="0"/>
              <a:pPr/>
              <a:t>5</a:t>
            </a:fld>
            <a:endParaRPr lang="en-US"/>
          </a:p>
        </p:txBody>
      </p:sp>
    </p:spTree>
    <p:extLst>
      <p:ext uri="{BB962C8B-B14F-4D97-AF65-F5344CB8AC3E}">
        <p14:creationId xmlns:p14="http://schemas.microsoft.com/office/powerpoint/2010/main" val="2350778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116632"/>
            <a:ext cx="4968552" cy="3342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827584" y="2276872"/>
            <a:ext cx="864096" cy="369332"/>
          </a:xfrm>
          <a:prstGeom prst="rect">
            <a:avLst/>
          </a:prstGeom>
          <a:noFill/>
        </p:spPr>
        <p:txBody>
          <a:bodyPr wrap="square" rtlCol="0">
            <a:spAutoFit/>
          </a:bodyPr>
          <a:lstStyle/>
          <a:p>
            <a:pPr algn="l" eaLnBrk="1" fontAlgn="auto" hangingPunct="1">
              <a:spcBef>
                <a:spcPts val="0"/>
              </a:spcBef>
              <a:spcAft>
                <a:spcPts val="0"/>
              </a:spcAft>
            </a:pPr>
            <a:r>
              <a:rPr lang="en-GB" sz="1800" dirty="0" smtClean="0">
                <a:solidFill>
                  <a:prstClr val="black"/>
                </a:solidFill>
                <a:latin typeface="Calibri"/>
              </a:rPr>
              <a:t>B1</a:t>
            </a:r>
            <a:endParaRPr lang="en-GB" sz="1800" dirty="0">
              <a:solidFill>
                <a:prstClr val="black"/>
              </a:solidFill>
              <a:latin typeface="Calibri"/>
            </a:endParaRPr>
          </a:p>
        </p:txBody>
      </p:sp>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1" y="3459469"/>
            <a:ext cx="5102225" cy="3342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55576" y="5661248"/>
            <a:ext cx="864096" cy="369332"/>
          </a:xfrm>
          <a:prstGeom prst="rect">
            <a:avLst/>
          </a:prstGeom>
          <a:noFill/>
        </p:spPr>
        <p:txBody>
          <a:bodyPr wrap="square" rtlCol="0">
            <a:spAutoFit/>
          </a:bodyPr>
          <a:lstStyle/>
          <a:p>
            <a:pPr algn="l" eaLnBrk="1" fontAlgn="auto" hangingPunct="1">
              <a:spcBef>
                <a:spcPts val="0"/>
              </a:spcBef>
              <a:spcAft>
                <a:spcPts val="0"/>
              </a:spcAft>
            </a:pPr>
            <a:r>
              <a:rPr lang="en-GB" sz="1800" dirty="0" smtClean="0">
                <a:solidFill>
                  <a:prstClr val="black"/>
                </a:solidFill>
                <a:latin typeface="Calibri"/>
              </a:rPr>
              <a:t>B2</a:t>
            </a:r>
            <a:endParaRPr lang="en-GB" sz="1800" dirty="0">
              <a:solidFill>
                <a:prstClr val="black"/>
              </a:solidFill>
              <a:latin typeface="Calibri"/>
            </a:endParaRPr>
          </a:p>
        </p:txBody>
      </p:sp>
      <p:sp>
        <p:nvSpPr>
          <p:cNvPr id="3" name="TextBox 2"/>
          <p:cNvSpPr txBox="1"/>
          <p:nvPr/>
        </p:nvSpPr>
        <p:spPr>
          <a:xfrm>
            <a:off x="2915816" y="5589240"/>
            <a:ext cx="1512168" cy="369332"/>
          </a:xfrm>
          <a:prstGeom prst="rect">
            <a:avLst/>
          </a:prstGeom>
          <a:noFill/>
        </p:spPr>
        <p:txBody>
          <a:bodyPr wrap="square" rtlCol="0">
            <a:spAutoFit/>
          </a:bodyPr>
          <a:lstStyle/>
          <a:p>
            <a:pPr algn="l" eaLnBrk="1" fontAlgn="auto" hangingPunct="1">
              <a:spcBef>
                <a:spcPts val="0"/>
              </a:spcBef>
              <a:spcAft>
                <a:spcPts val="0"/>
              </a:spcAft>
            </a:pPr>
            <a:r>
              <a:rPr lang="en-GB" sz="1800" dirty="0" smtClean="0">
                <a:solidFill>
                  <a:srgbClr val="FF0000"/>
                </a:solidFill>
                <a:latin typeface="Calibri"/>
              </a:rPr>
              <a:t>3.65p/bunch</a:t>
            </a:r>
            <a:endParaRPr lang="en-GB" sz="1800" dirty="0">
              <a:solidFill>
                <a:srgbClr val="FF0000"/>
              </a:solidFill>
              <a:latin typeface="Calibri"/>
            </a:endParaRPr>
          </a:p>
        </p:txBody>
      </p:sp>
      <p:sp>
        <p:nvSpPr>
          <p:cNvPr id="4" name="Line Callout 1 3"/>
          <p:cNvSpPr/>
          <p:nvPr/>
        </p:nvSpPr>
        <p:spPr>
          <a:xfrm>
            <a:off x="2802633" y="5589240"/>
            <a:ext cx="1625351" cy="369332"/>
          </a:xfrm>
          <a:prstGeom prst="borderCallout1">
            <a:avLst>
              <a:gd name="adj1" fmla="val 697"/>
              <a:gd name="adj2" fmla="val 98910"/>
              <a:gd name="adj3" fmla="val -49976"/>
              <a:gd name="adj4" fmla="val 109346"/>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endParaRPr lang="en-GB" sz="1800">
              <a:solidFill>
                <a:prstClr val="white"/>
              </a:solidFill>
            </a:endParaRPr>
          </a:p>
        </p:txBody>
      </p:sp>
      <p:pic>
        <p:nvPicPr>
          <p:cNvPr id="1331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104" y="3459469"/>
            <a:ext cx="3463195" cy="3102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 5"/>
          <p:cNvSpPr/>
          <p:nvPr/>
        </p:nvSpPr>
        <p:spPr>
          <a:xfrm>
            <a:off x="7668344" y="4797152"/>
            <a:ext cx="1008112" cy="64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endParaRPr lang="en-GB" sz="1800">
              <a:solidFill>
                <a:prstClr val="white"/>
              </a:solidFill>
            </a:endParaRPr>
          </a:p>
        </p:txBody>
      </p:sp>
      <p:sp>
        <p:nvSpPr>
          <p:cNvPr id="10" name="TextBox 9"/>
          <p:cNvSpPr txBox="1"/>
          <p:nvPr/>
        </p:nvSpPr>
        <p:spPr>
          <a:xfrm>
            <a:off x="6047184" y="5282688"/>
            <a:ext cx="1512168" cy="646331"/>
          </a:xfrm>
          <a:prstGeom prst="rect">
            <a:avLst/>
          </a:prstGeom>
          <a:noFill/>
        </p:spPr>
        <p:txBody>
          <a:bodyPr wrap="square" rtlCol="0">
            <a:spAutoFit/>
          </a:bodyPr>
          <a:lstStyle/>
          <a:p>
            <a:pPr algn="l" eaLnBrk="1" fontAlgn="auto" hangingPunct="1">
              <a:spcBef>
                <a:spcPts val="0"/>
              </a:spcBef>
              <a:spcAft>
                <a:spcPts val="0"/>
              </a:spcAft>
            </a:pPr>
            <a:r>
              <a:rPr lang="en-GB" sz="1800" dirty="0" smtClean="0">
                <a:solidFill>
                  <a:srgbClr val="FF0000"/>
                </a:solidFill>
                <a:latin typeface="Calibri"/>
              </a:rPr>
              <a:t>Zooming vertical axis</a:t>
            </a:r>
            <a:endParaRPr lang="en-GB" sz="1800" dirty="0">
              <a:solidFill>
                <a:srgbClr val="FF0000"/>
              </a:solidFill>
              <a:latin typeface="Calibri"/>
            </a:endParaRPr>
          </a:p>
        </p:txBody>
      </p:sp>
      <p:cxnSp>
        <p:nvCxnSpPr>
          <p:cNvPr id="8" name="Straight Arrow Connector 7"/>
          <p:cNvCxnSpPr/>
          <p:nvPr/>
        </p:nvCxnSpPr>
        <p:spPr>
          <a:xfrm flipV="1">
            <a:off x="4932040" y="5661248"/>
            <a:ext cx="1008112" cy="11265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940152" y="2046039"/>
            <a:ext cx="2232248" cy="830997"/>
          </a:xfrm>
          <a:prstGeom prst="rect">
            <a:avLst/>
          </a:prstGeom>
          <a:noFill/>
        </p:spPr>
        <p:txBody>
          <a:bodyPr wrap="square" rtlCol="0">
            <a:spAutoFit/>
          </a:bodyPr>
          <a:lstStyle/>
          <a:p>
            <a:pPr eaLnBrk="1" fontAlgn="auto" hangingPunct="1">
              <a:spcBef>
                <a:spcPts val="0"/>
              </a:spcBef>
              <a:spcAft>
                <a:spcPts val="0"/>
              </a:spcAft>
            </a:pPr>
            <a:r>
              <a:rPr lang="en-GB" sz="2400" dirty="0" smtClean="0">
                <a:solidFill>
                  <a:prstClr val="black"/>
                </a:solidFill>
                <a:latin typeface="Calibri"/>
              </a:rPr>
              <a:t>B1 and B2 bunch charges</a:t>
            </a:r>
            <a:endParaRPr lang="en-GB" sz="2400" dirty="0">
              <a:solidFill>
                <a:prstClr val="black"/>
              </a:solidFill>
              <a:latin typeface="Calibri"/>
            </a:endParaRPr>
          </a:p>
        </p:txBody>
      </p:sp>
      <p:sp>
        <p:nvSpPr>
          <p:cNvPr id="7" name="TextBox 6"/>
          <p:cNvSpPr txBox="1"/>
          <p:nvPr/>
        </p:nvSpPr>
        <p:spPr>
          <a:xfrm>
            <a:off x="5868180" y="476590"/>
            <a:ext cx="2232310" cy="1477328"/>
          </a:xfrm>
          <a:prstGeom prst="rect">
            <a:avLst/>
          </a:prstGeom>
          <a:noFill/>
        </p:spPr>
        <p:txBody>
          <a:bodyPr wrap="square" rtlCol="0">
            <a:spAutoFit/>
          </a:bodyPr>
          <a:lstStyle/>
          <a:p>
            <a:r>
              <a:rPr lang="en-GB" dirty="0">
                <a:solidFill>
                  <a:schemeClr val="tx2">
                    <a:lumMod val="40000"/>
                    <a:lumOff val="60000"/>
                  </a:schemeClr>
                </a:solidFill>
              </a:rPr>
              <a:t>23/1/2013 @ 20:30:38   IR6 BPMs analysis</a:t>
            </a:r>
          </a:p>
          <a:p>
            <a:endParaRPr lang="en-GB" dirty="0"/>
          </a:p>
        </p:txBody>
      </p:sp>
      <p:sp>
        <p:nvSpPr>
          <p:cNvPr id="14" name="TextBox 13"/>
          <p:cNvSpPr txBox="1"/>
          <p:nvPr/>
        </p:nvSpPr>
        <p:spPr>
          <a:xfrm>
            <a:off x="7559352" y="3059359"/>
            <a:ext cx="1584220" cy="400110"/>
          </a:xfrm>
          <a:prstGeom prst="rect">
            <a:avLst/>
          </a:prstGeom>
          <a:noFill/>
        </p:spPr>
        <p:txBody>
          <a:bodyPr wrap="square" rtlCol="0">
            <a:spAutoFit/>
          </a:bodyPr>
          <a:lstStyle/>
          <a:p>
            <a:r>
              <a:rPr lang="en-GB" dirty="0" smtClean="0">
                <a:solidFill>
                  <a:schemeClr val="tx2"/>
                </a:solidFill>
              </a:rPr>
              <a:t>Eva </a:t>
            </a:r>
            <a:r>
              <a:rPr lang="en-GB" dirty="0" err="1" smtClean="0">
                <a:solidFill>
                  <a:schemeClr val="tx2"/>
                </a:solidFill>
              </a:rPr>
              <a:t>Calvo</a:t>
            </a:r>
            <a:endParaRPr lang="en-GB" dirty="0">
              <a:solidFill>
                <a:schemeClr val="tx2"/>
              </a:solidFill>
            </a:endParaRPr>
          </a:p>
        </p:txBody>
      </p:sp>
      <p:sp>
        <p:nvSpPr>
          <p:cNvPr id="11" name="Date Placeholder 10"/>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12" name="Footer Placeholder 11"/>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13" name="Slide Number Placeholder 12"/>
          <p:cNvSpPr>
            <a:spLocks noGrp="1"/>
          </p:cNvSpPr>
          <p:nvPr>
            <p:ph type="sldNum" sz="quarter" idx="12"/>
          </p:nvPr>
        </p:nvSpPr>
        <p:spPr/>
        <p:txBody>
          <a:bodyPr/>
          <a:lstStyle/>
          <a:p>
            <a:fld id="{6E2E3616-6F55-4AA1-938D-53DB0031CF00}" type="slidenum">
              <a:rPr lang="en-GB" smtClean="0">
                <a:solidFill>
                  <a:prstClr val="black">
                    <a:tint val="75000"/>
                  </a:prstClr>
                </a:solidFill>
              </a:rPr>
              <a:pPr/>
              <a:t>6</a:t>
            </a:fld>
            <a:endParaRPr lang="en-GB">
              <a:solidFill>
                <a:prstClr val="black">
                  <a:tint val="75000"/>
                </a:prstClr>
              </a:solidFill>
            </a:endParaRPr>
          </a:p>
        </p:txBody>
      </p:sp>
    </p:spTree>
    <p:extLst>
      <p:ext uri="{BB962C8B-B14F-4D97-AF65-F5344CB8AC3E}">
        <p14:creationId xmlns:p14="http://schemas.microsoft.com/office/powerpoint/2010/main" val="4018075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529655"/>
            <a:ext cx="6840000" cy="4801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51520" y="5805264"/>
            <a:ext cx="8712968" cy="923330"/>
          </a:xfrm>
          <a:prstGeom prst="rect">
            <a:avLst/>
          </a:prstGeom>
          <a:noFill/>
        </p:spPr>
        <p:txBody>
          <a:bodyPr wrap="square" rtlCol="0">
            <a:spAutoFit/>
          </a:bodyPr>
          <a:lstStyle/>
          <a:p>
            <a:pPr algn="l" eaLnBrk="1" fontAlgn="auto" hangingPunct="1">
              <a:spcBef>
                <a:spcPts val="0"/>
              </a:spcBef>
              <a:spcAft>
                <a:spcPts val="0"/>
              </a:spcAft>
            </a:pPr>
            <a:r>
              <a:rPr lang="en-GB" sz="1800" dirty="0" smtClean="0">
                <a:solidFill>
                  <a:prstClr val="black"/>
                </a:solidFill>
                <a:latin typeface="Calibri"/>
              </a:rPr>
              <a:t>- </a:t>
            </a:r>
            <a:r>
              <a:rPr lang="en-GB" sz="1800" dirty="0" err="1" smtClean="0">
                <a:solidFill>
                  <a:prstClr val="black"/>
                </a:solidFill>
                <a:latin typeface="Calibri"/>
              </a:rPr>
              <a:t>VerTurnPosition</a:t>
            </a:r>
            <a:r>
              <a:rPr lang="en-GB" sz="1800" dirty="0" smtClean="0">
                <a:solidFill>
                  <a:prstClr val="black"/>
                </a:solidFill>
                <a:latin typeface="Calibri"/>
              </a:rPr>
              <a:t> of system B channels. -&gt; As for the Horizontal plane, the average position per turn seems well within the interlock limits. B2 is much more noisy than B1, what could be a symptom that we are approaching the sensitivity limits. </a:t>
            </a:r>
            <a:endParaRPr lang="en-GB" sz="1800" dirty="0">
              <a:solidFill>
                <a:prstClr val="black"/>
              </a:solidFill>
              <a:latin typeface="Calibri"/>
            </a:endParaRPr>
          </a:p>
        </p:txBody>
      </p:sp>
      <p:sp>
        <p:nvSpPr>
          <p:cNvPr id="5" name="TextBox 4"/>
          <p:cNvSpPr txBox="1"/>
          <p:nvPr/>
        </p:nvSpPr>
        <p:spPr>
          <a:xfrm>
            <a:off x="395536" y="0"/>
            <a:ext cx="8568952" cy="369332"/>
          </a:xfrm>
          <a:prstGeom prst="rect">
            <a:avLst/>
          </a:prstGeom>
          <a:noFill/>
        </p:spPr>
        <p:txBody>
          <a:bodyPr wrap="square" rtlCol="0">
            <a:spAutoFit/>
          </a:bodyPr>
          <a:lstStyle/>
          <a:p>
            <a:pPr algn="l" eaLnBrk="1" fontAlgn="auto" hangingPunct="1">
              <a:spcBef>
                <a:spcPts val="0"/>
              </a:spcBef>
              <a:spcAft>
                <a:spcPts val="0"/>
              </a:spcAft>
            </a:pPr>
            <a:r>
              <a:rPr lang="en-GB" sz="1800" dirty="0" smtClean="0">
                <a:solidFill>
                  <a:prstClr val="black"/>
                </a:solidFill>
                <a:latin typeface="Calibri"/>
              </a:rPr>
              <a:t>System B channels – Vertical Turn Average position</a:t>
            </a:r>
            <a:endParaRPr lang="en-GB" sz="1800" dirty="0">
              <a:solidFill>
                <a:prstClr val="black"/>
              </a:solidFill>
              <a:latin typeface="Calibri"/>
            </a:endParaRPr>
          </a:p>
        </p:txBody>
      </p:sp>
      <p:sp>
        <p:nvSpPr>
          <p:cNvPr id="2" name="TextBox 1"/>
          <p:cNvSpPr txBox="1"/>
          <p:nvPr/>
        </p:nvSpPr>
        <p:spPr>
          <a:xfrm>
            <a:off x="2378807" y="980728"/>
            <a:ext cx="2304256" cy="307777"/>
          </a:xfrm>
          <a:prstGeom prst="rect">
            <a:avLst/>
          </a:prstGeom>
          <a:noFill/>
        </p:spPr>
        <p:txBody>
          <a:bodyPr wrap="square" rtlCol="0">
            <a:spAutoFit/>
          </a:bodyPr>
          <a:lstStyle/>
          <a:p>
            <a:pPr algn="l" eaLnBrk="1" fontAlgn="auto" hangingPunct="1">
              <a:spcBef>
                <a:spcPts val="0"/>
              </a:spcBef>
              <a:spcAft>
                <a:spcPts val="0"/>
              </a:spcAft>
            </a:pPr>
            <a:r>
              <a:rPr lang="en-GB" sz="1400" dirty="0" smtClean="0">
                <a:solidFill>
                  <a:srgbClr val="FF0000"/>
                </a:solidFill>
                <a:latin typeface="Calibri"/>
              </a:rPr>
              <a:t>Limits: -3.26 mm &amp; 2.74mm</a:t>
            </a:r>
            <a:endParaRPr lang="en-GB" sz="1400" dirty="0">
              <a:solidFill>
                <a:srgbClr val="FF0000"/>
              </a:solidFill>
              <a:latin typeface="Calibri"/>
            </a:endParaRPr>
          </a:p>
        </p:txBody>
      </p:sp>
      <p:sp>
        <p:nvSpPr>
          <p:cNvPr id="6" name="TextBox 5"/>
          <p:cNvSpPr txBox="1"/>
          <p:nvPr/>
        </p:nvSpPr>
        <p:spPr>
          <a:xfrm>
            <a:off x="5940152" y="2144614"/>
            <a:ext cx="2160240" cy="307777"/>
          </a:xfrm>
          <a:prstGeom prst="rect">
            <a:avLst/>
          </a:prstGeom>
          <a:noFill/>
        </p:spPr>
        <p:txBody>
          <a:bodyPr wrap="square" rtlCol="0">
            <a:spAutoFit/>
          </a:bodyPr>
          <a:lstStyle/>
          <a:p>
            <a:pPr algn="l" eaLnBrk="1" fontAlgn="auto" hangingPunct="1">
              <a:spcBef>
                <a:spcPts val="0"/>
              </a:spcBef>
              <a:spcAft>
                <a:spcPts val="0"/>
              </a:spcAft>
            </a:pPr>
            <a:r>
              <a:rPr lang="en-GB" sz="1400" dirty="0" smtClean="0">
                <a:solidFill>
                  <a:srgbClr val="FF0000"/>
                </a:solidFill>
                <a:latin typeface="Calibri"/>
              </a:rPr>
              <a:t>Limits: -2.26mm &amp; 3.74mm</a:t>
            </a:r>
            <a:endParaRPr lang="en-GB" sz="1400" dirty="0">
              <a:solidFill>
                <a:srgbClr val="FF0000"/>
              </a:solidFill>
              <a:latin typeface="Calibri"/>
            </a:endParaRPr>
          </a:p>
        </p:txBody>
      </p:sp>
      <p:sp>
        <p:nvSpPr>
          <p:cNvPr id="7" name="TextBox 6"/>
          <p:cNvSpPr txBox="1"/>
          <p:nvPr/>
        </p:nvSpPr>
        <p:spPr>
          <a:xfrm>
            <a:off x="2522823" y="3429000"/>
            <a:ext cx="2160240" cy="307777"/>
          </a:xfrm>
          <a:prstGeom prst="rect">
            <a:avLst/>
          </a:prstGeom>
          <a:noFill/>
        </p:spPr>
        <p:txBody>
          <a:bodyPr wrap="square" rtlCol="0">
            <a:spAutoFit/>
          </a:bodyPr>
          <a:lstStyle/>
          <a:p>
            <a:pPr algn="l" eaLnBrk="1" fontAlgn="auto" hangingPunct="1">
              <a:spcBef>
                <a:spcPts val="0"/>
              </a:spcBef>
              <a:spcAft>
                <a:spcPts val="0"/>
              </a:spcAft>
            </a:pPr>
            <a:r>
              <a:rPr lang="en-GB" sz="1400" dirty="0" smtClean="0">
                <a:solidFill>
                  <a:srgbClr val="FF0000"/>
                </a:solidFill>
                <a:latin typeface="Calibri"/>
              </a:rPr>
              <a:t>Limits: -3.11mm &amp; 2.89mm</a:t>
            </a:r>
            <a:endParaRPr lang="en-GB" sz="1400" dirty="0">
              <a:solidFill>
                <a:srgbClr val="FF0000"/>
              </a:solidFill>
              <a:latin typeface="Calibri"/>
            </a:endParaRPr>
          </a:p>
        </p:txBody>
      </p:sp>
      <p:sp>
        <p:nvSpPr>
          <p:cNvPr id="8" name="TextBox 7"/>
          <p:cNvSpPr txBox="1"/>
          <p:nvPr/>
        </p:nvSpPr>
        <p:spPr>
          <a:xfrm>
            <a:off x="5940152" y="3430140"/>
            <a:ext cx="2160240" cy="307777"/>
          </a:xfrm>
          <a:prstGeom prst="rect">
            <a:avLst/>
          </a:prstGeom>
          <a:noFill/>
        </p:spPr>
        <p:txBody>
          <a:bodyPr wrap="square" rtlCol="0">
            <a:spAutoFit/>
          </a:bodyPr>
          <a:lstStyle/>
          <a:p>
            <a:pPr algn="l" eaLnBrk="1" fontAlgn="auto" hangingPunct="1">
              <a:spcBef>
                <a:spcPts val="0"/>
              </a:spcBef>
              <a:spcAft>
                <a:spcPts val="0"/>
              </a:spcAft>
            </a:pPr>
            <a:r>
              <a:rPr lang="en-GB" sz="1400" dirty="0" smtClean="0">
                <a:solidFill>
                  <a:srgbClr val="FF0000"/>
                </a:solidFill>
                <a:latin typeface="Calibri"/>
              </a:rPr>
              <a:t>Limits: -3.15mm &amp; 2.85mm</a:t>
            </a:r>
            <a:endParaRPr lang="en-GB" sz="1400" dirty="0">
              <a:solidFill>
                <a:srgbClr val="FF0000"/>
              </a:solidFill>
              <a:latin typeface="Calibri"/>
            </a:endParaRPr>
          </a:p>
        </p:txBody>
      </p:sp>
      <p:sp>
        <p:nvSpPr>
          <p:cNvPr id="10" name="TextBox 9"/>
          <p:cNvSpPr txBox="1"/>
          <p:nvPr/>
        </p:nvSpPr>
        <p:spPr>
          <a:xfrm>
            <a:off x="6985632" y="5433208"/>
            <a:ext cx="1584220" cy="400110"/>
          </a:xfrm>
          <a:prstGeom prst="rect">
            <a:avLst/>
          </a:prstGeom>
          <a:noFill/>
        </p:spPr>
        <p:txBody>
          <a:bodyPr wrap="square" rtlCol="0">
            <a:spAutoFit/>
          </a:bodyPr>
          <a:lstStyle/>
          <a:p>
            <a:r>
              <a:rPr lang="en-GB" dirty="0" smtClean="0">
                <a:solidFill>
                  <a:schemeClr val="tx2"/>
                </a:solidFill>
              </a:rPr>
              <a:t>Eva </a:t>
            </a:r>
            <a:r>
              <a:rPr lang="en-GB" dirty="0" err="1" smtClean="0">
                <a:solidFill>
                  <a:schemeClr val="tx2"/>
                </a:solidFill>
              </a:rPr>
              <a:t>Calvo</a:t>
            </a:r>
            <a:endParaRPr lang="en-GB" dirty="0">
              <a:solidFill>
                <a:schemeClr val="tx2"/>
              </a:solidFill>
            </a:endParaRPr>
          </a:p>
        </p:txBody>
      </p:sp>
    </p:spTree>
    <p:extLst>
      <p:ext uri="{BB962C8B-B14F-4D97-AF65-F5344CB8AC3E}">
        <p14:creationId xmlns:p14="http://schemas.microsoft.com/office/powerpoint/2010/main" val="33516273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7810" y="404664"/>
            <a:ext cx="6840000" cy="4813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23528" y="5445224"/>
            <a:ext cx="8568952" cy="646331"/>
          </a:xfrm>
          <a:prstGeom prst="rect">
            <a:avLst/>
          </a:prstGeom>
          <a:noFill/>
        </p:spPr>
        <p:txBody>
          <a:bodyPr wrap="square" rtlCol="0">
            <a:spAutoFit/>
          </a:bodyPr>
          <a:lstStyle/>
          <a:p>
            <a:pPr algn="l" eaLnBrk="1" fontAlgn="auto" hangingPunct="1">
              <a:spcBef>
                <a:spcPts val="0"/>
              </a:spcBef>
              <a:spcAft>
                <a:spcPts val="0"/>
              </a:spcAft>
            </a:pPr>
            <a:r>
              <a:rPr lang="en-GB" sz="1800" dirty="0" smtClean="0">
                <a:solidFill>
                  <a:prstClr val="black"/>
                </a:solidFill>
                <a:latin typeface="Calibri"/>
              </a:rPr>
              <a:t>- Again the same problem in horizontal (and slightly in vertical) of BPMSA.B4R6.B2. </a:t>
            </a:r>
          </a:p>
          <a:p>
            <a:pPr algn="l" eaLnBrk="1" fontAlgn="auto" hangingPunct="1">
              <a:spcBef>
                <a:spcPts val="0"/>
              </a:spcBef>
              <a:spcAft>
                <a:spcPts val="0"/>
              </a:spcAft>
            </a:pPr>
            <a:r>
              <a:rPr lang="en-GB" sz="1800" dirty="0" smtClean="0">
                <a:solidFill>
                  <a:prstClr val="black"/>
                </a:solidFill>
                <a:latin typeface="Calibri"/>
              </a:rPr>
              <a:t>Only plot here this channel, since the rest of channels and variables are “clean”. </a:t>
            </a:r>
            <a:endParaRPr lang="en-GB" sz="1800" dirty="0">
              <a:solidFill>
                <a:prstClr val="black"/>
              </a:solidFill>
              <a:latin typeface="Calibri"/>
            </a:endParaRPr>
          </a:p>
        </p:txBody>
      </p:sp>
      <p:sp>
        <p:nvSpPr>
          <p:cNvPr id="4" name="Line Callout 1 3"/>
          <p:cNvSpPr/>
          <p:nvPr/>
        </p:nvSpPr>
        <p:spPr>
          <a:xfrm>
            <a:off x="7634097" y="836712"/>
            <a:ext cx="360040" cy="1440160"/>
          </a:xfrm>
          <a:prstGeom prst="borderCallout1">
            <a:avLst>
              <a:gd name="adj1" fmla="val 18750"/>
              <a:gd name="adj2" fmla="val -8333"/>
              <a:gd name="adj3" fmla="val 16639"/>
              <a:gd name="adj4" fmla="val -8515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endParaRPr lang="en-GB" sz="1800">
              <a:solidFill>
                <a:prstClr val="white"/>
              </a:solidFill>
            </a:endParaRPr>
          </a:p>
        </p:txBody>
      </p:sp>
      <p:sp>
        <p:nvSpPr>
          <p:cNvPr id="5" name="TextBox 4"/>
          <p:cNvSpPr txBox="1"/>
          <p:nvPr/>
        </p:nvSpPr>
        <p:spPr>
          <a:xfrm>
            <a:off x="5824711" y="926804"/>
            <a:ext cx="1574990" cy="307777"/>
          </a:xfrm>
          <a:prstGeom prst="rect">
            <a:avLst/>
          </a:prstGeom>
          <a:noFill/>
        </p:spPr>
        <p:txBody>
          <a:bodyPr wrap="square" rtlCol="0">
            <a:spAutoFit/>
          </a:bodyPr>
          <a:lstStyle/>
          <a:p>
            <a:pPr algn="l" eaLnBrk="1" fontAlgn="auto" hangingPunct="1">
              <a:spcBef>
                <a:spcPts val="0"/>
              </a:spcBef>
              <a:spcAft>
                <a:spcPts val="0"/>
              </a:spcAft>
            </a:pPr>
            <a:r>
              <a:rPr lang="en-GB" sz="1400" dirty="0" smtClean="0">
                <a:solidFill>
                  <a:srgbClr val="FF0000"/>
                </a:solidFill>
                <a:latin typeface="Calibri"/>
              </a:rPr>
              <a:t>&gt;70 !! In 100 turns</a:t>
            </a:r>
            <a:endParaRPr lang="en-GB" sz="1400" dirty="0">
              <a:solidFill>
                <a:srgbClr val="FF0000"/>
              </a:solidFill>
              <a:latin typeface="Calibri"/>
            </a:endParaRPr>
          </a:p>
        </p:txBody>
      </p:sp>
      <p:sp>
        <p:nvSpPr>
          <p:cNvPr id="2" name="TextBox 1"/>
          <p:cNvSpPr txBox="1"/>
          <p:nvPr/>
        </p:nvSpPr>
        <p:spPr>
          <a:xfrm>
            <a:off x="6567576" y="6267885"/>
            <a:ext cx="1584220" cy="400110"/>
          </a:xfrm>
          <a:prstGeom prst="rect">
            <a:avLst/>
          </a:prstGeom>
          <a:noFill/>
        </p:spPr>
        <p:txBody>
          <a:bodyPr wrap="square" rtlCol="0">
            <a:spAutoFit/>
          </a:bodyPr>
          <a:lstStyle/>
          <a:p>
            <a:r>
              <a:rPr lang="en-GB" dirty="0" smtClean="0">
                <a:solidFill>
                  <a:schemeClr val="tx2"/>
                </a:solidFill>
              </a:rPr>
              <a:t>Eva </a:t>
            </a:r>
            <a:r>
              <a:rPr lang="en-GB" dirty="0" err="1" smtClean="0">
                <a:solidFill>
                  <a:schemeClr val="tx2"/>
                </a:solidFill>
              </a:rPr>
              <a:t>Calvo</a:t>
            </a:r>
            <a:endParaRPr lang="en-GB" dirty="0">
              <a:solidFill>
                <a:schemeClr val="tx2"/>
              </a:solidFill>
            </a:endParaRPr>
          </a:p>
        </p:txBody>
      </p:sp>
      <p:sp>
        <p:nvSpPr>
          <p:cNvPr id="6" name="Date Placeholder 5"/>
          <p:cNvSpPr>
            <a:spLocks noGrp="1"/>
          </p:cNvSpPr>
          <p:nvPr>
            <p:ph type="dt" sz="half" idx="10"/>
          </p:nvPr>
        </p:nvSpPr>
        <p:spPr/>
        <p:txBody>
          <a:bodyPr/>
          <a:lstStyle/>
          <a:p>
            <a:r>
              <a:rPr lang="en-US" smtClean="0">
                <a:solidFill>
                  <a:prstClr val="black">
                    <a:tint val="75000"/>
                  </a:prstClr>
                </a:solidFill>
              </a:rPr>
              <a:t>25-10-2013</a:t>
            </a:r>
            <a:endParaRPr lang="en-GB">
              <a:solidFill>
                <a:prstClr val="black">
                  <a:tint val="75000"/>
                </a:prstClr>
              </a:solidFill>
            </a:endParaRPr>
          </a:p>
        </p:txBody>
      </p:sp>
      <p:sp>
        <p:nvSpPr>
          <p:cNvPr id="7" name="Footer Placeholder 6"/>
          <p:cNvSpPr>
            <a:spLocks noGrp="1"/>
          </p:cNvSpPr>
          <p:nvPr>
            <p:ph type="ftr" sz="quarter" idx="11"/>
          </p:nvPr>
        </p:nvSpPr>
        <p:spPr/>
        <p:txBody>
          <a:bodyPr/>
          <a:lstStyle/>
          <a:p>
            <a:r>
              <a:rPr lang="en-GB" smtClean="0">
                <a:solidFill>
                  <a:prstClr val="black">
                    <a:tint val="75000"/>
                  </a:prstClr>
                </a:solidFill>
              </a:rPr>
              <a:t>LHC status</a:t>
            </a:r>
            <a:endParaRPr lang="en-GB">
              <a:solidFill>
                <a:prstClr val="black">
                  <a:tint val="75000"/>
                </a:prstClr>
              </a:solidFill>
            </a:endParaRPr>
          </a:p>
        </p:txBody>
      </p:sp>
      <p:sp>
        <p:nvSpPr>
          <p:cNvPr id="8" name="Slide Number Placeholder 7"/>
          <p:cNvSpPr>
            <a:spLocks noGrp="1"/>
          </p:cNvSpPr>
          <p:nvPr>
            <p:ph type="sldNum" sz="quarter" idx="12"/>
          </p:nvPr>
        </p:nvSpPr>
        <p:spPr/>
        <p:txBody>
          <a:bodyPr/>
          <a:lstStyle/>
          <a:p>
            <a:fld id="{6E2E3616-6F55-4AA1-938D-53DB0031CF00}" type="slidenum">
              <a:rPr lang="en-GB" smtClean="0">
                <a:solidFill>
                  <a:prstClr val="black">
                    <a:tint val="75000"/>
                  </a:prstClr>
                </a:solidFill>
              </a:rPr>
              <a:pPr/>
              <a:t>8</a:t>
            </a:fld>
            <a:endParaRPr lang="en-GB">
              <a:solidFill>
                <a:prstClr val="black">
                  <a:tint val="75000"/>
                </a:prstClr>
              </a:solidFill>
            </a:endParaRPr>
          </a:p>
        </p:txBody>
      </p:sp>
    </p:spTree>
    <p:extLst>
      <p:ext uri="{BB962C8B-B14F-4D97-AF65-F5344CB8AC3E}">
        <p14:creationId xmlns:p14="http://schemas.microsoft.com/office/powerpoint/2010/main" val="9560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BPMS – change limits - discussion</a:t>
            </a:r>
            <a:endParaRPr lang="en-GB" dirty="0"/>
          </a:p>
        </p:txBody>
      </p:sp>
      <p:sp>
        <p:nvSpPr>
          <p:cNvPr id="3" name="Content Placeholder 2"/>
          <p:cNvSpPr>
            <a:spLocks noGrp="1"/>
          </p:cNvSpPr>
          <p:nvPr>
            <p:ph idx="1"/>
          </p:nvPr>
        </p:nvSpPr>
        <p:spPr>
          <a:xfrm>
            <a:off x="446970" y="1478855"/>
            <a:ext cx="8229600" cy="5111750"/>
          </a:xfrm>
        </p:spPr>
        <p:txBody>
          <a:bodyPr/>
          <a:lstStyle/>
          <a:p>
            <a:pPr lvl="0"/>
            <a:r>
              <a:rPr lang="en-GB" sz="2000" dirty="0"/>
              <a:t>A change of the closed orbit would be detected by the SIS, independent of the BPMS. This adds some redundancy, and orbit changes cannot be very fast.</a:t>
            </a:r>
          </a:p>
          <a:p>
            <a:pPr lvl="0"/>
            <a:r>
              <a:rPr lang="en-GB" sz="2000" dirty="0"/>
              <a:t>We did not observe any bunches becoming unstable in the case of low beam intensity. There are no signs of instabilities.</a:t>
            </a:r>
          </a:p>
          <a:p>
            <a:pPr lvl="0"/>
            <a:r>
              <a:rPr lang="en-GB" sz="2000" dirty="0"/>
              <a:t>In case that some bunches would become unstable, this would be a </a:t>
            </a:r>
            <a:r>
              <a:rPr lang="en-GB" sz="2000" dirty="0" err="1"/>
              <a:t>betatron</a:t>
            </a:r>
            <a:r>
              <a:rPr lang="en-GB" sz="2000" dirty="0"/>
              <a:t> oscillation that would be seen by the other BPMS.</a:t>
            </a:r>
          </a:p>
          <a:p>
            <a:pPr lvl="0"/>
            <a:r>
              <a:rPr lang="en-GB" sz="2000" dirty="0"/>
              <a:t>We are operating with low beam power (although the damage of ion bunches should not be neglected</a:t>
            </a:r>
            <a:r>
              <a:rPr lang="en-GB" sz="2000" dirty="0" smtClean="0"/>
              <a:t>).</a:t>
            </a:r>
            <a:endParaRPr lang="en-GB" sz="2000" dirty="0"/>
          </a:p>
          <a:p>
            <a:r>
              <a:rPr lang="en-GB" dirty="0" err="1" smtClean="0"/>
              <a:t>Rudiger’s</a:t>
            </a:r>
            <a:r>
              <a:rPr lang="en-GB" dirty="0" smtClean="0"/>
              <a:t> </a:t>
            </a:r>
            <a:r>
              <a:rPr lang="en-GB" dirty="0"/>
              <a:t>conclusion: </a:t>
            </a:r>
            <a:endParaRPr lang="en-GB" dirty="0" smtClean="0"/>
          </a:p>
          <a:p>
            <a:pPr lvl="1"/>
            <a:r>
              <a:rPr lang="en-GB" dirty="0" smtClean="0"/>
              <a:t>I </a:t>
            </a:r>
            <a:r>
              <a:rPr lang="en-GB" dirty="0"/>
              <a:t>would not be too worried to make the proposed change to 2000 bad readings over 100 turns, since 200 would not help. Another options is to go for the next fill for a compromise, say, to 500 bad reading over 2000 turns, and then see how we gain.</a:t>
            </a:r>
          </a:p>
          <a:p>
            <a:endParaRPr lang="en-GB" dirty="0" smtClean="0"/>
          </a:p>
          <a:p>
            <a:endParaRPr lang="en-GB" dirty="0"/>
          </a:p>
          <a:p>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9</a:t>
            </a:fld>
            <a:endParaRPr lang="en-US"/>
          </a:p>
        </p:txBody>
      </p:sp>
      <p:sp>
        <p:nvSpPr>
          <p:cNvPr id="6" name="Date Placeholder 5"/>
          <p:cNvSpPr>
            <a:spLocks noGrp="1"/>
          </p:cNvSpPr>
          <p:nvPr>
            <p:ph type="dt" sz="half" idx="12"/>
          </p:nvPr>
        </p:nvSpPr>
        <p:spPr/>
        <p:txBody>
          <a:bodyPr/>
          <a:lstStyle/>
          <a:p>
            <a:r>
              <a:rPr lang="en-US" smtClean="0"/>
              <a:t>25-10-2013</a:t>
            </a:r>
            <a:endParaRPr lang="en-US" dirty="0"/>
          </a:p>
        </p:txBody>
      </p:sp>
      <p:sp>
        <p:nvSpPr>
          <p:cNvPr id="7" name="TextBox 6"/>
          <p:cNvSpPr txBox="1"/>
          <p:nvPr/>
        </p:nvSpPr>
        <p:spPr>
          <a:xfrm>
            <a:off x="6228230" y="6365435"/>
            <a:ext cx="2448340" cy="400110"/>
          </a:xfrm>
          <a:prstGeom prst="rect">
            <a:avLst/>
          </a:prstGeom>
          <a:noFill/>
        </p:spPr>
        <p:txBody>
          <a:bodyPr wrap="square" rtlCol="0">
            <a:spAutoFit/>
          </a:bodyPr>
          <a:lstStyle/>
          <a:p>
            <a:r>
              <a:rPr lang="en-GB" dirty="0" err="1" smtClean="0"/>
              <a:t>Rudiger</a:t>
            </a:r>
            <a:r>
              <a:rPr lang="en-GB" dirty="0" smtClean="0"/>
              <a:t> Schmidt</a:t>
            </a:r>
            <a:endParaRPr lang="en-GB" dirty="0"/>
          </a:p>
        </p:txBody>
      </p:sp>
      <p:sp>
        <p:nvSpPr>
          <p:cNvPr id="8" name="TextBox 7"/>
          <p:cNvSpPr txBox="1"/>
          <p:nvPr/>
        </p:nvSpPr>
        <p:spPr>
          <a:xfrm>
            <a:off x="467430" y="836640"/>
            <a:ext cx="8065120" cy="400110"/>
          </a:xfrm>
          <a:prstGeom prst="rect">
            <a:avLst/>
          </a:prstGeom>
          <a:noFill/>
        </p:spPr>
        <p:txBody>
          <a:bodyPr wrap="square" rtlCol="0">
            <a:spAutoFit/>
          </a:bodyPr>
          <a:lstStyle/>
          <a:p>
            <a:r>
              <a:rPr lang="en-GB" b="1" dirty="0">
                <a:solidFill>
                  <a:srgbClr val="FF0000"/>
                </a:solidFill>
              </a:rPr>
              <a:t>All three dumps due to BPMSA.B4R6-Horizontal, between 3 – 4e9</a:t>
            </a:r>
          </a:p>
        </p:txBody>
      </p:sp>
    </p:spTree>
    <p:extLst>
      <p:ext uri="{BB962C8B-B14F-4D97-AF65-F5344CB8AC3E}">
        <p14:creationId xmlns:p14="http://schemas.microsoft.com/office/powerpoint/2010/main" val="3595898937"/>
      </p:ext>
    </p:extLst>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62560</TotalTime>
  <Words>852</Words>
  <Application>Microsoft Office PowerPoint</Application>
  <PresentationFormat>On-screen Show (4:3)</PresentationFormat>
  <Paragraphs>131</Paragraphs>
  <Slides>15</Slides>
  <Notes>0</Notes>
  <HiddenSlides>0</HiddenSlides>
  <MMClips>0</MMClips>
  <ScaleCrop>false</ScaleCrop>
  <HeadingPairs>
    <vt:vector size="4" baseType="variant">
      <vt:variant>
        <vt:lpstr>Theme</vt:lpstr>
      </vt:variant>
      <vt:variant>
        <vt:i4>5</vt:i4>
      </vt:variant>
      <vt:variant>
        <vt:lpstr>Slide Titles</vt:lpstr>
      </vt:variant>
      <vt:variant>
        <vt:i4>15</vt:i4>
      </vt:variant>
    </vt:vector>
  </HeadingPairs>
  <TitlesOfParts>
    <vt:vector size="20" baseType="lpstr">
      <vt:lpstr>Pixel</vt:lpstr>
      <vt:lpstr>1_Pixel</vt:lpstr>
      <vt:lpstr>2_Office Theme</vt:lpstr>
      <vt:lpstr>3_Office Theme</vt:lpstr>
      <vt:lpstr>Office Theme</vt:lpstr>
      <vt:lpstr>Thursday 24th January - morning</vt:lpstr>
      <vt:lpstr>Thursday 24th January - afternoon</vt:lpstr>
      <vt:lpstr>Overnight</vt:lpstr>
      <vt:lpstr>BPMSs</vt:lpstr>
      <vt:lpstr>Beam instrumentation</vt:lpstr>
      <vt:lpstr>PowerPoint Presentation</vt:lpstr>
      <vt:lpstr>PowerPoint Presentation</vt:lpstr>
      <vt:lpstr>PowerPoint Presentation</vt:lpstr>
      <vt:lpstr>BPMS – change limits - discussion</vt:lpstr>
      <vt:lpstr>Raising limits</vt:lpstr>
      <vt:lpstr>Change in BPMS interlock settings</vt:lpstr>
      <vt:lpstr>Misc</vt:lpstr>
      <vt:lpstr>Typical beam lifetimes</vt:lpstr>
      <vt:lpstr>Luminosity lifetime</vt:lpstr>
      <vt:lpstr>Various</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Mike Lamont</dc:creator>
  <cp:lastModifiedBy>Mike Lamont</cp:lastModifiedBy>
  <cp:revision>2767</cp:revision>
  <dcterms:created xsi:type="dcterms:W3CDTF">2010-04-04T19:37:12Z</dcterms:created>
  <dcterms:modified xsi:type="dcterms:W3CDTF">2013-01-25T13:32:42Z</dcterms:modified>
</cp:coreProperties>
</file>