
<file path=[Content_Types].xml><?xml version="1.0" encoding="utf-8"?>
<Types xmlns="http://schemas.openxmlformats.org/package/2006/content-types">
  <Default Extension="png" ContentType="image/png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presProps.xml" ContentType="application/vnd.openxmlformats-officedocument.presentationml.presProps+xml"/>
  <Default Extension="gif" ContentType="image/gif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7"/>
  </p:notesMasterIdLst>
  <p:sldIdLst>
    <p:sldId id="995" r:id="rId2"/>
    <p:sldId id="997" r:id="rId3"/>
    <p:sldId id="998" r:id="rId4"/>
    <p:sldId id="999" r:id="rId5"/>
    <p:sldId id="996" r:id="rId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012" autoAdjust="0"/>
    <p:restoredTop sz="94706" autoAdjust="0"/>
  </p:normalViewPr>
  <p:slideViewPr>
    <p:cSldViewPr>
      <p:cViewPr>
        <p:scale>
          <a:sx n="100" d="100"/>
          <a:sy n="100" d="100"/>
        </p:scale>
        <p:origin x="-105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92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12/15/12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Friday Morning 14-Dec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Bernhard Holzer, 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212109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Planning: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 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799" y="1600197"/>
          <a:ext cx="8149468" cy="5181604"/>
        </p:xfrm>
        <a:graphic>
          <a:graphicData uri="http://schemas.openxmlformats.org/drawingml/2006/table">
            <a:tbl>
              <a:tblPr/>
              <a:tblGrid>
                <a:gridCol w="585910"/>
                <a:gridCol w="1260593"/>
                <a:gridCol w="1260593"/>
                <a:gridCol w="1260593"/>
                <a:gridCol w="1260593"/>
                <a:gridCol w="1260593"/>
                <a:gridCol w="1260593"/>
              </a:tblGrid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WEDNESDAY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SATURDAY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929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 MAPS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 ns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 RANGE MD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PHYSICS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CYCLE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TDI checks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e-cloud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GeV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DAMPER SETUP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ns at flat-top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calibration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e-cloud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 ns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DOWN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GeV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PHYSICS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calibration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CYCLING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 tests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1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23:00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6" marR="6596" marT="6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20665150">
            <a:off x="159866" y="1952249"/>
            <a:ext cx="4572000" cy="1815882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Next step:</a:t>
            </a:r>
          </a:p>
          <a:p>
            <a:pPr lvl="1"/>
            <a:r>
              <a:rPr lang="en-US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Fill with 4 trains of 288 bunches to get final reference for heat load in steady state</a:t>
            </a:r>
            <a:r>
              <a:rPr lang="en-GB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(~1 hour)</a:t>
            </a:r>
          </a:p>
          <a:p>
            <a:r>
              <a:rPr lang="en-US" sz="1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Then go for physics (BCMS)</a:t>
            </a:r>
          </a:p>
          <a:p>
            <a:pPr lvl="1"/>
            <a:r>
              <a:rPr lang="en-US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2*48b – short fill as test</a:t>
            </a:r>
          </a:p>
          <a:p>
            <a:pPr lvl="1"/>
            <a:r>
              <a:rPr lang="en-US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25ns_396b_372_348_372_96bpi5inj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81200" y="1371600"/>
            <a:ext cx="3276600" cy="611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2740053" cy="5786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Satur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day 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Morning:</a:t>
            </a:r>
          </a:p>
          <a:p>
            <a:pPr lvl="0"/>
            <a:r>
              <a:rPr lang="en-GB" sz="24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.. 8: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30h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90" y="1143000"/>
            <a:ext cx="3129010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227" y="1676400"/>
            <a:ext cx="5164398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07:00h </a:t>
            </a:r>
            <a:r>
              <a:rPr lang="en-GB" b="1" i="1" kern="0" dirty="0" smtClean="0">
                <a:latin typeface="Times New Roman"/>
                <a:cs typeface="Times New Roman"/>
              </a:rPr>
              <a:t>2100 bunches for scrubbing at 450 </a:t>
            </a:r>
            <a:r>
              <a:rPr lang="en-GB" b="1" i="1" kern="0" dirty="0" err="1" smtClean="0">
                <a:latin typeface="Times New Roman"/>
                <a:cs typeface="Times New Roman"/>
              </a:rPr>
              <a:t>GeV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endParaRPr lang="en-GB" b="1" i="1" kern="0" dirty="0" smtClean="0">
              <a:latin typeface="Times New Roman"/>
              <a:cs typeface="Times New Roman"/>
            </a:endParaRPr>
          </a:p>
          <a:p>
            <a:endParaRPr lang="en-GB" b="1" i="1" kern="0" dirty="0" smtClean="0">
              <a:latin typeface="Times New Roman"/>
              <a:cs typeface="Times New Roman"/>
            </a:endParaRPr>
          </a:p>
          <a:p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11:00h beam dump</a:t>
            </a:r>
            <a:r>
              <a:rPr lang="en-GB" b="1" i="1" kern="0" dirty="0" smtClean="0">
                <a:latin typeface="Times New Roman"/>
                <a:cs typeface="Times New Roman"/>
              </a:rPr>
              <a:t>: power converter </a:t>
            </a:r>
            <a:r>
              <a:rPr lang="en-US" sz="1600" dirty="0" smtClean="0"/>
              <a:t>RCBYH4R5</a:t>
            </a:r>
            <a:r>
              <a:rPr lang="en-US" sz="1600" dirty="0" smtClean="0"/>
              <a:t>.</a:t>
            </a:r>
            <a:r>
              <a:rPr lang="en-US" sz="1600" dirty="0" smtClean="0"/>
              <a:t>B2</a:t>
            </a:r>
          </a:p>
          <a:p>
            <a:r>
              <a:rPr lang="en-US" sz="1600" b="1" i="1" kern="0" dirty="0" smtClean="0">
                <a:latin typeface="Times New Roman"/>
                <a:cs typeface="Times New Roman"/>
              </a:rPr>
              <a:t>	-&gt; short access</a:t>
            </a:r>
          </a:p>
          <a:p>
            <a:endParaRPr lang="en-US" sz="1600" b="1" i="1" kern="0" dirty="0" smtClean="0">
              <a:latin typeface="Times New Roman"/>
              <a:cs typeface="Times New Roman"/>
            </a:endParaRPr>
          </a:p>
          <a:p>
            <a:r>
              <a:rPr lang="en-US" sz="16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13:14h </a:t>
            </a:r>
            <a:r>
              <a:rPr lang="en-US" sz="1600" b="1" i="1" kern="0" dirty="0" smtClean="0">
                <a:latin typeface="Times New Roman"/>
                <a:cs typeface="Times New Roman"/>
              </a:rPr>
              <a:t>pre-cycling</a:t>
            </a:r>
            <a:r>
              <a:rPr lang="en-GB" sz="1600" b="1" i="1" kern="0" dirty="0" smtClean="0">
                <a:latin typeface="Times New Roman"/>
                <a:cs typeface="Times New Roman"/>
              </a:rPr>
              <a:t> ... </a:t>
            </a:r>
            <a:r>
              <a:rPr lang="en-GB" sz="16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waiting for the POPS.</a:t>
            </a:r>
          </a:p>
          <a:p>
            <a:endParaRPr lang="en-GB" sz="16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16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6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6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15:00h </a:t>
            </a:r>
            <a:r>
              <a:rPr lang="en-US" sz="1600" b="1" i="1" kern="0" dirty="0" smtClean="0">
                <a:latin typeface="Times New Roman"/>
                <a:cs typeface="Times New Roman"/>
              </a:rPr>
              <a:t>injection 12+2*48 in h9</a:t>
            </a:r>
            <a:endParaRPr lang="en-US" sz="16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6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6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16:00h </a:t>
            </a:r>
            <a:r>
              <a:rPr lang="en-US" sz="1600" b="1" i="1" kern="0" dirty="0" smtClean="0">
                <a:latin typeface="Times New Roman"/>
                <a:cs typeface="Times New Roman"/>
              </a:rPr>
              <a:t>ramp – squeeze – adjust</a:t>
            </a:r>
          </a:p>
          <a:p>
            <a:r>
              <a:rPr lang="en-US" sz="16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16:30h stable beams</a:t>
            </a:r>
          </a:p>
          <a:p>
            <a:endParaRPr lang="en-US" sz="16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6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18:05h </a:t>
            </a:r>
            <a:r>
              <a:rPr lang="en-US" sz="1600" b="1" i="1" kern="0" dirty="0" smtClean="0">
                <a:latin typeface="Times New Roman"/>
                <a:cs typeface="Times New Roman"/>
              </a:rPr>
              <a:t>beam dump (Operation)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b="34603"/>
          <a:stretch>
            <a:fillRect/>
          </a:stretch>
        </p:blipFill>
        <p:spPr>
          <a:xfrm>
            <a:off x="2438400" y="2057400"/>
            <a:ext cx="1218729" cy="636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191000"/>
            <a:ext cx="2552126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3132739" cy="5786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Satur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day Late / Night: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4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.. 8:</a:t>
            </a:r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30h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888" y="1676400"/>
            <a:ext cx="5685512" cy="4185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20:00h </a:t>
            </a:r>
            <a:r>
              <a:rPr lang="en-GB" b="1" i="1" kern="0" dirty="0" smtClean="0">
                <a:latin typeface="Times New Roman"/>
                <a:cs typeface="Times New Roman"/>
              </a:rPr>
              <a:t>new injection for physics</a:t>
            </a:r>
          </a:p>
          <a:p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0h </a:t>
            </a:r>
            <a:r>
              <a:rPr lang="en-GB" b="1" i="1" kern="0" dirty="0" err="1" smtClean="0">
                <a:latin typeface="Times New Roman"/>
                <a:cs typeface="Times New Roman"/>
              </a:rPr>
              <a:t>r</a:t>
            </a:r>
            <a:r>
              <a:rPr lang="en-GB" b="1" i="1" kern="0" dirty="0" smtClean="0">
                <a:latin typeface="Times New Roman"/>
                <a:cs typeface="Times New Roman"/>
              </a:rPr>
              <a:t> – </a:t>
            </a:r>
            <a:r>
              <a:rPr lang="en-GB" b="1" i="1" kern="0" dirty="0" err="1" smtClean="0">
                <a:latin typeface="Times New Roman"/>
                <a:cs typeface="Times New Roman"/>
              </a:rPr>
              <a:t>s</a:t>
            </a:r>
            <a:r>
              <a:rPr lang="en-GB" b="1" i="1" kern="0" dirty="0" smtClean="0">
                <a:latin typeface="Times New Roman"/>
                <a:cs typeface="Times New Roman"/>
              </a:rPr>
              <a:t> – a stable beams:  12 + 4 * 48 bunches</a:t>
            </a:r>
          </a:p>
          <a:p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US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</a:t>
            </a:r>
            <a:r>
              <a:rPr lang="en-US" b="1" i="1" kern="0" dirty="0" smtClean="0">
                <a:latin typeface="Times New Roman"/>
                <a:cs typeface="Times New Roman"/>
              </a:rPr>
              <a:t>beam dump (Operation</a:t>
            </a:r>
            <a:r>
              <a:rPr lang="en-US" b="1" i="1" kern="0" dirty="0" smtClean="0">
                <a:latin typeface="Times New Roman"/>
                <a:cs typeface="Times New Roman"/>
              </a:rPr>
              <a:t>)</a:t>
            </a:r>
          </a:p>
          <a:p>
            <a:endParaRPr lang="en-US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00:00h  new injection: </a:t>
            </a:r>
            <a:r>
              <a:rPr lang="en-US" b="1" i="1" kern="0" dirty="0" smtClean="0">
                <a:latin typeface="Times New Roman"/>
                <a:cs typeface="Times New Roman"/>
              </a:rPr>
              <a:t>12 + 4 * 96 bunches</a:t>
            </a:r>
          </a:p>
          <a:p>
            <a:r>
              <a:rPr lang="en-US" b="1" i="1" kern="0" dirty="0" smtClean="0">
                <a:latin typeface="Times New Roman"/>
                <a:cs typeface="Times New Roman"/>
              </a:rPr>
              <a:t>	considerable losses on ramp</a:t>
            </a:r>
          </a:p>
          <a:p>
            <a:endParaRPr lang="en-US" b="1" i="1" kern="0" dirty="0" smtClean="0">
              <a:latin typeface="Times New Roman"/>
              <a:cs typeface="Times New Roman"/>
            </a:endParaRPr>
          </a:p>
          <a:p>
            <a:r>
              <a:rPr lang="en-US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01:13 </a:t>
            </a:r>
            <a:r>
              <a:rPr lang="en-US" b="1" i="1" kern="0" dirty="0" err="1" smtClean="0">
                <a:latin typeface="Times New Roman"/>
                <a:cs typeface="Times New Roman"/>
              </a:rPr>
              <a:t>r</a:t>
            </a:r>
            <a:r>
              <a:rPr lang="en-US" b="1" i="1" kern="0" dirty="0" smtClean="0">
                <a:latin typeface="Times New Roman"/>
                <a:cs typeface="Times New Roman"/>
              </a:rPr>
              <a:t> –</a:t>
            </a:r>
            <a:r>
              <a:rPr lang="en-US" b="1" i="1" kern="0" dirty="0" err="1" smtClean="0">
                <a:latin typeface="Times New Roman"/>
                <a:cs typeface="Times New Roman"/>
              </a:rPr>
              <a:t>s</a:t>
            </a:r>
            <a:r>
              <a:rPr lang="en-US" b="1" i="1" kern="0" dirty="0" smtClean="0">
                <a:latin typeface="Times New Roman"/>
                <a:cs typeface="Times New Roman"/>
              </a:rPr>
              <a:t> –a –luminosity</a:t>
            </a:r>
          </a:p>
          <a:p>
            <a:r>
              <a:rPr lang="en-US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... but: </a:t>
            </a:r>
            <a:r>
              <a:rPr lang="en-US" sz="1600" dirty="0" smtClean="0"/>
              <a:t>first </a:t>
            </a:r>
            <a:r>
              <a:rPr lang="en-US" sz="1600" dirty="0" smtClean="0"/>
              <a:t>three 96b-batches are off by 4 </a:t>
            </a:r>
            <a:r>
              <a:rPr lang="en-US" sz="1600" dirty="0" smtClean="0"/>
              <a:t>buckets</a:t>
            </a:r>
          </a:p>
          <a:p>
            <a:r>
              <a:rPr lang="en-US" sz="16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             </a:t>
            </a:r>
            <a:r>
              <a:rPr lang="en-US" sz="1600" dirty="0" smtClean="0"/>
              <a:t>called RF </a:t>
            </a:r>
            <a:r>
              <a:rPr lang="en-US" sz="1600" dirty="0" smtClean="0"/>
              <a:t>piquet</a:t>
            </a:r>
          </a:p>
          <a:p>
            <a:endParaRPr lang="en-US" sz="1600" b="1" i="1" kern="0" dirty="0" smtClean="0">
              <a:latin typeface="Times New Roman"/>
              <a:cs typeface="Times New Roman"/>
            </a:endParaRPr>
          </a:p>
          <a:p>
            <a:r>
              <a:rPr lang="en-US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01:35h </a:t>
            </a:r>
            <a:r>
              <a:rPr lang="en-US" b="1" i="1" kern="0" dirty="0" smtClean="0">
                <a:latin typeface="Times New Roman"/>
                <a:cs typeface="Times New Roman"/>
              </a:rPr>
              <a:t>beam dump (Operation)</a:t>
            </a:r>
          </a:p>
          <a:p>
            <a:endParaRPr lang="en-GB" b="1" i="1" kern="0" dirty="0" smtClean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0168" b="10951"/>
          <a:stretch>
            <a:fillRect/>
          </a:stretch>
        </p:blipFill>
        <p:spPr>
          <a:xfrm>
            <a:off x="6172200" y="1524000"/>
            <a:ext cx="2598874" cy="18031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7400" y="4343400"/>
            <a:ext cx="587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20%</a:t>
            </a:r>
            <a:endParaRPr lang="en-US" sz="1400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429000"/>
            <a:ext cx="2590800" cy="199392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05000"/>
            <a:ext cx="3882579" cy="309880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143000"/>
            <a:ext cx="240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Saturday 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Night: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752600"/>
            <a:ext cx="8489436" cy="4616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02:55h once again: </a:t>
            </a:r>
            <a:r>
              <a:rPr lang="en-GB" b="1" i="1" kern="0" dirty="0" smtClean="0">
                <a:latin typeface="Times New Roman"/>
                <a:cs typeface="Times New Roman"/>
              </a:rPr>
              <a:t>new </a:t>
            </a:r>
            <a:r>
              <a:rPr lang="en-GB" b="1" i="1" kern="0" dirty="0" smtClean="0">
                <a:latin typeface="Times New Roman"/>
                <a:cs typeface="Times New Roman"/>
              </a:rPr>
              <a:t>injection for </a:t>
            </a:r>
            <a:r>
              <a:rPr lang="en-GB" b="1" i="1" kern="0" dirty="0" smtClean="0">
                <a:latin typeface="Times New Roman"/>
                <a:cs typeface="Times New Roman"/>
              </a:rPr>
              <a:t>physics </a:t>
            </a:r>
          </a:p>
          <a:p>
            <a:r>
              <a:rPr lang="en-GB" b="1" i="1" kern="0" dirty="0" smtClean="0">
                <a:latin typeface="Times New Roman"/>
                <a:cs typeface="Times New Roman"/>
              </a:rPr>
              <a:t>	and again: beam 1 is off by 4 buckets.</a:t>
            </a:r>
          </a:p>
          <a:p>
            <a:endParaRPr lang="en-GB" b="1" i="1" kern="0" dirty="0" smtClean="0">
              <a:latin typeface="Times New Roman"/>
              <a:cs typeface="Times New Roman"/>
            </a:endParaRPr>
          </a:p>
          <a:p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03:30h </a:t>
            </a:r>
            <a:r>
              <a:rPr lang="en-US" i="1" dirty="0" smtClean="0">
                <a:latin typeface="Times New Roman"/>
                <a:cs typeface="Times New Roman"/>
              </a:rPr>
              <a:t>Philippe on phone ... </a:t>
            </a: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04:53h                .</a:t>
            </a:r>
            <a:r>
              <a:rPr lang="en-GB" b="1" i="1" kern="0" dirty="0" smtClean="0">
                <a:latin typeface="Times New Roman"/>
                <a:cs typeface="Times New Roman"/>
              </a:rPr>
              <a:t>.. </a:t>
            </a:r>
            <a:r>
              <a:rPr lang="en-US" i="1" dirty="0" smtClean="0">
                <a:latin typeface="Times New Roman"/>
                <a:cs typeface="Times New Roman"/>
              </a:rPr>
              <a:t>&amp; on site to check</a:t>
            </a:r>
          </a:p>
          <a:p>
            <a:endParaRPr lang="en-US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</a:t>
            </a:r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20h </a:t>
            </a:r>
            <a:r>
              <a:rPr lang="en-US" sz="1600" i="1" dirty="0" smtClean="0"/>
              <a:t>error on FMCM, called I. </a:t>
            </a:r>
            <a:r>
              <a:rPr lang="en-US" sz="1600" i="1" dirty="0" err="1" smtClean="0"/>
              <a:t>Romera</a:t>
            </a:r>
            <a:r>
              <a:rPr lang="en-US" sz="1600" i="1" dirty="0" smtClean="0"/>
              <a:t> </a:t>
            </a:r>
          </a:p>
          <a:p>
            <a:r>
              <a:rPr lang="en-US" sz="16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... and again 06:43h</a:t>
            </a: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05:24h </a:t>
            </a:r>
            <a:r>
              <a:rPr lang="en-US" sz="1600" i="1" dirty="0" smtClean="0"/>
              <a:t>XPOC </a:t>
            </a:r>
            <a:r>
              <a:rPr lang="en-US" sz="1600" i="1" dirty="0" smtClean="0"/>
              <a:t>error on B2</a:t>
            </a:r>
            <a:r>
              <a:rPr lang="en-US" sz="1600" i="1" dirty="0" smtClean="0"/>
              <a:t>: </a:t>
            </a:r>
            <a:r>
              <a:rPr lang="en-US" sz="1600" i="1" dirty="0" smtClean="0"/>
              <a:t>called </a:t>
            </a:r>
            <a:r>
              <a:rPr lang="en-US" sz="1600" i="1" dirty="0" smtClean="0"/>
              <a:t>E. </a:t>
            </a:r>
            <a:r>
              <a:rPr lang="en-US" sz="1600" i="1" dirty="0" err="1" smtClean="0"/>
              <a:t>Carlier</a:t>
            </a:r>
            <a:r>
              <a:rPr lang="en-US" sz="1600" i="1" dirty="0" smtClean="0"/>
              <a:t> to reset</a:t>
            </a:r>
          </a:p>
          <a:p>
            <a:endParaRPr lang="en-US" sz="1600" i="1" dirty="0" smtClean="0"/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06:43h Timing (RF-) problem solved: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temperature compensation of the optic fibre link </a:t>
            </a:r>
          </a:p>
          <a:p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was at limit </a:t>
            </a:r>
          </a:p>
          <a:p>
            <a:endParaRPr lang="en-GB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</a:t>
            </a:r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46h SPS lost patrol,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 beam </a:t>
            </a:r>
            <a:endParaRPr lang="en-US" sz="1600" i="1" dirty="0" smtClean="0">
              <a:solidFill>
                <a:srgbClr val="000000"/>
              </a:solidFill>
            </a:endParaRPr>
          </a:p>
          <a:p>
            <a:endParaRPr lang="en-US" sz="16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16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724400" y="236220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572000" y="2514600"/>
            <a:ext cx="9906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Sunday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9228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Global aperture measurement at 450 </a:t>
            </a:r>
            <a:r>
              <a:rPr lang="en-GB" sz="2000" dirty="0" err="1" smtClean="0">
                <a:solidFill>
                  <a:srgbClr val="0000FF"/>
                </a:solidFill>
              </a:rPr>
              <a:t>GeV</a:t>
            </a:r>
            <a:r>
              <a:rPr lang="en-GB" sz="2000" dirty="0" smtClean="0">
                <a:solidFill>
                  <a:srgbClr val="0000FF"/>
                </a:solidFill>
              </a:rPr>
              <a:t> (MG – 4 </a:t>
            </a:r>
            <a:r>
              <a:rPr lang="en-GB" sz="2000" dirty="0" err="1" smtClean="0">
                <a:solidFill>
                  <a:srgbClr val="0000FF"/>
                </a:solidFill>
              </a:rPr>
              <a:t>hrs</a:t>
            </a:r>
            <a:r>
              <a:rPr lang="en-GB" sz="2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GB" sz="2000" dirty="0" smtClean="0"/>
              <a:t>Ralph </a:t>
            </a:r>
            <a:r>
              <a:rPr lang="en-GB" sz="2000" dirty="0" err="1" smtClean="0"/>
              <a:t>Steinhagen</a:t>
            </a:r>
            <a:r>
              <a:rPr lang="en-GB" sz="2000" dirty="0" smtClean="0"/>
              <a:t> – 1hr</a:t>
            </a:r>
          </a:p>
          <a:p>
            <a:r>
              <a:rPr lang="en-GB" sz="2000" dirty="0" smtClean="0"/>
              <a:t>RF: longitudinal feedback and fast BQM ~ 2 </a:t>
            </a:r>
            <a:r>
              <a:rPr lang="en-GB" sz="2000" dirty="0" err="1" smtClean="0"/>
              <a:t>hrs</a:t>
            </a:r>
            <a:endParaRPr lang="en-GB" sz="2000" dirty="0" smtClean="0"/>
          </a:p>
          <a:p>
            <a:r>
              <a:rPr lang="en-GB" sz="2000" dirty="0" smtClean="0"/>
              <a:t>19:00 start access for BI (attenuators BPMS point 6 (and </a:t>
            </a:r>
            <a:r>
              <a:rPr lang="en-GB" sz="2000" dirty="0" err="1" smtClean="0"/>
              <a:t>schottky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Pre-cycle</a:t>
            </a:r>
          </a:p>
          <a:p>
            <a:r>
              <a:rPr lang="en-GB" sz="2000" dirty="0" smtClean="0"/>
              <a:t>Verification of BPMS</a:t>
            </a:r>
          </a:p>
          <a:p>
            <a:r>
              <a:rPr lang="en-GB" sz="2000" dirty="0" err="1" smtClean="0"/>
              <a:t>pA</a:t>
            </a:r>
            <a:r>
              <a:rPr lang="en-GB" sz="2000" dirty="0" smtClean="0"/>
              <a:t> MD until 06:00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fld id="{35627ED7-E218-4887-B885-6131837B1356}" type="slidenum">
              <a:rPr lang="en-US" smtClean="0">
                <a:solidFill>
                  <a:srgbClr val="00007D"/>
                </a:solidFill>
              </a:rPr>
              <a:pPr/>
              <a:t>5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24-11-12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584" y="1417638"/>
            <a:ext cx="340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MDs starting Sunday, at ≈ 12:00h</a:t>
            </a:r>
            <a:endParaRPr lang="en-US" b="1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972762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47298</TotalTime>
  <Words>698</Words>
  <Application>Microsoft Macintosh PowerPoint</Application>
  <PresentationFormat>On-screen Show (4:3)</PresentationFormat>
  <Paragraphs>286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LHCpresentations</vt:lpstr>
      <vt:lpstr>Slide 1</vt:lpstr>
      <vt:lpstr>Slide 2</vt:lpstr>
      <vt:lpstr>Slide 3</vt:lpstr>
      <vt:lpstr>Slide 4</vt:lpstr>
      <vt:lpstr>Sunday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2383</cp:revision>
  <cp:lastPrinted>2012-10-22T05:51:34Z</cp:lastPrinted>
  <dcterms:created xsi:type="dcterms:W3CDTF">2012-12-15T21:09:58Z</dcterms:created>
  <dcterms:modified xsi:type="dcterms:W3CDTF">2012-12-16T06:36:11Z</dcterms:modified>
</cp:coreProperties>
</file>