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11"/>
  </p:notesMasterIdLst>
  <p:sldIdLst>
    <p:sldId id="1197" r:id="rId2"/>
    <p:sldId id="1222" r:id="rId3"/>
    <p:sldId id="1223" r:id="rId4"/>
    <p:sldId id="1224" r:id="rId5"/>
    <p:sldId id="1225" r:id="rId6"/>
    <p:sldId id="1228" r:id="rId7"/>
    <p:sldId id="1229" r:id="rId8"/>
    <p:sldId id="1227" r:id="rId9"/>
    <p:sldId id="1226" r:id="rId10"/>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FF"/>
    <a:srgbClr val="008000"/>
    <a:srgbClr val="66FF33"/>
    <a:srgbClr val="3333FF"/>
    <a:srgbClr val="0000FF"/>
    <a:srgbClr val="FF9900"/>
    <a:srgbClr val="FFFFCC"/>
    <a:srgbClr val="CC9900"/>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9" autoAdjust="0"/>
    <p:restoredTop sz="94706" autoAdjust="0"/>
  </p:normalViewPr>
  <p:slideViewPr>
    <p:cSldViewPr>
      <p:cViewPr varScale="1">
        <p:scale>
          <a:sx n="87" d="100"/>
          <a:sy n="87" d="100"/>
        </p:scale>
        <p:origin x="-1578"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3762" y="-102"/>
      </p:cViewPr>
      <p:guideLst>
        <p:guide orient="horz" pos="3128"/>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a:p>
        </p:txBody>
      </p:sp>
    </p:spTree>
    <p:extLst>
      <p:ext uri="{BB962C8B-B14F-4D97-AF65-F5344CB8AC3E}">
        <p14:creationId xmlns:p14="http://schemas.microsoft.com/office/powerpoint/2010/main" val="3973483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1676400" y="6553201"/>
            <a:ext cx="6477000" cy="152399"/>
          </a:xfrm>
        </p:spPr>
        <p:txBody>
          <a:bodyPr/>
          <a:lstStyle>
            <a:lvl1pPr>
              <a:defRPr/>
            </a:lvl1pPr>
          </a:lstStyle>
          <a:p>
            <a:r>
              <a:rPr lang="en-US" smtClean="0"/>
              <a:t>LHC Morning Meeting - G. Arduini</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4B9D4380-6F19-4A7E-93F2-E14642744991}" type="datetime1">
              <a:rPr lang="en-GB" smtClean="0"/>
              <a:t>14/11/2012</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A071A-2CDE-4F64-8478-D74B690A888A}" type="datetime1">
              <a:rPr lang="en-GB" smtClean="0"/>
              <a:t>14/11/2012</a:t>
            </a:fld>
            <a:endParaRPr lang="en-US"/>
          </a:p>
        </p:txBody>
      </p:sp>
      <p:sp>
        <p:nvSpPr>
          <p:cNvPr id="8" name="Footer Placeholder 7"/>
          <p:cNvSpPr>
            <a:spLocks noGrp="1"/>
          </p:cNvSpPr>
          <p:nvPr>
            <p:ph type="ftr" sz="quarter" idx="11"/>
          </p:nvPr>
        </p:nvSpPr>
        <p:spPr>
          <a:xfrm>
            <a:off x="1676400" y="6553201"/>
            <a:ext cx="6477000" cy="152399"/>
          </a:xfrm>
        </p:spPr>
        <p:txBody>
          <a:bodyPr/>
          <a:lstStyle/>
          <a:p>
            <a:r>
              <a:rPr lang="en-US" smtClean="0"/>
              <a:t>LHC Morning Meeting - G. Arduini</a:t>
            </a:r>
            <a:endParaRPr lang="en-US" dirty="0"/>
          </a:p>
        </p:txBody>
      </p:sp>
      <p:sp>
        <p:nvSpPr>
          <p:cNvPr id="9" name="Slide Number Placeholder 8"/>
          <p:cNvSpPr>
            <a:spLocks noGrp="1"/>
          </p:cNvSpPr>
          <p:nvPr>
            <p:ph type="sldNum" sz="quarter" idx="12"/>
          </p:nvPr>
        </p:nvSpPr>
        <p:spPr/>
        <p:txBody>
          <a:bodyPr/>
          <a:lstStyle/>
          <a:p>
            <a:fld id="{9E9C5516-24D6-497E-B20F-168204F9A8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C8E7F0-B3B2-4711-9383-6412E3C81093}" type="datetime1">
              <a:rPr lang="en-GB" smtClean="0"/>
              <a:t>14/11/2012</a:t>
            </a:fld>
            <a:endParaRPr lang="en-GB"/>
          </a:p>
        </p:txBody>
      </p:sp>
      <p:sp>
        <p:nvSpPr>
          <p:cNvPr id="6" name="Footer Placeholder 5"/>
          <p:cNvSpPr>
            <a:spLocks noGrp="1"/>
          </p:cNvSpPr>
          <p:nvPr>
            <p:ph type="ftr" sz="quarter" idx="11"/>
          </p:nvPr>
        </p:nvSpPr>
        <p:spPr>
          <a:xfrm>
            <a:off x="1676400" y="6553201"/>
            <a:ext cx="6477000" cy="152399"/>
          </a:xfrm>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A90DF66D-7345-4F19-BF7B-E480E373C532}" type="datetime1">
              <a:rPr lang="en-GB" smtClean="0"/>
              <a:t>14/11/2012</a:t>
            </a:fld>
            <a:endParaRPr lang="en-GB"/>
          </a:p>
        </p:txBody>
      </p:sp>
      <p:sp>
        <p:nvSpPr>
          <p:cNvPr id="5" name="Footer Placeholder 4"/>
          <p:cNvSpPr>
            <a:spLocks noGrp="1"/>
          </p:cNvSpPr>
          <p:nvPr>
            <p:ph type="ftr" sz="quarter" idx="11"/>
          </p:nvPr>
        </p:nvSpPr>
        <p:spPr>
          <a:xfrm>
            <a:off x="1676400" y="6553201"/>
            <a:ext cx="6477000" cy="152399"/>
          </a:xfrm>
        </p:spPr>
        <p:txBody>
          <a:bodyPr/>
          <a:lstStyle>
            <a:lvl1pPr>
              <a:defRPr/>
            </a:lvl1p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lvl1pPr>
              <a:defRPr/>
            </a:lvl1pPr>
          </a:lstStyle>
          <a:p>
            <a:fld id="{B2ED15F2-B5DC-4D70-8B9E-4287CA2479A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3A1C59BB-CC43-4614-B10A-F41B1F3EF9F4}" type="datetime1">
              <a:rPr lang="en-GB" smtClean="0"/>
              <a:t>14/11/2012</a:t>
            </a:fld>
            <a:endParaRPr lang="en-US"/>
          </a:p>
        </p:txBody>
      </p:sp>
      <p:sp>
        <p:nvSpPr>
          <p:cNvPr id="13" name="Footer Placeholder 4"/>
          <p:cNvSpPr>
            <a:spLocks noGrp="1"/>
          </p:cNvSpPr>
          <p:nvPr>
            <p:ph type="ftr" sz="quarter" idx="3"/>
          </p:nvPr>
        </p:nvSpPr>
        <p:spPr>
          <a:xfrm>
            <a:off x="1676400" y="6553201"/>
            <a:ext cx="6400800" cy="152399"/>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smtClean="0"/>
              <a:t>LHC Morning Meeting - G. Arduini</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Lst>
  <p:hf hdr="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 </a:t>
            </a:r>
            <a:r>
              <a:rPr lang="en-US" dirty="0" smtClean="0"/>
              <a:t>13/11 – Wed 14/11</a:t>
            </a:r>
            <a:endParaRPr lang="en-GB" dirty="0"/>
          </a:p>
        </p:txBody>
      </p:sp>
      <p:sp>
        <p:nvSpPr>
          <p:cNvPr id="3" name="Content Placeholder 2"/>
          <p:cNvSpPr>
            <a:spLocks noGrp="1"/>
          </p:cNvSpPr>
          <p:nvPr>
            <p:ph idx="1"/>
          </p:nvPr>
        </p:nvSpPr>
        <p:spPr/>
        <p:txBody>
          <a:bodyPr/>
          <a:lstStyle/>
          <a:p>
            <a:r>
              <a:rPr lang="en-US" sz="2000" dirty="0"/>
              <a:t>06:30 Cryogenics back – pre-cycle. </a:t>
            </a:r>
          </a:p>
          <a:p>
            <a:r>
              <a:rPr lang="en-US" sz="2000" dirty="0"/>
              <a:t>08:00 Injecting pilots, steering. </a:t>
            </a:r>
          </a:p>
          <a:p>
            <a:r>
              <a:rPr lang="en-US" sz="2000" dirty="0"/>
              <a:t>09:00 No beam from injectors, problem with Booster </a:t>
            </a:r>
            <a:r>
              <a:rPr lang="en-US" sz="2000" dirty="0" smtClean="0"/>
              <a:t>distributor</a:t>
            </a:r>
            <a:r>
              <a:rPr lang="en-US" sz="2000" dirty="0"/>
              <a:t>. </a:t>
            </a:r>
          </a:p>
          <a:p>
            <a:r>
              <a:rPr lang="en-US" sz="2000" dirty="0"/>
              <a:t>11:35 Booster back. Check injection 144 bunches: OK. </a:t>
            </a:r>
          </a:p>
          <a:p>
            <a:r>
              <a:rPr lang="en-US" sz="2000" dirty="0"/>
              <a:t>12:00 Set-up of gated BBQ for B2. </a:t>
            </a:r>
          </a:p>
          <a:p>
            <a:r>
              <a:rPr lang="en-US" sz="2000" dirty="0"/>
              <a:t>12:30 Continue filling for </a:t>
            </a:r>
            <a:r>
              <a:rPr lang="en-US" sz="2000" dirty="0" smtClean="0"/>
              <a:t>physics</a:t>
            </a:r>
            <a:r>
              <a:rPr lang="en-US" sz="2000" dirty="0"/>
              <a:t>: very clean. </a:t>
            </a:r>
          </a:p>
          <a:p>
            <a:r>
              <a:rPr lang="en-US" sz="2000" dirty="0"/>
              <a:t>13:00 Start ramp</a:t>
            </a:r>
            <a:r>
              <a:rPr lang="en-US" sz="2000" b="1" dirty="0"/>
              <a:t> fill 3285</a:t>
            </a:r>
            <a:r>
              <a:rPr lang="en-US" sz="2000" dirty="0"/>
              <a:t>. </a:t>
            </a:r>
            <a:r>
              <a:rPr lang="en-US" sz="2000" dirty="0" smtClean="0"/>
              <a:t>Good signal on gated BBQ for both beams without chirp. Some losses on the B2 6 bunches (lower gain – factor 2 -of the damper as compared to B1)</a:t>
            </a:r>
            <a:endParaRPr lang="en-US" sz="2000" dirty="0"/>
          </a:p>
          <a:p>
            <a:r>
              <a:rPr lang="en-US" sz="2000" dirty="0"/>
              <a:t>13:56 Stable beams, initial </a:t>
            </a:r>
            <a:r>
              <a:rPr lang="en-US" sz="2000" dirty="0" err="1"/>
              <a:t>lumi's</a:t>
            </a:r>
            <a:r>
              <a:rPr lang="en-US" sz="2000" dirty="0"/>
              <a:t> around 7.2 e33, ALICE </a:t>
            </a:r>
            <a:r>
              <a:rPr lang="en-US" sz="2000" dirty="0" smtClean="0"/>
              <a:t>3.3e30 </a:t>
            </a:r>
            <a:r>
              <a:rPr lang="en-US" sz="2000" dirty="0"/>
              <a:t>cm-2s-1</a:t>
            </a:r>
            <a:r>
              <a:rPr lang="en-US" sz="2000" dirty="0" smtClean="0"/>
              <a:t>.</a:t>
            </a:r>
          </a:p>
          <a:p>
            <a:r>
              <a:rPr lang="en-US" sz="2000" dirty="0"/>
              <a:t>24:00 End of fill 3285. OP dump.153 pb-1 in ~10 h. </a:t>
            </a:r>
            <a:endParaRPr lang="en-US" sz="2000" dirty="0" smtClean="0"/>
          </a:p>
          <a:p>
            <a:r>
              <a:rPr lang="en-US" sz="2000" dirty="0"/>
              <a:t>03:30 Stable beams #3286, initial </a:t>
            </a:r>
            <a:r>
              <a:rPr lang="en-US" sz="2000" dirty="0" err="1"/>
              <a:t>lumi's</a:t>
            </a:r>
            <a:r>
              <a:rPr lang="en-US" sz="2000" dirty="0"/>
              <a:t> </a:t>
            </a:r>
            <a:r>
              <a:rPr lang="en-US" sz="2000" dirty="0" smtClean="0"/>
              <a:t>up 7.5 </a:t>
            </a:r>
            <a:r>
              <a:rPr lang="en-US" sz="2000" dirty="0"/>
              <a:t>e33 cm-2s-1.</a:t>
            </a:r>
            <a:endParaRPr lang="en-US" sz="2000" dirty="0"/>
          </a:p>
          <a:p>
            <a:pPr marL="0" indent="0">
              <a:buNone/>
            </a:pPr>
            <a:r>
              <a:rPr lang="en-US" sz="2800" dirty="0"/>
              <a:t/>
            </a:r>
            <a:br>
              <a:rPr lang="en-US" sz="2800" dirty="0"/>
            </a:br>
            <a:endParaRPr lang="en-GB" sz="2800" dirty="0"/>
          </a:p>
        </p:txBody>
      </p:sp>
      <p:sp>
        <p:nvSpPr>
          <p:cNvPr id="4" name="Date Placeholder 3"/>
          <p:cNvSpPr>
            <a:spLocks noGrp="1"/>
          </p:cNvSpPr>
          <p:nvPr>
            <p:ph type="dt" sz="half" idx="10"/>
          </p:nvPr>
        </p:nvSpPr>
        <p:spPr/>
        <p:txBody>
          <a:bodyPr/>
          <a:lstStyle/>
          <a:p>
            <a:fld id="{A90DF66D-7345-4F19-BF7B-E480E373C532}" type="datetime1">
              <a:rPr lang="en-GB" smtClean="0"/>
              <a:t>14/11/2012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1</a:t>
            </a:fld>
            <a:endParaRPr lang="en-GB"/>
          </a:p>
        </p:txBody>
      </p:sp>
    </p:spTree>
    <p:extLst>
      <p:ext uri="{BB962C8B-B14F-4D97-AF65-F5344CB8AC3E}">
        <p14:creationId xmlns:p14="http://schemas.microsoft.com/office/powerpoint/2010/main" val="3437900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Optimization BBQ-high sensitivity</a:t>
            </a:r>
            <a:endParaRPr lang="en-GB" dirty="0"/>
          </a:p>
        </p:txBody>
      </p:sp>
      <p:sp>
        <p:nvSpPr>
          <p:cNvPr id="8" name="Content Placeholder 7"/>
          <p:cNvSpPr>
            <a:spLocks noGrp="1"/>
          </p:cNvSpPr>
          <p:nvPr>
            <p:ph sz="half" idx="1"/>
          </p:nvPr>
        </p:nvSpPr>
        <p:spPr>
          <a:xfrm>
            <a:off x="152400" y="3886200"/>
            <a:ext cx="4343400" cy="2239963"/>
          </a:xfrm>
        </p:spPr>
        <p:txBody>
          <a:bodyPr/>
          <a:lstStyle/>
          <a:p>
            <a:r>
              <a:rPr lang="en-US" sz="2000" dirty="0" smtClean="0"/>
              <a:t>Not yet ideal for all possible bunch configurations from nominal to full machine but good settings for ramp </a:t>
            </a:r>
            <a:r>
              <a:rPr lang="en-US" sz="2000" dirty="0" smtClean="0"/>
              <a:t>found. Ramp without chirp.</a:t>
            </a:r>
            <a:endParaRPr lang="en-GB" sz="2000" dirty="0"/>
          </a:p>
        </p:txBody>
      </p:sp>
      <p:sp>
        <p:nvSpPr>
          <p:cNvPr id="9" name="Content Placeholder 8"/>
          <p:cNvSpPr>
            <a:spLocks noGrp="1"/>
          </p:cNvSpPr>
          <p:nvPr>
            <p:ph sz="half" idx="2"/>
          </p:nvPr>
        </p:nvSpPr>
        <p:spPr/>
        <p:txBody>
          <a:bodyPr/>
          <a:lstStyle/>
          <a:p>
            <a:endParaRPr lang="en-GB" dirty="0"/>
          </a:p>
        </p:txBody>
      </p:sp>
      <p:sp>
        <p:nvSpPr>
          <p:cNvPr id="4" name="Date Placeholder 3"/>
          <p:cNvSpPr>
            <a:spLocks noGrp="1"/>
          </p:cNvSpPr>
          <p:nvPr>
            <p:ph type="dt" sz="half" idx="10"/>
          </p:nvPr>
        </p:nvSpPr>
        <p:spPr/>
        <p:txBody>
          <a:bodyPr/>
          <a:lstStyle/>
          <a:p>
            <a:fld id="{A90DF66D-7345-4F19-BF7B-E480E373C532}" type="datetime1">
              <a:rPr lang="en-GB" smtClean="0"/>
              <a:t>14/11/2012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2</a:t>
            </a:fld>
            <a:endParaRPr lang="en-GB"/>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3530917"/>
            <a:ext cx="3723799" cy="2793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http://elogbook.cern.ch/eLogbook/attach_reader?attach_id=130896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1016317"/>
            <a:ext cx="3723799" cy="279368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elogbook.cern.ch/eLogbook/attach_reader?attach_id=130896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1016317"/>
            <a:ext cx="3723799" cy="2793683"/>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152400" y="5562600"/>
            <a:ext cx="3200400" cy="404865"/>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M. Gasior, R. Steinhagen</a:t>
            </a:r>
            <a:endParaRPr lang="en-US" sz="1600" b="1" dirty="0">
              <a:solidFill>
                <a:srgbClr val="FFFF00"/>
              </a:solidFill>
            </a:endParaRPr>
          </a:p>
        </p:txBody>
      </p:sp>
    </p:spTree>
    <p:extLst>
      <p:ext uri="{BB962C8B-B14F-4D97-AF65-F5344CB8AC3E}">
        <p14:creationId xmlns:p14="http://schemas.microsoft.com/office/powerpoint/2010/main" val="867833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Injection</a:t>
            </a:r>
            <a:endParaRPr lang="en-GB" dirty="0"/>
          </a:p>
        </p:txBody>
      </p:sp>
      <p:sp>
        <p:nvSpPr>
          <p:cNvPr id="11" name="Content Placeholder 10"/>
          <p:cNvSpPr>
            <a:spLocks noGrp="1"/>
          </p:cNvSpPr>
          <p:nvPr>
            <p:ph sz="half" idx="1"/>
          </p:nvPr>
        </p:nvSpPr>
        <p:spPr>
          <a:xfrm>
            <a:off x="457200" y="5181600"/>
            <a:ext cx="8229600" cy="944563"/>
          </a:xfrm>
        </p:spPr>
        <p:txBody>
          <a:bodyPr/>
          <a:lstStyle/>
          <a:p>
            <a:r>
              <a:rPr lang="en-US" sz="2000" dirty="0" smtClean="0"/>
              <a:t>For the time being running with </a:t>
            </a:r>
            <a:r>
              <a:rPr lang="en-US" sz="2000" dirty="0" smtClean="0">
                <a:solidFill>
                  <a:srgbClr val="FF0000"/>
                </a:solidFill>
              </a:rPr>
              <a:t>satellite enhancement OFF </a:t>
            </a:r>
            <a:r>
              <a:rPr lang="en-US" sz="2000" dirty="0" smtClean="0"/>
              <a:t>in the PS and no controlled longitudinal blow-up at injection</a:t>
            </a:r>
          </a:p>
          <a:p>
            <a:r>
              <a:rPr lang="en-US" sz="2000" dirty="0" smtClean="0"/>
              <a:t>Very clean injections</a:t>
            </a:r>
            <a:endParaRPr lang="en-GB" sz="2000" dirty="0"/>
          </a:p>
        </p:txBody>
      </p:sp>
      <p:sp>
        <p:nvSpPr>
          <p:cNvPr id="5" name="Date Placeholder 4"/>
          <p:cNvSpPr>
            <a:spLocks noGrp="1"/>
          </p:cNvSpPr>
          <p:nvPr>
            <p:ph type="dt" sz="half" idx="10"/>
          </p:nvPr>
        </p:nvSpPr>
        <p:spPr/>
        <p:txBody>
          <a:bodyPr/>
          <a:lstStyle/>
          <a:p>
            <a:fld id="{B4C8E7F0-B3B2-4711-9383-6412E3C81093}" type="datetime1">
              <a:rPr lang="en-GB" smtClean="0"/>
              <a:t>14/11/2012</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3</a:t>
            </a:fld>
            <a:endParaRPr lang="en-GB"/>
          </a:p>
        </p:txBody>
      </p:sp>
      <p:pic>
        <p:nvPicPr>
          <p:cNvPr id="2050" name="Picture 2" descr="http://elogbook.cern.ch/eLogbook/attach_reader?attach_id=1309049"/>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066800"/>
            <a:ext cx="5848350" cy="3729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519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Injection</a:t>
            </a:r>
            <a:endParaRPr lang="en-GB" dirty="0"/>
          </a:p>
        </p:txBody>
      </p:sp>
      <p:sp>
        <p:nvSpPr>
          <p:cNvPr id="9" name="Text Placeholder 8"/>
          <p:cNvSpPr>
            <a:spLocks noGrp="1"/>
          </p:cNvSpPr>
          <p:nvPr>
            <p:ph type="body" idx="1"/>
          </p:nvPr>
        </p:nvSpPr>
        <p:spPr>
          <a:xfrm>
            <a:off x="457200" y="979714"/>
            <a:ext cx="4040188" cy="411162"/>
          </a:xfrm>
        </p:spPr>
        <p:txBody>
          <a:bodyPr/>
          <a:lstStyle/>
          <a:p>
            <a:r>
              <a:rPr lang="en-US" sz="2000" dirty="0" smtClean="0"/>
              <a:t>No beam injected but MKI firing</a:t>
            </a:r>
            <a:endParaRPr lang="en-GB" sz="2000" dirty="0"/>
          </a:p>
        </p:txBody>
      </p:sp>
      <p:pic>
        <p:nvPicPr>
          <p:cNvPr id="3074" name="Picture 2" descr="http://elogbook.cern.ch/eLogbook/attach_reader?attach_id=130909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457200" y="1404286"/>
            <a:ext cx="4040188" cy="2862914"/>
          </a:xfrm>
          <a:prstGeom prst="rect">
            <a:avLst/>
          </a:prstGeom>
          <a:noFill/>
          <a:extLst>
            <a:ext uri="{909E8E84-426E-40DD-AFC4-6F175D3DCCD1}">
              <a14:hiddenFill xmlns:a14="http://schemas.microsoft.com/office/drawing/2010/main">
                <a:solidFill>
                  <a:srgbClr val="FFFFFF"/>
                </a:solidFill>
              </a14:hiddenFill>
            </a:ext>
          </a:extLst>
        </p:spPr>
      </p:pic>
      <p:sp>
        <p:nvSpPr>
          <p:cNvPr id="10" name="Text Placeholder 9"/>
          <p:cNvSpPr>
            <a:spLocks noGrp="1"/>
          </p:cNvSpPr>
          <p:nvPr>
            <p:ph type="body" sz="quarter" idx="3"/>
          </p:nvPr>
        </p:nvSpPr>
        <p:spPr>
          <a:xfrm>
            <a:off x="4645025" y="914400"/>
            <a:ext cx="4041775" cy="457200"/>
          </a:xfrm>
        </p:spPr>
        <p:txBody>
          <a:bodyPr/>
          <a:lstStyle/>
          <a:p>
            <a:r>
              <a:rPr lang="en-US" sz="2000" dirty="0" smtClean="0"/>
              <a:t>Beam injected</a:t>
            </a:r>
            <a:endParaRPr lang="en-GB" sz="2000" dirty="0"/>
          </a:p>
        </p:txBody>
      </p:sp>
      <p:sp>
        <p:nvSpPr>
          <p:cNvPr id="5" name="Date Placeholder 4"/>
          <p:cNvSpPr>
            <a:spLocks noGrp="1"/>
          </p:cNvSpPr>
          <p:nvPr>
            <p:ph type="dt" sz="half" idx="10"/>
          </p:nvPr>
        </p:nvSpPr>
        <p:spPr/>
        <p:txBody>
          <a:bodyPr/>
          <a:lstStyle/>
          <a:p>
            <a:fld id="{B4C8E7F0-B3B2-4711-9383-6412E3C81093}" type="datetime1">
              <a:rPr lang="en-GB" smtClean="0"/>
              <a:t>14/11/2012</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4</a:t>
            </a:fld>
            <a:endParaRPr lang="en-GB"/>
          </a:p>
        </p:txBody>
      </p:sp>
      <p:pic>
        <p:nvPicPr>
          <p:cNvPr id="3076" name="Picture 4" descr="http://elogbook.cern.ch/eLogbook/attach_reader?attach_id=1309035"/>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1393372"/>
            <a:ext cx="4041775" cy="2864039"/>
          </a:xfrm>
          <a:prstGeom prst="rect">
            <a:avLst/>
          </a:prstGeom>
          <a:noFill/>
          <a:extLst>
            <a:ext uri="{909E8E84-426E-40DD-AFC4-6F175D3DCCD1}">
              <a14:hiddenFill xmlns:a14="http://schemas.microsoft.com/office/drawing/2010/main">
                <a:solidFill>
                  <a:srgbClr val="FFFFFF"/>
                </a:solidFill>
              </a14:hiddenFill>
            </a:ext>
          </a:extLst>
        </p:spPr>
      </p:pic>
      <p:sp>
        <p:nvSpPr>
          <p:cNvPr id="14" name="Content Placeholder 10"/>
          <p:cNvSpPr txBox="1">
            <a:spLocks/>
          </p:cNvSpPr>
          <p:nvPr/>
        </p:nvSpPr>
        <p:spPr bwMode="auto">
          <a:xfrm>
            <a:off x="457200" y="4419600"/>
            <a:ext cx="8153400" cy="144780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Font typeface="Arial" charset="0"/>
              <a:buNone/>
              <a:defRPr sz="2400" b="1">
                <a:solidFill>
                  <a:schemeClr val="tx2"/>
                </a:solidFill>
                <a:latin typeface="+mn-lt"/>
                <a:ea typeface="+mn-ea"/>
                <a:cs typeface="+mn-cs"/>
              </a:defRPr>
            </a:lvl1pPr>
            <a:lvl2pPr marL="457200" indent="0" algn="l" rtl="0" eaLnBrk="0" fontAlgn="base" hangingPunct="0">
              <a:spcBef>
                <a:spcPct val="20000"/>
              </a:spcBef>
              <a:spcAft>
                <a:spcPct val="0"/>
              </a:spcAft>
              <a:buFont typeface="Arial" charset="0"/>
              <a:buNone/>
              <a:defRPr sz="2000" b="1">
                <a:solidFill>
                  <a:schemeClr val="tx2"/>
                </a:solidFill>
                <a:latin typeface="+mn-lt"/>
              </a:defRPr>
            </a:lvl2pPr>
            <a:lvl3pPr marL="914400" indent="0" algn="l" rtl="0" eaLnBrk="0" fontAlgn="base" hangingPunct="0">
              <a:spcBef>
                <a:spcPct val="20000"/>
              </a:spcBef>
              <a:spcAft>
                <a:spcPct val="0"/>
              </a:spcAft>
              <a:buFont typeface="Arial" charset="0"/>
              <a:buNone/>
              <a:defRPr sz="1800" b="1">
                <a:solidFill>
                  <a:schemeClr val="tx2"/>
                </a:solidFill>
                <a:latin typeface="+mn-lt"/>
              </a:defRPr>
            </a:lvl3pPr>
            <a:lvl4pPr marL="1371600" indent="0" algn="l" rtl="0" eaLnBrk="0" fontAlgn="base" hangingPunct="0">
              <a:spcBef>
                <a:spcPct val="20000"/>
              </a:spcBef>
              <a:spcAft>
                <a:spcPct val="0"/>
              </a:spcAft>
              <a:buFont typeface="Arial" charset="0"/>
              <a:buNone/>
              <a:defRPr sz="1600" b="1">
                <a:solidFill>
                  <a:schemeClr val="tx2"/>
                </a:solidFill>
                <a:latin typeface="+mn-lt"/>
              </a:defRPr>
            </a:lvl4pPr>
            <a:lvl5pPr marL="1828800" indent="0" algn="l" rtl="0" eaLnBrk="0" fontAlgn="base" hangingPunct="0">
              <a:spcBef>
                <a:spcPct val="20000"/>
              </a:spcBef>
              <a:spcAft>
                <a:spcPct val="0"/>
              </a:spcAft>
              <a:buFont typeface="Arial" charset="0"/>
              <a:buNone/>
              <a:defRPr sz="1600" b="1">
                <a:solidFill>
                  <a:schemeClr val="tx2"/>
                </a:solidFill>
                <a:latin typeface="+mn-lt"/>
              </a:defRPr>
            </a:lvl5pPr>
            <a:lvl6pPr marL="2286000" indent="0" algn="l" rtl="0" eaLnBrk="0" fontAlgn="base" hangingPunct="0">
              <a:spcBef>
                <a:spcPct val="20000"/>
              </a:spcBef>
              <a:spcAft>
                <a:spcPct val="0"/>
              </a:spcAft>
              <a:buFont typeface="Arial" charset="0"/>
              <a:buNone/>
              <a:defRPr sz="1600" b="1">
                <a:solidFill>
                  <a:schemeClr val="tx2"/>
                </a:solidFill>
                <a:latin typeface="+mn-lt"/>
              </a:defRPr>
            </a:lvl6pPr>
            <a:lvl7pPr marL="2743200" indent="0" algn="l" rtl="0" eaLnBrk="0" fontAlgn="base" hangingPunct="0">
              <a:spcBef>
                <a:spcPct val="20000"/>
              </a:spcBef>
              <a:spcAft>
                <a:spcPct val="0"/>
              </a:spcAft>
              <a:buFont typeface="Arial" charset="0"/>
              <a:buNone/>
              <a:defRPr sz="1600" b="1">
                <a:solidFill>
                  <a:schemeClr val="tx2"/>
                </a:solidFill>
                <a:latin typeface="+mn-lt"/>
              </a:defRPr>
            </a:lvl7pPr>
            <a:lvl8pPr marL="3200400" indent="0" algn="l" rtl="0" eaLnBrk="0" fontAlgn="base" hangingPunct="0">
              <a:spcBef>
                <a:spcPct val="20000"/>
              </a:spcBef>
              <a:spcAft>
                <a:spcPct val="0"/>
              </a:spcAft>
              <a:buFont typeface="Arial" charset="0"/>
              <a:buNone/>
              <a:defRPr sz="1600" b="1">
                <a:solidFill>
                  <a:schemeClr val="tx2"/>
                </a:solidFill>
                <a:latin typeface="+mn-lt"/>
              </a:defRPr>
            </a:lvl8pPr>
            <a:lvl9pPr marL="3657600" indent="0" algn="l" rtl="0" eaLnBrk="0" fontAlgn="base" hangingPunct="0">
              <a:spcBef>
                <a:spcPct val="20000"/>
              </a:spcBef>
              <a:spcAft>
                <a:spcPct val="0"/>
              </a:spcAft>
              <a:buFont typeface="Arial" charset="0"/>
              <a:buNone/>
              <a:defRPr sz="1600" b="1">
                <a:solidFill>
                  <a:schemeClr val="tx2"/>
                </a:solidFill>
                <a:latin typeface="+mn-lt"/>
              </a:defRPr>
            </a:lvl9pPr>
          </a:lstStyle>
          <a:p>
            <a:r>
              <a:rPr lang="en-US" sz="2000" b="0" dirty="0" smtClean="0"/>
              <a:t>This indicates that the observed losses on Monday are likely due to the injected beam (satellites) and not to </a:t>
            </a:r>
            <a:r>
              <a:rPr lang="en-US" sz="2000" b="0" dirty="0" err="1" smtClean="0"/>
              <a:t>uncaptured</a:t>
            </a:r>
            <a:r>
              <a:rPr lang="en-US" sz="2000" b="0" dirty="0" smtClean="0"/>
              <a:t> beam kicked out at the moment of injection </a:t>
            </a:r>
            <a:r>
              <a:rPr lang="en-US" sz="2000" b="0" dirty="0" smtClean="0">
                <a:sym typeface="Wingdings" pitchFamily="2" charset="2"/>
              </a:rPr>
              <a:t></a:t>
            </a:r>
            <a:r>
              <a:rPr lang="en-US" sz="2000" b="0" dirty="0" smtClean="0"/>
              <a:t> Next step switch-on longitudinal blow-up to 1.4 ns to confirm that</a:t>
            </a:r>
            <a:endParaRPr lang="en-GB" sz="2000" b="0" dirty="0"/>
          </a:p>
        </p:txBody>
      </p:sp>
    </p:spTree>
    <p:extLst>
      <p:ext uri="{BB962C8B-B14F-4D97-AF65-F5344CB8AC3E}">
        <p14:creationId xmlns:p14="http://schemas.microsoft.com/office/powerpoint/2010/main" val="2847785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Longitudinal blow-up</a:t>
            </a:r>
            <a:endParaRPr lang="en-GB" dirty="0"/>
          </a:p>
        </p:txBody>
      </p:sp>
      <p:pic>
        <p:nvPicPr>
          <p:cNvPr id="4098" name="Picture 2" descr="http://elogbook.cern.ch/eLogbook/attach_reader?attach_id=1309048"/>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tretch>
            <a:fillRect/>
          </a:stretch>
        </p:blipFill>
        <p:spPr bwMode="auto">
          <a:xfrm>
            <a:off x="76200" y="1447800"/>
            <a:ext cx="4888230" cy="3901440"/>
          </a:xfrm>
          <a:prstGeom prst="rect">
            <a:avLst/>
          </a:prstGeom>
          <a:noFill/>
          <a:extLst>
            <a:ext uri="{909E8E84-426E-40DD-AFC4-6F175D3DCCD1}">
              <a14:hiddenFill xmlns:a14="http://schemas.microsoft.com/office/drawing/2010/main">
                <a:solidFill>
                  <a:srgbClr val="FFFFFF"/>
                </a:solidFill>
              </a14:hiddenFill>
            </a:ext>
          </a:extLst>
        </p:spPr>
      </p:pic>
      <p:sp>
        <p:nvSpPr>
          <p:cNvPr id="13" name="Content Placeholder 12"/>
          <p:cNvSpPr>
            <a:spLocks noGrp="1"/>
          </p:cNvSpPr>
          <p:nvPr>
            <p:ph sz="half" idx="2"/>
          </p:nvPr>
        </p:nvSpPr>
        <p:spPr>
          <a:xfrm>
            <a:off x="5105400" y="1600200"/>
            <a:ext cx="3886200" cy="4525963"/>
          </a:xfrm>
        </p:spPr>
        <p:txBody>
          <a:bodyPr/>
          <a:lstStyle/>
          <a:p>
            <a:r>
              <a:rPr lang="en-US" sz="2000" dirty="0" smtClean="0"/>
              <a:t>Still unwanted longitudinal blow-up on B2 even after reset of (we thought) all parameters. But due to a bug this was not the case.</a:t>
            </a:r>
          </a:p>
          <a:p>
            <a:r>
              <a:rPr lang="en-US" sz="2000" dirty="0" smtClean="0"/>
              <a:t>Another version of the longitudinal blow-up </a:t>
            </a:r>
            <a:r>
              <a:rPr lang="en-US" sz="2000" dirty="0" smtClean="0"/>
              <a:t>deployed for the last ramp with initialization of gain parameters at every new injection </a:t>
            </a:r>
            <a:r>
              <a:rPr lang="en-US" sz="2000" dirty="0" smtClean="0">
                <a:sym typeface="Wingdings" pitchFamily="2" charset="2"/>
              </a:rPr>
              <a:t> Fixed</a:t>
            </a:r>
            <a:endParaRPr lang="en-GB" sz="2000" dirty="0"/>
          </a:p>
        </p:txBody>
      </p:sp>
      <p:sp>
        <p:nvSpPr>
          <p:cNvPr id="7" name="Date Placeholder 6"/>
          <p:cNvSpPr>
            <a:spLocks noGrp="1"/>
          </p:cNvSpPr>
          <p:nvPr>
            <p:ph type="dt" sz="half" idx="10"/>
          </p:nvPr>
        </p:nvSpPr>
        <p:spPr/>
        <p:txBody>
          <a:bodyPr/>
          <a:lstStyle/>
          <a:p>
            <a:fld id="{0A2A071A-2CDE-4F64-8478-D74B690A888A}" type="datetime1">
              <a:rPr lang="en-GB" smtClean="0"/>
              <a:t>14/11/2012</a:t>
            </a:fld>
            <a:endParaRPr lang="en-US"/>
          </a:p>
        </p:txBody>
      </p:sp>
      <p:sp>
        <p:nvSpPr>
          <p:cNvPr id="8" name="Footer Placeholder 7"/>
          <p:cNvSpPr>
            <a:spLocks noGrp="1"/>
          </p:cNvSpPr>
          <p:nvPr>
            <p:ph type="ftr" sz="quarter" idx="11"/>
          </p:nvPr>
        </p:nvSpPr>
        <p:spPr/>
        <p:txBody>
          <a:bodyPr/>
          <a:lstStyle/>
          <a:p>
            <a:r>
              <a:rPr lang="en-US" smtClean="0"/>
              <a:t>LHC Morning Meeting - G. Arduini</a:t>
            </a:r>
            <a:endParaRPr lang="en-US" dirty="0"/>
          </a:p>
        </p:txBody>
      </p:sp>
      <p:sp>
        <p:nvSpPr>
          <p:cNvPr id="9" name="Slide Number Placeholder 8"/>
          <p:cNvSpPr>
            <a:spLocks noGrp="1"/>
          </p:cNvSpPr>
          <p:nvPr>
            <p:ph type="sldNum" sz="quarter" idx="12"/>
          </p:nvPr>
        </p:nvSpPr>
        <p:spPr/>
        <p:txBody>
          <a:bodyPr/>
          <a:lstStyle/>
          <a:p>
            <a:fld id="{9E9C5516-24D6-497E-B20F-168204F9A8CD}" type="slidenum">
              <a:rPr lang="en-US" smtClean="0"/>
              <a:pPr/>
              <a:t>5</a:t>
            </a:fld>
            <a:endParaRPr lang="en-US"/>
          </a:p>
        </p:txBody>
      </p:sp>
    </p:spTree>
    <p:extLst>
      <p:ext uri="{BB962C8B-B14F-4D97-AF65-F5344CB8AC3E}">
        <p14:creationId xmlns:p14="http://schemas.microsoft.com/office/powerpoint/2010/main" val="1060327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half" idx="1"/>
          </p:nvPr>
        </p:nvSpPr>
        <p:spPr>
          <a:xfrm>
            <a:off x="304800" y="1219200"/>
            <a:ext cx="8686800" cy="4906963"/>
          </a:xfrm>
        </p:spPr>
        <p:txBody>
          <a:bodyPr/>
          <a:lstStyle/>
          <a:p>
            <a:r>
              <a:rPr lang="en-US" sz="2400" dirty="0" smtClean="0"/>
              <a:t>Too short rise-time observed on dump at injection (programmed dump of circulating pilot after machine parameter verification). Following verification dumps requested by Jan did not show any problem. Will be followed up today</a:t>
            </a:r>
            <a:endParaRPr lang="en-GB" sz="2400" dirty="0"/>
          </a:p>
        </p:txBody>
      </p:sp>
      <p:sp>
        <p:nvSpPr>
          <p:cNvPr id="5" name="Date Placeholder 4"/>
          <p:cNvSpPr>
            <a:spLocks noGrp="1"/>
          </p:cNvSpPr>
          <p:nvPr>
            <p:ph type="dt" sz="half" idx="10"/>
          </p:nvPr>
        </p:nvSpPr>
        <p:spPr/>
        <p:txBody>
          <a:bodyPr/>
          <a:lstStyle/>
          <a:p>
            <a:fld id="{B4C8E7F0-B3B2-4711-9383-6412E3C81093}" type="datetime1">
              <a:rPr lang="en-GB" smtClean="0"/>
              <a:t>14/11/2012</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6</a:t>
            </a:fld>
            <a:endParaRPr lang="en-GB"/>
          </a:p>
        </p:txBody>
      </p:sp>
      <p:pic>
        <p:nvPicPr>
          <p:cNvPr id="1026" name="Picture 1" descr="image00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524000" y="3657600"/>
            <a:ext cx="5184320" cy="258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8391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Fill #3286</a:t>
            </a:r>
            <a:endParaRPr lang="en-GB" dirty="0"/>
          </a:p>
        </p:txBody>
      </p:sp>
      <p:sp>
        <p:nvSpPr>
          <p:cNvPr id="9" name="Content Placeholder 8"/>
          <p:cNvSpPr>
            <a:spLocks noGrp="1"/>
          </p:cNvSpPr>
          <p:nvPr>
            <p:ph idx="1"/>
          </p:nvPr>
        </p:nvSpPr>
        <p:spPr/>
        <p:txBody>
          <a:bodyPr/>
          <a:lstStyle/>
          <a:p>
            <a:r>
              <a:rPr lang="en-US" sz="2400" dirty="0" smtClean="0"/>
              <a:t>Last ramp with increased gain of damper during the whole ramp (factor 2) and no chirp. Well behaved.</a:t>
            </a:r>
          </a:p>
          <a:p>
            <a:r>
              <a:rPr lang="en-US" sz="2400" dirty="0" smtClean="0"/>
              <a:t>Some losses at the end of the squeeze (instability still there)</a:t>
            </a:r>
          </a:p>
          <a:p>
            <a:r>
              <a:rPr lang="en-US" sz="2400" dirty="0" smtClean="0"/>
              <a:t>Stable beams #3286</a:t>
            </a:r>
          </a:p>
          <a:p>
            <a:endParaRPr lang="en-US" sz="2400" dirty="0"/>
          </a:p>
          <a:p>
            <a:endParaRPr lang="en-US" sz="2400" dirty="0" smtClean="0"/>
          </a:p>
          <a:p>
            <a:endParaRPr lang="en-US" sz="2400" dirty="0"/>
          </a:p>
          <a:p>
            <a:endParaRPr lang="en-US" sz="2400" dirty="0" smtClean="0"/>
          </a:p>
          <a:p>
            <a:r>
              <a:rPr lang="en-US" sz="2400" dirty="0" smtClean="0"/>
              <a:t>ALICE up to 6.5x10</a:t>
            </a:r>
            <a:r>
              <a:rPr lang="en-US" sz="2400" baseline="30000" dirty="0" smtClean="0"/>
              <a:t>30</a:t>
            </a:r>
            <a:r>
              <a:rPr lang="en-US" sz="2400" dirty="0" smtClean="0"/>
              <a:t> cm</a:t>
            </a:r>
            <a:r>
              <a:rPr lang="en-US" sz="2400" baseline="30000" dirty="0" smtClean="0"/>
              <a:t>-2</a:t>
            </a:r>
            <a:r>
              <a:rPr lang="en-US" sz="2400" dirty="0" smtClean="0"/>
              <a:t>s</a:t>
            </a:r>
            <a:r>
              <a:rPr lang="en-US" sz="2400" baseline="30000" dirty="0" smtClean="0"/>
              <a:t>-1 </a:t>
            </a:r>
            <a:r>
              <a:rPr lang="en-US" sz="2400" dirty="0" smtClean="0"/>
              <a:t>with natural satellites</a:t>
            </a:r>
            <a:endParaRPr lang="en-GB" sz="2400" dirty="0"/>
          </a:p>
        </p:txBody>
      </p:sp>
      <p:sp>
        <p:nvSpPr>
          <p:cNvPr id="5" name="Date Placeholder 4"/>
          <p:cNvSpPr>
            <a:spLocks noGrp="1"/>
          </p:cNvSpPr>
          <p:nvPr>
            <p:ph type="dt" sz="half" idx="10"/>
          </p:nvPr>
        </p:nvSpPr>
        <p:spPr/>
        <p:txBody>
          <a:bodyPr/>
          <a:lstStyle/>
          <a:p>
            <a:fld id="{B4C8E7F0-B3B2-4711-9383-6412E3C81093}" type="datetime1">
              <a:rPr lang="en-GB" smtClean="0"/>
              <a:t>14/11/2012</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7</a:t>
            </a:fld>
            <a:endParaRPr lang="en-GB"/>
          </a:p>
        </p:txBody>
      </p:sp>
      <p:pic>
        <p:nvPicPr>
          <p:cNvPr id="2050" name="Picture 2" descr="http://elogbook.cern.ch/eLogbook/attach_reader?attach_id=13093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486" y="3276600"/>
            <a:ext cx="7848600" cy="1242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703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a:t>
            </a:r>
            <a:endParaRPr lang="en-GB" dirty="0"/>
          </a:p>
        </p:txBody>
      </p:sp>
      <p:sp>
        <p:nvSpPr>
          <p:cNvPr id="8" name="Content Placeholder 7"/>
          <p:cNvSpPr>
            <a:spLocks noGrp="1"/>
          </p:cNvSpPr>
          <p:nvPr>
            <p:ph idx="1"/>
          </p:nvPr>
        </p:nvSpPr>
        <p:spPr/>
        <p:txBody>
          <a:bodyPr/>
          <a:lstStyle/>
          <a:p>
            <a:r>
              <a:rPr lang="en-US" sz="2800" dirty="0" smtClean="0"/>
              <a:t>Physics:</a:t>
            </a:r>
          </a:p>
          <a:p>
            <a:pPr lvl="1"/>
            <a:r>
              <a:rPr lang="en-US" sz="2400" dirty="0" smtClean="0"/>
              <a:t>Parameters being scanned (one at a time):</a:t>
            </a:r>
          </a:p>
          <a:p>
            <a:pPr lvl="2"/>
            <a:r>
              <a:rPr lang="en-US" sz="2000" dirty="0" smtClean="0"/>
              <a:t>Longitudinal blow-up at </a:t>
            </a:r>
            <a:r>
              <a:rPr lang="en-US" sz="2000" dirty="0" smtClean="0"/>
              <a:t>injection (next fill 1.4 ns)</a:t>
            </a:r>
            <a:endParaRPr lang="en-US" sz="2000" dirty="0" smtClean="0"/>
          </a:p>
          <a:p>
            <a:pPr lvl="2"/>
            <a:r>
              <a:rPr lang="en-US" sz="2000" dirty="0" smtClean="0"/>
              <a:t>Damper gain during the ramp to try and minimize blow-up now that gated BBQ is operational</a:t>
            </a:r>
          </a:p>
          <a:p>
            <a:pPr lvl="2"/>
            <a:r>
              <a:rPr lang="en-US" sz="2000" dirty="0" smtClean="0"/>
              <a:t>Tune split during the squeeze to get rid of instability at the end of the </a:t>
            </a:r>
            <a:r>
              <a:rPr lang="en-US" sz="2000" dirty="0" smtClean="0"/>
              <a:t>squeeze</a:t>
            </a:r>
            <a:endParaRPr lang="en-US" sz="2000" dirty="0" smtClean="0"/>
          </a:p>
          <a:p>
            <a:pPr lvl="2"/>
            <a:endParaRPr lang="en-US" sz="2000" dirty="0"/>
          </a:p>
          <a:p>
            <a:r>
              <a:rPr lang="en-US" sz="2400" dirty="0" smtClean="0"/>
              <a:t>Pending access:</a:t>
            </a:r>
            <a:endParaRPr lang="en-US" sz="2400" dirty="0"/>
          </a:p>
          <a:p>
            <a:pPr lvl="1"/>
            <a:r>
              <a:rPr lang="en-US" sz="1800" dirty="0"/>
              <a:t>PM32 : CV to check / remove sand.</a:t>
            </a:r>
          </a:p>
          <a:p>
            <a:pPr lvl="1"/>
            <a:r>
              <a:rPr lang="en-US" sz="1800" dirty="0"/>
              <a:t>Access system</a:t>
            </a:r>
          </a:p>
          <a:p>
            <a:pPr lvl="1"/>
            <a:endParaRPr lang="en-GB" dirty="0"/>
          </a:p>
        </p:txBody>
      </p:sp>
      <p:sp>
        <p:nvSpPr>
          <p:cNvPr id="5" name="Date Placeholder 4"/>
          <p:cNvSpPr>
            <a:spLocks noGrp="1"/>
          </p:cNvSpPr>
          <p:nvPr>
            <p:ph type="dt" sz="half" idx="10"/>
          </p:nvPr>
        </p:nvSpPr>
        <p:spPr/>
        <p:txBody>
          <a:bodyPr/>
          <a:lstStyle/>
          <a:p>
            <a:fld id="{B4C8E7F0-B3B2-4711-9383-6412E3C81093}" type="datetime1">
              <a:rPr lang="en-GB" smtClean="0"/>
              <a:t>14/11/2012</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8</a:t>
            </a:fld>
            <a:endParaRPr lang="en-GB"/>
          </a:p>
        </p:txBody>
      </p:sp>
    </p:spTree>
    <p:extLst>
      <p:ext uri="{BB962C8B-B14F-4D97-AF65-F5344CB8AC3E}">
        <p14:creationId xmlns:p14="http://schemas.microsoft.com/office/powerpoint/2010/main" val="2764457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 13/11</a:t>
            </a:r>
            <a:endParaRPr lang="en-GB" dirty="0"/>
          </a:p>
        </p:txBody>
      </p:sp>
      <p:sp>
        <p:nvSpPr>
          <p:cNvPr id="3" name="Content Placeholder 2"/>
          <p:cNvSpPr>
            <a:spLocks noGrp="1"/>
          </p:cNvSpPr>
          <p:nvPr>
            <p:ph idx="1"/>
          </p:nvPr>
        </p:nvSpPr>
        <p:spPr/>
        <p:txBody>
          <a:bodyPr/>
          <a:lstStyle/>
          <a:p>
            <a:r>
              <a:rPr lang="en-US" sz="2000" dirty="0"/>
              <a:t>BBQ "high sensitivity" systems are now </a:t>
            </a:r>
            <a:r>
              <a:rPr lang="en-US" sz="2000" dirty="0" err="1"/>
              <a:t>optimised</a:t>
            </a:r>
            <a:r>
              <a:rPr lang="en-US" sz="2000" dirty="0"/>
              <a:t> for pilots and to operate correctly with high intensity nominal bunches the frond-end settings have to be changed. In the attached plots are shown spectra for 6 nominal bunches for B1 and three values of the diode detector time constants. The first plot shows the spectra for the "standard pilot settings", that is with the largest time constant. For nominal bunches in those conditions the bunch intensity variations may cause the detectors to trigger on different bunches, resulting in the noisy spectra. When the time constant is reduced (second plot), the steady-state peak detector voltage is lower, making the detectors to trigger also on less intense bunches, resulting in cleaner beam spectra. Reducing the time constant further (third plot) lowers again the steady-state detector voltage, causing the system to detect bunches with yet lower intensity. This setting may be optimal when operating with the full machine but is not optimal for pilot beams. </a:t>
            </a:r>
            <a:br>
              <a:rPr lang="en-US" sz="2000" dirty="0"/>
            </a:br>
            <a:r>
              <a:rPr lang="en-US" sz="2000" dirty="0"/>
              <a:t>An </a:t>
            </a:r>
            <a:r>
              <a:rPr lang="en-US" sz="2000" dirty="0" err="1"/>
              <a:t>optimisation</a:t>
            </a:r>
            <a:r>
              <a:rPr lang="en-US" sz="2000" dirty="0"/>
              <a:t> of the operation of the "high sensitivity" systems in different beam conditions requires software changes. </a:t>
            </a:r>
            <a:br>
              <a:rPr lang="en-US" sz="2000" dirty="0"/>
            </a:br>
            <a:r>
              <a:rPr lang="en-US" sz="2000" dirty="0"/>
              <a:t>Marek and Ralph </a:t>
            </a:r>
            <a:br>
              <a:rPr lang="en-US" sz="2000" dirty="0"/>
            </a:br>
            <a:r>
              <a:rPr lang="en-US" sz="2000" dirty="0" smtClean="0"/>
              <a:t> </a:t>
            </a:r>
            <a:endParaRPr lang="en-US" sz="2000" dirty="0"/>
          </a:p>
          <a:p>
            <a:pPr marL="0" indent="0">
              <a:buNone/>
            </a:pPr>
            <a:r>
              <a:rPr lang="en-US" sz="2800" dirty="0"/>
              <a:t/>
            </a:r>
            <a:br>
              <a:rPr lang="en-US" sz="2800" dirty="0"/>
            </a:br>
            <a:endParaRPr lang="en-GB" sz="2800" dirty="0"/>
          </a:p>
        </p:txBody>
      </p:sp>
      <p:sp>
        <p:nvSpPr>
          <p:cNvPr id="4" name="Date Placeholder 3"/>
          <p:cNvSpPr>
            <a:spLocks noGrp="1"/>
          </p:cNvSpPr>
          <p:nvPr>
            <p:ph type="dt" sz="half" idx="10"/>
          </p:nvPr>
        </p:nvSpPr>
        <p:spPr/>
        <p:txBody>
          <a:bodyPr/>
          <a:lstStyle/>
          <a:p>
            <a:fld id="{A90DF66D-7345-4F19-BF7B-E480E373C532}" type="datetime1">
              <a:rPr lang="en-GB" smtClean="0"/>
              <a:t>14/11/2012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9</a:t>
            </a:fld>
            <a:endParaRPr lang="en-GB"/>
          </a:p>
        </p:txBody>
      </p:sp>
    </p:spTree>
    <p:extLst>
      <p:ext uri="{BB962C8B-B14F-4D97-AF65-F5344CB8AC3E}">
        <p14:creationId xmlns:p14="http://schemas.microsoft.com/office/powerpoint/2010/main" val="4165036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30420</TotalTime>
  <Words>712</Words>
  <Application>Microsoft Office PowerPoint</Application>
  <PresentationFormat>On-screen Show (4:3)</PresentationFormat>
  <Paragraphs>75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LHCpresentations</vt:lpstr>
      <vt:lpstr>Tue 13/11 – Wed 14/11</vt:lpstr>
      <vt:lpstr>Optimization BBQ-high sensitivity</vt:lpstr>
      <vt:lpstr>Injection</vt:lpstr>
      <vt:lpstr>Injection</vt:lpstr>
      <vt:lpstr>Longitudinal blow-up</vt:lpstr>
      <vt:lpstr>PowerPoint Presentation</vt:lpstr>
      <vt:lpstr>Fill #3286</vt:lpstr>
      <vt:lpstr>Plan</vt:lpstr>
      <vt:lpstr>Tue 13/11</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Gianluigi Arduini</cp:lastModifiedBy>
  <cp:revision>2639</cp:revision>
  <dcterms:created xsi:type="dcterms:W3CDTF">2010-04-25T23:23:07Z</dcterms:created>
  <dcterms:modified xsi:type="dcterms:W3CDTF">2012-11-14T05:54:54Z</dcterms:modified>
</cp:coreProperties>
</file>