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438" r:id="rId2"/>
    <p:sldId id="1430" r:id="rId3"/>
    <p:sldId id="1431" r:id="rId4"/>
    <p:sldId id="1435" r:id="rId5"/>
    <p:sldId id="1436" r:id="rId6"/>
    <p:sldId id="1432" r:id="rId7"/>
    <p:sldId id="1439" r:id="rId8"/>
    <p:sldId id="1433" r:id="rId9"/>
    <p:sldId id="1437" r:id="rId10"/>
    <p:sldId id="1434" r:id="rId11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89" d="100"/>
          <a:sy n="89" d="100"/>
        </p:scale>
        <p:origin x="-1500" y="-10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15/11/2012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24 hours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00" y="1052670"/>
            <a:ext cx="87630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2544627" y="2564880"/>
            <a:ext cx="144020" cy="1440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320457" y="4005080"/>
            <a:ext cx="2664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TOTEM operator</a:t>
            </a:r>
            <a:br>
              <a:rPr lang="en-US" dirty="0" smtClean="0"/>
            </a:br>
            <a:r>
              <a:rPr lang="en-US" dirty="0" smtClean="0"/>
              <a:t>dump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6937237" y="2564880"/>
            <a:ext cx="360050" cy="1440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073117" y="4005080"/>
            <a:ext cx="172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LHC operator</a:t>
            </a:r>
            <a:br>
              <a:rPr lang="en-US" dirty="0" smtClean="0"/>
            </a:br>
            <a:r>
              <a:rPr lang="en-US" dirty="0" smtClean="0"/>
              <a:t>dump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1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5111750"/>
          </a:xfrm>
        </p:spPr>
        <p:txBody>
          <a:bodyPr/>
          <a:lstStyle/>
          <a:p>
            <a:r>
              <a:rPr lang="en-US" sz="2000" dirty="0" smtClean="0"/>
              <a:t>Physics</a:t>
            </a:r>
          </a:p>
          <a:p>
            <a:r>
              <a:rPr lang="en-US" sz="2000" dirty="0" smtClean="0"/>
              <a:t>Batch-by-batch blow-up </a:t>
            </a:r>
          </a:p>
          <a:p>
            <a:pPr lvl="1"/>
            <a:r>
              <a:rPr lang="en-US" sz="1800" dirty="0" smtClean="0"/>
              <a:t>Off on the next fill, so see if we can recover peak </a:t>
            </a:r>
            <a:r>
              <a:rPr lang="en-US" sz="1800" dirty="0" err="1" smtClean="0"/>
              <a:t>lumi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Satellite enhancement in PS</a:t>
            </a:r>
          </a:p>
          <a:p>
            <a:pPr lvl="1"/>
            <a:r>
              <a:rPr lang="en-US" sz="1800" dirty="0" smtClean="0"/>
              <a:t>Switch back on again towards the weekend if necessary. ALICE </a:t>
            </a:r>
            <a:r>
              <a:rPr lang="en-US" sz="1800" dirty="0" err="1" smtClean="0"/>
              <a:t>lumi</a:t>
            </a:r>
            <a:r>
              <a:rPr lang="en-US" sz="1800" dirty="0" smtClean="0"/>
              <a:t> does not seem to be that much lower at the moment</a:t>
            </a:r>
          </a:p>
          <a:p>
            <a:pPr lvl="1"/>
            <a:r>
              <a:rPr lang="en-US" sz="1800" dirty="0" smtClean="0"/>
              <a:t>Switch back off again when injection problems reoccur </a:t>
            </a:r>
          </a:p>
          <a:p>
            <a:r>
              <a:rPr lang="en-US" sz="2000" dirty="0" smtClean="0"/>
              <a:t>Swap position first 6 non colliding bunches on request of ATLAS?</a:t>
            </a:r>
          </a:p>
          <a:p>
            <a:pPr lvl="1"/>
            <a:r>
              <a:rPr lang="en-US" sz="1800" dirty="0" smtClean="0"/>
              <a:t>To be confirmed</a:t>
            </a:r>
          </a:p>
          <a:p>
            <a:pPr lvl="1"/>
            <a:r>
              <a:rPr lang="en-US" sz="1800" dirty="0" smtClean="0"/>
              <a:t>Need to change BBQ settings and AGC and Big Sister thresholds</a:t>
            </a:r>
          </a:p>
          <a:p>
            <a:r>
              <a:rPr lang="en-US" sz="2000" dirty="0" smtClean="0"/>
              <a:t>Tests of injection gap and abort gap cleaning</a:t>
            </a:r>
          </a:p>
          <a:p>
            <a:pPr lvl="1"/>
            <a:endParaRPr lang="en-US" sz="1800" dirty="0"/>
          </a:p>
          <a:p>
            <a:r>
              <a:rPr lang="en-US" sz="2000" dirty="0"/>
              <a:t>Pending access:</a:t>
            </a:r>
          </a:p>
          <a:p>
            <a:pPr lvl="1"/>
            <a:r>
              <a:rPr lang="en-US" sz="1600" dirty="0"/>
              <a:t>PM32 : CV to check / remove sand.</a:t>
            </a:r>
          </a:p>
          <a:p>
            <a:pPr lvl="1"/>
            <a:r>
              <a:rPr lang="en-US" sz="1600" dirty="0"/>
              <a:t>Access </a:t>
            </a:r>
            <a:r>
              <a:rPr lang="en-US" sz="1600" dirty="0" smtClean="0"/>
              <a:t>system</a:t>
            </a:r>
          </a:p>
          <a:p>
            <a:pPr lvl="1"/>
            <a:r>
              <a:rPr lang="en-US" sz="1600" dirty="0" smtClean="0"/>
              <a:t>BI, IP4 RF zone for wall current monitor</a:t>
            </a:r>
            <a:endParaRPr lang="en-US" sz="1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9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14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sz="2000" dirty="0"/>
              <a:t>03:30 Stable beams</a:t>
            </a:r>
            <a:r>
              <a:rPr lang="en-US" sz="2000" b="1" dirty="0"/>
              <a:t> fill 3286</a:t>
            </a:r>
            <a:r>
              <a:rPr lang="en-US" sz="2000" dirty="0"/>
              <a:t>, initial </a:t>
            </a:r>
            <a:r>
              <a:rPr lang="en-US" sz="2000" dirty="0" err="1"/>
              <a:t>lumi's</a:t>
            </a:r>
            <a:r>
              <a:rPr lang="en-US" sz="2000" dirty="0"/>
              <a:t> up7.5 e33 cm-2s-1. </a:t>
            </a:r>
            <a:br>
              <a:rPr lang="en-US" sz="2000" dirty="0"/>
            </a:br>
            <a:r>
              <a:rPr lang="en-US" sz="2000" dirty="0"/>
              <a:t>ALICE at 6.6e30 cm-2s-1</a:t>
            </a:r>
          </a:p>
          <a:p>
            <a:r>
              <a:rPr lang="en-US" sz="2000" dirty="0"/>
              <a:t>13:52 Beam dump when moving TOTEM Roman Pot in to 30 mm setting.</a:t>
            </a:r>
            <a:br>
              <a:rPr lang="en-US" sz="2000" dirty="0"/>
            </a:br>
            <a:r>
              <a:rPr lang="en-US" sz="2000" dirty="0"/>
              <a:t>162 pb-1 in 10h20m. </a:t>
            </a:r>
          </a:p>
          <a:p>
            <a:r>
              <a:rPr lang="en-US" sz="2000" dirty="0"/>
              <a:t>14:45 No beam </a:t>
            </a:r>
            <a:r>
              <a:rPr lang="en-US" sz="2000" dirty="0" err="1"/>
              <a:t>fron</a:t>
            </a:r>
            <a:r>
              <a:rPr lang="en-US" sz="2000" dirty="0"/>
              <a:t> LINAC2.</a:t>
            </a:r>
          </a:p>
          <a:p>
            <a:r>
              <a:rPr lang="en-US" sz="2000" dirty="0"/>
              <a:t>16:13 Problem with PS water cooling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17:07 Injectors back. </a:t>
            </a:r>
            <a:r>
              <a:rPr lang="en-US" sz="2000" dirty="0" err="1"/>
              <a:t>Optimising</a:t>
            </a:r>
            <a:r>
              <a:rPr lang="en-US" sz="2000" dirty="0"/>
              <a:t> beams in injectors. Steering. </a:t>
            </a:r>
          </a:p>
          <a:p>
            <a:r>
              <a:rPr lang="en-US" sz="2000" dirty="0"/>
              <a:t>19:31 Stable beams </a:t>
            </a:r>
            <a:r>
              <a:rPr lang="en-US" sz="2000" b="1" dirty="0"/>
              <a:t>fill 3287</a:t>
            </a:r>
            <a:r>
              <a:rPr lang="en-US" sz="2000" dirty="0"/>
              <a:t>, initial </a:t>
            </a:r>
            <a:r>
              <a:rPr lang="en-US" sz="2000" dirty="0" err="1"/>
              <a:t>lumi's</a:t>
            </a:r>
            <a:r>
              <a:rPr lang="en-US" sz="2000" dirty="0"/>
              <a:t> around </a:t>
            </a:r>
            <a:r>
              <a:rPr lang="en-US" sz="2000" dirty="0" smtClean="0"/>
              <a:t>6.4e33 </a:t>
            </a:r>
            <a:r>
              <a:rPr lang="en-US" sz="2000" dirty="0"/>
              <a:t>cm-2s-1. </a:t>
            </a:r>
            <a:br>
              <a:rPr lang="en-US" sz="2000" dirty="0"/>
            </a:br>
            <a:r>
              <a:rPr lang="en-US" sz="2000" dirty="0"/>
              <a:t>ALICE 5.6e30 </a:t>
            </a:r>
            <a:r>
              <a:rPr lang="en-US" sz="2000" dirty="0" smtClean="0"/>
              <a:t>cm-2s-1</a:t>
            </a:r>
          </a:p>
          <a:p>
            <a:r>
              <a:rPr lang="en-US" sz="2000" dirty="0" smtClean="0"/>
              <a:t>04:32 Operator dump. 137 pb-1 in 9h01m</a:t>
            </a:r>
          </a:p>
          <a:p>
            <a:pPr lvl="1"/>
            <a:r>
              <a:rPr lang="en-US" sz="1600" dirty="0" smtClean="0"/>
              <a:t>Dump early because of SPS stop this morning</a:t>
            </a:r>
          </a:p>
          <a:p>
            <a:r>
              <a:rPr lang="en-US" sz="2000" dirty="0" smtClean="0"/>
              <a:t>No transfer line steering. </a:t>
            </a:r>
            <a:br>
              <a:rPr lang="en-US" sz="2000" dirty="0" smtClean="0"/>
            </a:br>
            <a:r>
              <a:rPr lang="en-US" sz="2000" dirty="0" smtClean="0"/>
              <a:t>Profit from reduced PS extraction kicker pulse length</a:t>
            </a:r>
          </a:p>
          <a:p>
            <a:r>
              <a:rPr lang="en-US" sz="2000" dirty="0" smtClean="0"/>
              <a:t>06:57 Stable Beams fill 3288.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6.6e33 cm-2s-1.  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2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3286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864120"/>
          </a:xfrm>
        </p:spPr>
        <p:txBody>
          <a:bodyPr/>
          <a:lstStyle/>
          <a:p>
            <a:r>
              <a:rPr lang="en-US" dirty="0" smtClean="0"/>
              <a:t>Bunch lengths behaving differently B1 and B2</a:t>
            </a:r>
          </a:p>
          <a:p>
            <a:pPr lvl="1"/>
            <a:r>
              <a:rPr lang="en-US" dirty="0" smtClean="0"/>
              <a:t>B1 bunches getting shorter over the batch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40" y="1916790"/>
            <a:ext cx="5400750" cy="339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92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by TOTEM Roman Pots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728240"/>
          </a:xfrm>
        </p:spPr>
        <p:txBody>
          <a:bodyPr/>
          <a:lstStyle/>
          <a:p>
            <a:r>
              <a:rPr lang="en-US" sz="2000" dirty="0" smtClean="0"/>
              <a:t>End of fill test</a:t>
            </a:r>
          </a:p>
          <a:p>
            <a:r>
              <a:rPr lang="en-US" sz="2000" dirty="0" smtClean="0"/>
              <a:t>First moved out the TCLs</a:t>
            </a:r>
          </a:p>
          <a:p>
            <a:r>
              <a:rPr lang="en-US" sz="2000" dirty="0"/>
              <a:t>Beam losses on BLM at 6R5 when moving TOTEM </a:t>
            </a:r>
            <a:r>
              <a:rPr lang="en-US" sz="2000" dirty="0" smtClean="0"/>
              <a:t>horizontal RP from </a:t>
            </a:r>
            <a:r>
              <a:rPr lang="en-US" sz="2000" dirty="0"/>
              <a:t>35mm to 30mm </a:t>
            </a:r>
            <a:r>
              <a:rPr lang="en-US" sz="2000" dirty="0" smtClean="0"/>
              <a:t>(just </a:t>
            </a:r>
            <a:r>
              <a:rPr lang="en-US" sz="2000" dirty="0"/>
              <a:t>out of garage) </a:t>
            </a:r>
            <a:r>
              <a:rPr lang="en-US" sz="2000" dirty="0" smtClean="0"/>
              <a:t>resulting in beam dump</a:t>
            </a:r>
          </a:p>
          <a:p>
            <a:pPr lvl="1"/>
            <a:r>
              <a:rPr lang="en-US" sz="1600" dirty="0" smtClean="0"/>
              <a:t>Beams not yet separated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23" y="2564880"/>
            <a:ext cx="6572347" cy="395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3621565" y="1844780"/>
            <a:ext cx="3182745" cy="11521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347830" y="3429000"/>
            <a:ext cx="3600500" cy="86411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21697" y="2895031"/>
            <a:ext cx="3499868" cy="707886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Vacuum spike some seconds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after the beam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 loss spike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5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at moment of dump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1412720"/>
            <a:ext cx="8345802" cy="41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4932050" y="1412720"/>
            <a:ext cx="648090" cy="1944270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6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ill 3287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Different</a:t>
            </a:r>
          </a:p>
          <a:p>
            <a:pPr lvl="1"/>
            <a:r>
              <a:rPr lang="en-US" sz="1800" dirty="0" smtClean="0"/>
              <a:t>Tune split during the squeeze taken out</a:t>
            </a:r>
          </a:p>
          <a:p>
            <a:pPr lvl="1"/>
            <a:r>
              <a:rPr lang="en-US" sz="1800" dirty="0" smtClean="0"/>
              <a:t>Batch-by-batch blow-up on again with target value of 1.4 ns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Injection relatively clean, but bit worse than prev. fill</a:t>
            </a:r>
          </a:p>
          <a:p>
            <a:r>
              <a:rPr lang="en-GB" sz="2000" dirty="0"/>
              <a:t>B1V instability during squeeze </a:t>
            </a:r>
            <a:endParaRPr lang="en-US" sz="2000" dirty="0" smtClean="0"/>
          </a:p>
          <a:p>
            <a:r>
              <a:rPr lang="en-US" sz="2000" dirty="0" smtClean="0"/>
              <a:t>Average bunch current at injection a bit lower: </a:t>
            </a:r>
          </a:p>
          <a:p>
            <a:pPr lvl="2"/>
            <a:r>
              <a:rPr lang="en-US" sz="1600" dirty="0" smtClean="0"/>
              <a:t>1.64e11 compared to 1.69e11 on previous fill</a:t>
            </a:r>
          </a:p>
          <a:p>
            <a:pPr lvl="2"/>
            <a:r>
              <a:rPr lang="en-US" sz="1600" dirty="0" smtClean="0"/>
              <a:t>This explains a reduction in luminosity of 5.5 %, so  under same conditions 0.944 * 7.5e33 = 7.08e33</a:t>
            </a:r>
          </a:p>
          <a:p>
            <a:pPr lvl="1"/>
            <a:r>
              <a:rPr lang="en-US" sz="1800" dirty="0" smtClean="0"/>
              <a:t>Initial luminosity unexpectedly low: 6.4e33 cm-2s-1</a:t>
            </a:r>
          </a:p>
          <a:p>
            <a:pPr lvl="1"/>
            <a:r>
              <a:rPr lang="en-US" sz="1800" dirty="0" smtClean="0"/>
              <a:t>ALICE 5.6e30 cm-2s-1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70" y="1988800"/>
            <a:ext cx="6516270" cy="18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80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 err="1" smtClean="0"/>
              <a:t>Lumi</a:t>
            </a:r>
            <a:r>
              <a:rPr lang="en-US" dirty="0" smtClean="0"/>
              <a:t> (from ATLAS)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2242540" cy="5111750"/>
          </a:xfrm>
        </p:spPr>
        <p:txBody>
          <a:bodyPr/>
          <a:lstStyle/>
          <a:p>
            <a:r>
              <a:rPr lang="en-US" dirty="0" smtClean="0"/>
              <a:t>Fill 3286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bbb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blow-up</a:t>
            </a:r>
          </a:p>
          <a:p>
            <a:endParaRPr lang="en-US" dirty="0" smtClean="0"/>
          </a:p>
          <a:p>
            <a:r>
              <a:rPr lang="en-US" dirty="0" smtClean="0"/>
              <a:t>Fill 3287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bbb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Fill 3288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bbb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0" y="4436413"/>
            <a:ext cx="4032560" cy="208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80" y="2708900"/>
            <a:ext cx="4006225" cy="207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206" y="754943"/>
            <a:ext cx="4035372" cy="210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76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3288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390" cy="5111750"/>
          </a:xfrm>
        </p:spPr>
        <p:txBody>
          <a:bodyPr/>
          <a:lstStyle/>
          <a:p>
            <a:r>
              <a:rPr lang="en-US" sz="2000" dirty="0" smtClean="0"/>
              <a:t>Tune split back</a:t>
            </a:r>
          </a:p>
          <a:p>
            <a:r>
              <a:rPr lang="en-US" sz="2000" dirty="0" err="1" smtClean="0"/>
              <a:t>Bbb</a:t>
            </a:r>
            <a:r>
              <a:rPr lang="en-US" sz="2000" dirty="0" smtClean="0"/>
              <a:t> blow-up still on</a:t>
            </a:r>
          </a:p>
          <a:p>
            <a:r>
              <a:rPr lang="en-US" sz="2000" dirty="0" smtClean="0"/>
              <a:t>No </a:t>
            </a:r>
            <a:r>
              <a:rPr lang="en-US" sz="2000" dirty="0"/>
              <a:t>transfer line </a:t>
            </a:r>
            <a:r>
              <a:rPr lang="en-US" sz="2000" dirty="0" smtClean="0"/>
              <a:t>steering. Oscillation and losses ok. </a:t>
            </a:r>
            <a:br>
              <a:rPr lang="en-US" sz="2000" dirty="0" smtClean="0"/>
            </a:br>
            <a:r>
              <a:rPr lang="en-US" sz="2000" dirty="0" smtClean="0"/>
              <a:t>2h25m turn around.</a:t>
            </a:r>
            <a:endParaRPr lang="en-US" sz="2000" dirty="0"/>
          </a:p>
          <a:p>
            <a:r>
              <a:rPr lang="en-US" sz="2000" dirty="0"/>
              <a:t>06:57 Stable Beams fill 3288. Initial </a:t>
            </a:r>
            <a:r>
              <a:rPr lang="en-US" sz="2000" dirty="0" err="1"/>
              <a:t>lumi</a:t>
            </a:r>
            <a:r>
              <a:rPr lang="en-US" sz="2000" dirty="0"/>
              <a:t> 6.6e33 </a:t>
            </a:r>
            <a:r>
              <a:rPr lang="en-US" sz="2000" dirty="0" smtClean="0"/>
              <a:t>cm-2s-1</a:t>
            </a:r>
          </a:p>
          <a:p>
            <a:pPr lvl="1"/>
            <a:r>
              <a:rPr lang="en-US" sz="1600" dirty="0" smtClean="0"/>
              <a:t>Same bunch current, slightly higher initial </a:t>
            </a:r>
            <a:r>
              <a:rPr lang="en-US" sz="1600" dirty="0" err="1" smtClean="0"/>
              <a:t>lumi</a:t>
            </a:r>
            <a:r>
              <a:rPr lang="en-US" sz="1600" dirty="0" smtClean="0"/>
              <a:t>, but lower than the 7.5e33 cm-2s-1 seen two fills before </a:t>
            </a:r>
          </a:p>
          <a:p>
            <a:r>
              <a:rPr lang="en-US" sz="2000" dirty="0" smtClean="0"/>
              <a:t>Alice at 5e30 cm-2s-1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r>
              <a:rPr lang="en-US" sz="2000" dirty="0" smtClean="0"/>
              <a:t>For coming fill reduce the batch-by-batch blow-up to 1.1 ns, basically making it none effective and check on the effect.</a:t>
            </a:r>
            <a:endParaRPr lang="en-US" sz="2000" dirty="0"/>
          </a:p>
          <a:p>
            <a:endParaRPr lang="en-US" sz="2000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3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it should be…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Scanners, early evening</a:t>
            </a:r>
          </a:p>
          <a:p>
            <a:pPr lvl="1"/>
            <a:r>
              <a:rPr lang="en-US" dirty="0" smtClean="0"/>
              <a:t>B1H1 </a:t>
            </a:r>
            <a:r>
              <a:rPr lang="en-US" dirty="0"/>
              <a:t>&amp; B2H2 have both broken wires. The breakage happened after both scanners did not come back to the home position.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not clear whether the 144 bunches had already been </a:t>
            </a:r>
            <a:r>
              <a:rPr lang="en-US" dirty="0" smtClean="0"/>
              <a:t>injected.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WS have been disabled until the causes of the breakage are </a:t>
            </a:r>
            <a:r>
              <a:rPr lang="en-US" dirty="0" smtClean="0"/>
              <a:t>analyzed </a:t>
            </a:r>
            <a:r>
              <a:rPr lang="en-US" dirty="0"/>
              <a:t>tomorrow morning.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	Ana </a:t>
            </a:r>
          </a:p>
          <a:p>
            <a:r>
              <a:rPr lang="en-US" dirty="0" err="1" smtClean="0"/>
              <a:t>LHCb</a:t>
            </a:r>
            <a:r>
              <a:rPr lang="en-US" dirty="0" smtClean="0"/>
              <a:t>, early evening</a:t>
            </a:r>
          </a:p>
          <a:p>
            <a:pPr lvl="1"/>
            <a:r>
              <a:rPr lang="en-US" dirty="0"/>
              <a:t>Richard just called informing us that the emergency stop has been accidentally pushed in the </a:t>
            </a:r>
            <a:r>
              <a:rPr lang="en-US" dirty="0" err="1"/>
              <a:t>LHCb</a:t>
            </a:r>
            <a:r>
              <a:rPr lang="en-US" dirty="0"/>
              <a:t> control room. We turned the </a:t>
            </a:r>
            <a:r>
              <a:rPr lang="en-US" dirty="0" smtClean="0"/>
              <a:t>leveling </a:t>
            </a:r>
            <a:r>
              <a:rPr lang="en-US" dirty="0"/>
              <a:t>OFF until they regain control of the detector. </a:t>
            </a:r>
            <a:endParaRPr lang="en-US" dirty="0" smtClean="0"/>
          </a:p>
          <a:p>
            <a:pPr lvl="1"/>
            <a:r>
              <a:rPr lang="en-US" dirty="0" smtClean="0"/>
              <a:t>Back 02:43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3602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57438</TotalTime>
  <Words>412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Last 24 hours</vt:lpstr>
      <vt:lpstr>Wednesday 14th November</vt:lpstr>
      <vt:lpstr>Fill 3286</vt:lpstr>
      <vt:lpstr>Dump by TOTEM Roman Pots</vt:lpstr>
      <vt:lpstr>Losses at moment of dump</vt:lpstr>
      <vt:lpstr>Fill 3287</vt:lpstr>
      <vt:lpstr>Specific Lumi (from ATLAS)</vt:lpstr>
      <vt:lpstr>Fill 3288</vt:lpstr>
      <vt:lpstr>Not as it should be…</vt:lpstr>
      <vt:lpstr>Outstanding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3285</cp:revision>
  <dcterms:created xsi:type="dcterms:W3CDTF">2010-07-26T05:43:59Z</dcterms:created>
  <dcterms:modified xsi:type="dcterms:W3CDTF">2012-11-15T10:02:32Z</dcterms:modified>
</cp:coreProperties>
</file>