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8"/>
  </p:notesMasterIdLst>
  <p:handoutMasterIdLst>
    <p:handoutMasterId r:id="rId9"/>
  </p:handoutMasterIdLst>
  <p:sldIdLst>
    <p:sldId id="562" r:id="rId2"/>
    <p:sldId id="567" r:id="rId3"/>
    <p:sldId id="565" r:id="rId4"/>
    <p:sldId id="566" r:id="rId5"/>
    <p:sldId id="563" r:id="rId6"/>
    <p:sldId id="564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523" y="-19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11/9/2012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2012-11-09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matching at injection with H CODs</a:t>
            </a:r>
          </a:p>
          <a:p>
            <a:r>
              <a:rPr lang="en-US" dirty="0" smtClean="0"/>
              <a:t>Afterwards transfer line steering by injection team</a:t>
            </a:r>
          </a:p>
          <a:p>
            <a:r>
              <a:rPr lang="en-US" dirty="0" smtClean="0"/>
              <a:t>In parallel:</a:t>
            </a:r>
            <a:endParaRPr lang="en-US" dirty="0"/>
          </a:p>
          <a:p>
            <a:pPr lvl="1"/>
            <a:r>
              <a:rPr lang="en-US" dirty="0" smtClean="0"/>
              <a:t>Moderate ADT gain increase for the ramp </a:t>
            </a:r>
            <a:r>
              <a:rPr lang="en-US" dirty="0"/>
              <a:t>(</a:t>
            </a:r>
            <a:r>
              <a:rPr lang="en-US" dirty="0" smtClean="0"/>
              <a:t>horizontal plane from 0.02 to 0.04)</a:t>
            </a:r>
          </a:p>
          <a:p>
            <a:pPr lvl="1"/>
            <a:r>
              <a:rPr lang="en-US" dirty="0" smtClean="0"/>
              <a:t>Batch-by-batch blow-up ON again with moderate 1.4ns target length</a:t>
            </a:r>
          </a:p>
          <a:p>
            <a:r>
              <a:rPr lang="en-US" dirty="0"/>
              <a:t>12:00 Filling for </a:t>
            </a:r>
            <a:r>
              <a:rPr lang="en-US" dirty="0" smtClean="0"/>
              <a:t>physics</a:t>
            </a:r>
          </a:p>
          <a:p>
            <a:r>
              <a:rPr lang="pt-BR" dirty="0" smtClean="0"/>
              <a:t>Emittances of 144 bunches</a:t>
            </a:r>
          </a:p>
          <a:p>
            <a:pPr lvl="1"/>
            <a:r>
              <a:rPr lang="pt-BR" dirty="0" smtClean="0"/>
              <a:t>B1H </a:t>
            </a:r>
            <a:r>
              <a:rPr lang="pt-BR" dirty="0"/>
              <a:t>= </a:t>
            </a:r>
            <a:r>
              <a:rPr lang="pt-BR" dirty="0" smtClean="0"/>
              <a:t>1.72</a:t>
            </a:r>
          </a:p>
          <a:p>
            <a:pPr lvl="1"/>
            <a:r>
              <a:rPr lang="pt-BR" dirty="0" smtClean="0"/>
              <a:t>B2H </a:t>
            </a:r>
            <a:r>
              <a:rPr lang="pt-BR" dirty="0"/>
              <a:t>= </a:t>
            </a:r>
            <a:r>
              <a:rPr lang="pt-BR" dirty="0" smtClean="0"/>
              <a:t>1.67	B2V </a:t>
            </a:r>
            <a:r>
              <a:rPr lang="pt-BR" dirty="0"/>
              <a:t>= </a:t>
            </a:r>
            <a:r>
              <a:rPr lang="pt-BR" dirty="0" smtClean="0"/>
              <a:t>1.91</a:t>
            </a:r>
          </a:p>
          <a:p>
            <a:r>
              <a:rPr lang="en-US" dirty="0"/>
              <a:t>13:30 </a:t>
            </a:r>
            <a:r>
              <a:rPr lang="en-US" b="1" dirty="0">
                <a:solidFill>
                  <a:schemeClr val="accent2"/>
                </a:solidFill>
              </a:rPr>
              <a:t>Stable Beams fill 3272, </a:t>
            </a:r>
            <a:r>
              <a:rPr lang="en-US" dirty="0"/>
              <a:t>initial L ~7.3e33 </a:t>
            </a:r>
            <a:r>
              <a:rPr lang="en-US" dirty="0" smtClean="0"/>
              <a:t>cm-2s-1</a:t>
            </a:r>
          </a:p>
          <a:p>
            <a:pPr lvl="1"/>
            <a:r>
              <a:rPr lang="en-US" dirty="0" smtClean="0"/>
              <a:t>CMS not publishing </a:t>
            </a:r>
            <a:r>
              <a:rPr lang="en-US" dirty="0" err="1" smtClean="0"/>
              <a:t>lumi</a:t>
            </a:r>
            <a:r>
              <a:rPr lang="en-US" dirty="0" smtClean="0"/>
              <a:t> data at the beginning</a:t>
            </a:r>
            <a:endParaRPr lang="en-US" dirty="0"/>
          </a:p>
          <a:p>
            <a:r>
              <a:rPr lang="en-US" dirty="0"/>
              <a:t>14:00 TCLs opened to 60 sigma, to measure the </a:t>
            </a:r>
            <a:r>
              <a:rPr lang="en-US" dirty="0" err="1"/>
              <a:t>cryo</a:t>
            </a:r>
            <a:r>
              <a:rPr lang="en-US" dirty="0"/>
              <a:t> </a:t>
            </a:r>
            <a:r>
              <a:rPr lang="en-US" dirty="0" smtClean="0"/>
              <a:t>load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/>
              <a:t>8</a:t>
            </a:r>
            <a:r>
              <a:rPr lang="en-US" dirty="0" smtClean="0"/>
              <a:t>.11. –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16:25 </a:t>
            </a:r>
            <a:r>
              <a:rPr lang="en-US" dirty="0"/>
              <a:t>increase RF voltage to 12 MV (reduce bunch length)</a:t>
            </a:r>
          </a:p>
          <a:p>
            <a:r>
              <a:rPr lang="en-US" dirty="0"/>
              <a:t>17:00 Beam dump, COD trip. </a:t>
            </a:r>
            <a:r>
              <a:rPr lang="en-US" b="1" dirty="0">
                <a:solidFill>
                  <a:schemeClr val="accent2"/>
                </a:solidFill>
              </a:rPr>
              <a:t>Integrated L </a:t>
            </a:r>
            <a:r>
              <a:rPr lang="en-US" b="1" dirty="0" smtClean="0">
                <a:solidFill>
                  <a:schemeClr val="accent2"/>
                </a:solidFill>
              </a:rPr>
              <a:t>~69 pb-1</a:t>
            </a:r>
            <a:r>
              <a:rPr lang="en-US" dirty="0" smtClean="0"/>
              <a:t> in 3:23 hours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Access for ALICE and for ROD/F in sector 56 (which had tripped earlier at 15:00</a:t>
            </a:r>
            <a:r>
              <a:rPr lang="en-US" dirty="0" smtClean="0"/>
              <a:t>)</a:t>
            </a:r>
          </a:p>
          <a:p>
            <a:r>
              <a:rPr lang="en-US" dirty="0"/>
              <a:t>In parallel to the access</a:t>
            </a:r>
          </a:p>
          <a:p>
            <a:pPr lvl="1"/>
            <a:r>
              <a:rPr lang="en-US" dirty="0" err="1"/>
              <a:t>LHCb</a:t>
            </a:r>
            <a:r>
              <a:rPr lang="en-US" dirty="0"/>
              <a:t> polarity inverted for next fill</a:t>
            </a:r>
          </a:p>
          <a:p>
            <a:pPr lvl="1"/>
            <a:r>
              <a:rPr lang="en-US" dirty="0"/>
              <a:t>Increasing BLM MF from 0.3 to 1.0 for TOTEM roman pots – </a:t>
            </a:r>
            <a:r>
              <a:rPr lang="en-GB" dirty="0"/>
              <a:t>BLMEI.06L5.B2E10_XRP and BLMEI.06R5.B1E10_XRP</a:t>
            </a:r>
          </a:p>
          <a:p>
            <a:r>
              <a:rPr lang="en-US" dirty="0"/>
              <a:t>19:30 intervention for </a:t>
            </a:r>
            <a:r>
              <a:rPr lang="en-US" dirty="0" err="1"/>
              <a:t>octupoles</a:t>
            </a:r>
            <a:r>
              <a:rPr lang="en-US" dirty="0"/>
              <a:t> finished</a:t>
            </a:r>
          </a:p>
          <a:p>
            <a:r>
              <a:rPr lang="en-US" dirty="0"/>
              <a:t>22:12 ALICE intervention finished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No test ramp – straight to nominal physics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4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Emittances</a:t>
            </a:r>
            <a:r>
              <a:rPr lang="pt-BR" dirty="0"/>
              <a:t>, </a:t>
            </a:r>
            <a:r>
              <a:rPr lang="pt-BR" dirty="0" smtClean="0"/>
              <a:t>144b, at injection:</a:t>
            </a:r>
          </a:p>
          <a:p>
            <a:pPr lvl="1"/>
            <a:r>
              <a:rPr lang="pt-BR" dirty="0" smtClean="0"/>
              <a:t>B1H </a:t>
            </a:r>
            <a:r>
              <a:rPr lang="pt-BR" dirty="0"/>
              <a:t>= </a:t>
            </a:r>
            <a:r>
              <a:rPr lang="pt-BR" dirty="0" smtClean="0"/>
              <a:t>1.72	B1V </a:t>
            </a:r>
            <a:r>
              <a:rPr lang="pt-BR" dirty="0"/>
              <a:t>= </a:t>
            </a:r>
            <a:r>
              <a:rPr lang="pt-BR" dirty="0" smtClean="0"/>
              <a:t>1.63</a:t>
            </a:r>
          </a:p>
          <a:p>
            <a:pPr lvl="1"/>
            <a:r>
              <a:rPr lang="pt-BR" dirty="0" smtClean="0"/>
              <a:t>B2H </a:t>
            </a:r>
            <a:r>
              <a:rPr lang="pt-BR" dirty="0"/>
              <a:t>= </a:t>
            </a:r>
            <a:r>
              <a:rPr lang="pt-BR" dirty="0" smtClean="0"/>
              <a:t>1.93	B2V </a:t>
            </a:r>
            <a:r>
              <a:rPr lang="pt-BR" dirty="0"/>
              <a:t>= </a:t>
            </a:r>
            <a:r>
              <a:rPr lang="pt-BR" dirty="0" smtClean="0"/>
              <a:t>1.92</a:t>
            </a:r>
          </a:p>
          <a:p>
            <a:r>
              <a:rPr lang="pt-BR" dirty="0" smtClean="0"/>
              <a:t>2:38 colliding in IP1, IP2 and IP5 (CMS not publishing lumi values)</a:t>
            </a:r>
          </a:p>
          <a:p>
            <a:r>
              <a:rPr lang="pt-BR" dirty="0" smtClean="0"/>
              <a:t>2:47 IP8 set-up finished; </a:t>
            </a:r>
            <a:r>
              <a:rPr lang="pt-BR" b="1" dirty="0" smtClean="0">
                <a:solidFill>
                  <a:schemeClr val="accent2"/>
                </a:solidFill>
              </a:rPr>
              <a:t>stable beams fill 3273</a:t>
            </a:r>
          </a:p>
          <a:p>
            <a:pPr lvl="1"/>
            <a:r>
              <a:rPr lang="pt-BR" dirty="0" smtClean="0"/>
              <a:t>Initial luminosity </a:t>
            </a:r>
            <a:r>
              <a:rPr lang="en-US" dirty="0" smtClean="0"/>
              <a:t>~6.9e33 cm-2s-1</a:t>
            </a:r>
            <a:endParaRPr lang="pt-BR" dirty="0" smtClean="0"/>
          </a:p>
          <a:p>
            <a:r>
              <a:rPr lang="pt-BR" dirty="0" smtClean="0"/>
              <a:t>5:49 RF voltage to 12MV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NIght</a:t>
            </a:r>
            <a:endParaRPr lang="en-GB" dirty="0"/>
          </a:p>
        </p:txBody>
      </p:sp>
      <p:pic>
        <p:nvPicPr>
          <p:cNvPr id="1026" name="Picture 2" descr="C:\Users\eholzer\AppData\Local\Temp\2012110905525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t="62777" b="6343"/>
          <a:stretch/>
        </p:blipFill>
        <p:spPr bwMode="auto">
          <a:xfrm>
            <a:off x="1619672" y="3513963"/>
            <a:ext cx="6240512" cy="157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66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two fills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 t="15143" b="5095"/>
          <a:stretch/>
        </p:blipFill>
        <p:spPr bwMode="auto">
          <a:xfrm>
            <a:off x="457324" y="1556792"/>
            <a:ext cx="8219132" cy="419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98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(Pierre </a:t>
            </a:r>
            <a:r>
              <a:rPr lang="en-US" dirty="0" err="1" smtClean="0"/>
              <a:t>Measen</a:t>
            </a:r>
            <a:r>
              <a:rPr lang="en-US" dirty="0"/>
              <a:t>) </a:t>
            </a:r>
            <a:r>
              <a:rPr lang="en-US" dirty="0" smtClean="0"/>
              <a:t>UX45 during turn-around (IMPACT </a:t>
            </a:r>
            <a:r>
              <a:rPr lang="en-GB" dirty="0" smtClean="0"/>
              <a:t>21809)</a:t>
            </a:r>
          </a:p>
          <a:p>
            <a:r>
              <a:rPr lang="en-US" dirty="0"/>
              <a:t>QPS for RB.67 (2 hours working hours)</a:t>
            </a:r>
          </a:p>
          <a:p>
            <a:r>
              <a:rPr lang="en-US" dirty="0"/>
              <a:t>Wall Current Monitor (</a:t>
            </a:r>
            <a:r>
              <a:rPr lang="en-US" dirty="0" err="1"/>
              <a:t>Pt</a:t>
            </a:r>
            <a:r>
              <a:rPr lang="en-US" dirty="0"/>
              <a:t> 4 RF zone – RP piquet) R. Steinhagen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75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BPMs left of </a:t>
            </a:r>
            <a:r>
              <a:rPr lang="en-US" dirty="0" smtClean="0"/>
              <a:t>IP5 around TOTEM needed to be masked last night – to be looked at further</a:t>
            </a:r>
          </a:p>
          <a:p>
            <a:r>
              <a:rPr lang="en-US" dirty="0" smtClean="0"/>
              <a:t>Further increase ADT gain </a:t>
            </a:r>
            <a:r>
              <a:rPr lang="en-US" dirty="0" smtClean="0"/>
              <a:t>B1 during </a:t>
            </a:r>
            <a:r>
              <a:rPr lang="en-US" dirty="0" smtClean="0"/>
              <a:t>ramp (now that the tune is measured on the first 6 bunches, which are not damped by ADT) to reduce </a:t>
            </a:r>
            <a:r>
              <a:rPr lang="en-US" dirty="0" smtClean="0"/>
              <a:t>blow-up</a:t>
            </a:r>
            <a:endParaRPr lang="en-US" dirty="0" smtClean="0"/>
          </a:p>
          <a:p>
            <a:r>
              <a:rPr lang="en-US" dirty="0" smtClean="0"/>
              <a:t>TOTEM </a:t>
            </a:r>
            <a:r>
              <a:rPr lang="en-US" dirty="0" smtClean="0"/>
              <a:t>tests at end of fill (separate CMS to reduce </a:t>
            </a:r>
            <a:r>
              <a:rPr lang="en-US" dirty="0" err="1" smtClean="0"/>
              <a:t>lumi</a:t>
            </a:r>
            <a:r>
              <a:rPr lang="en-US" dirty="0" smtClean="0"/>
              <a:t> by at least a factor of 10</a:t>
            </a:r>
            <a:r>
              <a:rPr lang="en-US" dirty="0" smtClean="0"/>
              <a:t>) - ~1 hour</a:t>
            </a:r>
            <a:endParaRPr lang="en-US" dirty="0" smtClean="0"/>
          </a:p>
          <a:p>
            <a:pPr marL="228600" lvl="1" indent="-228600">
              <a:buClrTx/>
            </a:pPr>
            <a:r>
              <a:rPr lang="en-US" dirty="0" smtClean="0"/>
              <a:t>Slight tuning of tune splitting B1 (Vertical </a:t>
            </a:r>
            <a:r>
              <a:rPr lang="en-US" dirty="0"/>
              <a:t>tune B1 trimmed down by </a:t>
            </a:r>
            <a:r>
              <a:rPr lang="en-US" dirty="0" smtClean="0"/>
              <a:t>0.003</a:t>
            </a:r>
            <a:r>
              <a:rPr lang="en-US" dirty="0" smtClean="0"/>
              <a:t>)</a:t>
            </a:r>
          </a:p>
          <a:p>
            <a:pPr marL="228600" lvl="1" indent="-228600">
              <a:buClrTx/>
            </a:pPr>
            <a:r>
              <a:rPr lang="en-US" dirty="0" smtClean="0"/>
              <a:t>Following week(s):</a:t>
            </a:r>
            <a:endParaRPr lang="en-US" dirty="0" smtClean="0"/>
          </a:p>
          <a:p>
            <a:pPr lvl="1"/>
            <a:r>
              <a:rPr lang="en-US" dirty="0" smtClean="0"/>
              <a:t>Loss </a:t>
            </a:r>
            <a:r>
              <a:rPr lang="en-US" dirty="0"/>
              <a:t>maps (periodic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Heating test at 450 </a:t>
            </a:r>
            <a:r>
              <a:rPr lang="en-US" dirty="0" smtClean="0"/>
              <a:t>GeV</a:t>
            </a:r>
            <a:endParaRPr lang="en-US" dirty="0"/>
          </a:p>
          <a:p>
            <a:pPr lvl="1"/>
            <a:r>
              <a:rPr lang="en-US" dirty="0"/>
              <a:t>TCP IR3 more closed (end of fill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Bunch length </a:t>
            </a:r>
            <a:r>
              <a:rPr lang="en-US" dirty="0" smtClean="0"/>
              <a:t>investigations</a:t>
            </a:r>
          </a:p>
          <a:p>
            <a:pPr lvl="1"/>
            <a:r>
              <a:rPr lang="en-US" dirty="0"/>
              <a:t>Tuning of the mask for abort gap/injection cleaning to try to reduce influence on the rest of the </a:t>
            </a:r>
            <a:r>
              <a:rPr lang="en-US" dirty="0" smtClean="0"/>
              <a:t>beam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982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Thursday 8.11. – Morning</vt:lpstr>
      <vt:lpstr>Afternoon</vt:lpstr>
      <vt:lpstr>NIght</vt:lpstr>
      <vt:lpstr>Last two fills</vt:lpstr>
      <vt:lpstr>Access</vt:lpstr>
      <vt:lpstr>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2012-11-09T08:33:39Z</dcterms:modified>
</cp:coreProperties>
</file>