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9"/>
  </p:notesMasterIdLst>
  <p:handoutMasterIdLst>
    <p:handoutMasterId r:id="rId10"/>
  </p:handoutMasterIdLst>
  <p:sldIdLst>
    <p:sldId id="1024" r:id="rId2"/>
    <p:sldId id="1026" r:id="rId3"/>
    <p:sldId id="1027" r:id="rId4"/>
    <p:sldId id="1025" r:id="rId5"/>
    <p:sldId id="1030" r:id="rId6"/>
    <p:sldId id="1028" r:id="rId7"/>
    <p:sldId id="1023" r:id="rId8"/>
  </p:sldIdLst>
  <p:sldSz cx="9144000" cy="6858000" type="screen4x3"/>
  <p:notesSz cx="7010400" cy="92964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99FF99"/>
    <a:srgbClr val="0000FF"/>
    <a:srgbClr val="FFCCCC"/>
    <a:srgbClr val="9FCAFF"/>
    <a:srgbClr val="DDDDDD"/>
    <a:srgbClr val="99FFCC"/>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1" autoAdjust="0"/>
    <p:restoredTop sz="91575" autoAdjust="0"/>
  </p:normalViewPr>
  <p:slideViewPr>
    <p:cSldViewPr>
      <p:cViewPr varScale="1">
        <p:scale>
          <a:sx n="100" d="100"/>
          <a:sy n="100" d="100"/>
        </p:scale>
        <p:origin x="-198" y="-90"/>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71544C-6647-7A44-A30B-40518DF4CE46}" type="datetimeFigureOut">
              <a:rPr lang="en-US" smtClean="0"/>
              <a:pPr/>
              <a:t>10/4/2012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extLst>
      <p:ext uri="{BB962C8B-B14F-4D97-AF65-F5344CB8AC3E}">
        <p14:creationId xmlns:p14="http://schemas.microsoft.com/office/powerpoint/2010/main" val="23917150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extLst>
      <p:ext uri="{BB962C8B-B14F-4D97-AF65-F5344CB8AC3E}">
        <p14:creationId xmlns:p14="http://schemas.microsoft.com/office/powerpoint/2010/main" val="3935614551"/>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r>
              <a:rPr lang="en-US" smtClean="0"/>
              <a:t>4-10-12</a:t>
            </a:r>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status</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4-10-12</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4-10-12</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r>
              <a:rPr lang="en-US" smtClean="0"/>
              <a:t>4-10-12</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r>
              <a:rPr lang="en-US" smtClean="0"/>
              <a:t>4-10-12</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r>
              <a:rPr lang="en-US" smtClean="0"/>
              <a:t>4-10-12</a:t>
            </a:r>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status</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dirty="0"/>
          </a:p>
        </p:txBody>
      </p:sp>
      <p:sp>
        <p:nvSpPr>
          <p:cNvPr id="5" name="Slide Number Placeholder 4"/>
          <p:cNvSpPr>
            <a:spLocks noGrp="1"/>
          </p:cNvSpPr>
          <p:nvPr>
            <p:ph type="sldNum" sz="quarter" idx="11"/>
          </p:nvPr>
        </p:nvSpPr>
        <p:spPr/>
        <p:txBody>
          <a:bodyPr/>
          <a:lstStyle>
            <a:lvl1pPr>
              <a:defRPr/>
            </a:lvl1pPr>
          </a:lstStyle>
          <a:p>
            <a:fld id="{57C3E7D3-E8A8-4E1B-881E-DBC7929F1526}"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4-10-12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4-10-12</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4-10-12</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status</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smtClean="0"/>
              <a:t>4-10-12</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status</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smtClean="0"/>
              <a:t>4-10-12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status</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smtClean="0"/>
              <a:t>4-10-12</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4-10-12</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4-10-12</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status</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r>
              <a:rPr lang="en-US" smtClean="0"/>
              <a:t>4-10-12</a:t>
            </a:r>
            <a:endParaRPr lang="en-US" dirty="0"/>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userDrawn="1"/>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Wednesday 3</a:t>
            </a:r>
            <a:r>
              <a:rPr lang="en-GB" baseline="30000" dirty="0" smtClean="0"/>
              <a:t>rd</a:t>
            </a:r>
            <a:r>
              <a:rPr lang="en-GB" dirty="0" smtClean="0"/>
              <a:t> October - morning</a:t>
            </a:r>
            <a:endParaRPr lang="en-GB" dirty="0"/>
          </a:p>
        </p:txBody>
      </p:sp>
      <p:sp>
        <p:nvSpPr>
          <p:cNvPr id="5" name="Content Placeholder 4"/>
          <p:cNvSpPr>
            <a:spLocks noGrp="1"/>
          </p:cNvSpPr>
          <p:nvPr>
            <p:ph idx="1"/>
          </p:nvPr>
        </p:nvSpPr>
        <p:spPr/>
        <p:txBody>
          <a:bodyPr/>
          <a:lstStyle/>
          <a:p>
            <a:r>
              <a:rPr lang="en-GB" dirty="0" smtClean="0"/>
              <a:t>12:15 Fill 3126 dumped by </a:t>
            </a:r>
            <a:r>
              <a:rPr lang="en-GB" dirty="0"/>
              <a:t>RQF.A45 QPS </a:t>
            </a:r>
            <a:r>
              <a:rPr lang="en-GB" dirty="0" smtClean="0"/>
              <a:t>trigger</a:t>
            </a:r>
          </a:p>
          <a:p>
            <a:pPr lvl="1"/>
            <a:r>
              <a:rPr lang="en-GB" dirty="0" smtClean="0"/>
              <a:t>113 pb</a:t>
            </a:r>
            <a:r>
              <a:rPr lang="en-GB" baseline="30000" dirty="0" smtClean="0"/>
              <a:t>-1</a:t>
            </a:r>
            <a:r>
              <a:rPr lang="en-GB" dirty="0" smtClean="0"/>
              <a:t> in 6h22m</a:t>
            </a:r>
            <a:endParaRPr lang="en-GB" dirty="0"/>
          </a:p>
          <a:p>
            <a:r>
              <a:rPr lang="en-GB" dirty="0" smtClean="0"/>
              <a:t>Ramp down &amp; the access:</a:t>
            </a:r>
          </a:p>
          <a:p>
            <a:pPr lvl="1"/>
            <a:r>
              <a:rPr lang="en-GB" dirty="0" smtClean="0"/>
              <a:t>cryogenics </a:t>
            </a:r>
            <a:r>
              <a:rPr lang="en-GB" dirty="0"/>
              <a:t>in triplet R2</a:t>
            </a:r>
          </a:p>
          <a:p>
            <a:pPr lvl="1"/>
            <a:r>
              <a:rPr lang="en-GB" dirty="0" smtClean="0"/>
              <a:t>BI </a:t>
            </a:r>
            <a:r>
              <a:rPr lang="en-GB" dirty="0"/>
              <a:t>in point 4 (BSRT/BSRA)</a:t>
            </a:r>
          </a:p>
          <a:p>
            <a:pPr lvl="1"/>
            <a:r>
              <a:rPr lang="en-GB" dirty="0" smtClean="0"/>
              <a:t>exchange </a:t>
            </a:r>
            <a:r>
              <a:rPr lang="en-GB" dirty="0"/>
              <a:t>of RQTD.A45 </a:t>
            </a:r>
            <a:r>
              <a:rPr lang="en-GB" dirty="0" smtClean="0"/>
              <a:t>power converter in </a:t>
            </a:r>
            <a:r>
              <a:rPr lang="en-GB" dirty="0"/>
              <a:t>point 4</a:t>
            </a:r>
          </a:p>
          <a:p>
            <a:pPr lvl="1"/>
            <a:r>
              <a:rPr lang="en-GB" dirty="0" smtClean="0"/>
              <a:t>vacuum </a:t>
            </a:r>
            <a:r>
              <a:rPr lang="en-GB" dirty="0"/>
              <a:t>interlock reset in point 4</a:t>
            </a:r>
          </a:p>
          <a:p>
            <a:pPr lvl="1"/>
            <a:r>
              <a:rPr lang="en-GB" dirty="0" smtClean="0"/>
              <a:t>BI </a:t>
            </a:r>
            <a:r>
              <a:rPr lang="en-GB" dirty="0"/>
              <a:t>(BRAN in point 8)</a:t>
            </a:r>
          </a:p>
          <a:p>
            <a:pPr lvl="1"/>
            <a:r>
              <a:rPr lang="en-GB" dirty="0" smtClean="0"/>
              <a:t>BI </a:t>
            </a:r>
            <a:r>
              <a:rPr lang="en-GB" dirty="0"/>
              <a:t>(BLM </a:t>
            </a:r>
            <a:r>
              <a:rPr lang="en-GB" dirty="0" smtClean="0"/>
              <a:t>diamonds) </a:t>
            </a:r>
            <a:r>
              <a:rPr lang="en-GB" dirty="0"/>
              <a:t>in point 8</a:t>
            </a:r>
          </a:p>
          <a:p>
            <a:pPr lvl="1"/>
            <a:r>
              <a:rPr lang="en-GB" dirty="0" smtClean="0"/>
              <a:t>ATLAS</a:t>
            </a:r>
            <a:endParaRPr lang="en-GB" dirty="0"/>
          </a:p>
          <a:p>
            <a:pPr lvl="1"/>
            <a:r>
              <a:rPr lang="en-GB" dirty="0" smtClean="0"/>
              <a:t>TOTEM </a:t>
            </a:r>
            <a:r>
              <a:rPr lang="en-GB" dirty="0"/>
              <a:t>and QPS in point 5 </a:t>
            </a:r>
            <a:endParaRPr lang="en-GB" dirty="0" smtClean="0"/>
          </a:p>
          <a:p>
            <a:pPr lvl="1"/>
            <a:r>
              <a:rPr lang="en-GB" dirty="0" smtClean="0"/>
              <a:t>Ventilation door S23 – thanks RP</a:t>
            </a:r>
          </a:p>
          <a:p>
            <a:pPr lvl="1"/>
            <a:r>
              <a:rPr lang="en-GB" dirty="0" smtClean="0"/>
              <a:t>QPS </a:t>
            </a:r>
            <a:r>
              <a:rPr lang="en-GB" dirty="0"/>
              <a:t>into S81 for a local power cycle on </a:t>
            </a:r>
            <a:r>
              <a:rPr lang="en-GB" dirty="0" smtClean="0"/>
              <a:t>controller </a:t>
            </a:r>
            <a:r>
              <a:rPr lang="en-GB" dirty="0"/>
              <a:t>of RB.A81.</a:t>
            </a:r>
            <a:endParaRPr lang="en-GB" dirty="0" smtClean="0"/>
          </a:p>
          <a:p>
            <a:endParaRPr lang="en-GB" dirty="0"/>
          </a:p>
        </p:txBody>
      </p:sp>
      <p:sp>
        <p:nvSpPr>
          <p:cNvPr id="6" name="Date Placeholder 5"/>
          <p:cNvSpPr>
            <a:spLocks noGrp="1"/>
          </p:cNvSpPr>
          <p:nvPr>
            <p:ph type="dt" sz="half" idx="12"/>
          </p:nvPr>
        </p:nvSpPr>
        <p:spPr/>
        <p:txBody>
          <a:bodyPr/>
          <a:lstStyle/>
          <a:p>
            <a:r>
              <a:rPr lang="en-US" smtClean="0"/>
              <a:t>4-10-12</a:t>
            </a:r>
            <a:endParaRPr lang="en-US" dirty="0"/>
          </a:p>
        </p:txBody>
      </p:sp>
      <p:sp>
        <p:nvSpPr>
          <p:cNvPr id="7" name="Footer Placeholder 6"/>
          <p:cNvSpPr>
            <a:spLocks noGrp="1"/>
          </p:cNvSpPr>
          <p:nvPr>
            <p:ph type="ftr" sz="quarter" idx="10"/>
          </p:nvPr>
        </p:nvSpPr>
        <p:spPr/>
        <p:txBody>
          <a:bodyPr/>
          <a:lstStyle/>
          <a:p>
            <a:r>
              <a:rPr lang="en-US" smtClean="0"/>
              <a:t>LHC status</a:t>
            </a:r>
            <a:endParaRPr lang="en-US" dirty="0"/>
          </a:p>
        </p:txBody>
      </p:sp>
      <p:sp>
        <p:nvSpPr>
          <p:cNvPr id="8" name="Slide Number Placeholder 7"/>
          <p:cNvSpPr>
            <a:spLocks noGrp="1"/>
          </p:cNvSpPr>
          <p:nvPr>
            <p:ph type="sldNum" sz="quarter" idx="11"/>
          </p:nvPr>
        </p:nvSpPr>
        <p:spPr/>
        <p:txBody>
          <a:bodyPr/>
          <a:lstStyle/>
          <a:p>
            <a:fld id="{57C3E7D3-E8A8-4E1B-881E-DBC7929F1526}" type="slidenum">
              <a:rPr lang="en-US" smtClean="0"/>
              <a:pPr/>
              <a:t>1</a:t>
            </a:fld>
            <a:endParaRPr lang="en-US"/>
          </a:p>
        </p:txBody>
      </p:sp>
    </p:spTree>
    <p:extLst>
      <p:ext uri="{BB962C8B-B14F-4D97-AF65-F5344CB8AC3E}">
        <p14:creationId xmlns:p14="http://schemas.microsoft.com/office/powerpoint/2010/main" val="812574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BSRT B2 intervention </a:t>
            </a:r>
            <a:r>
              <a:rPr lang="en-GB" dirty="0" smtClean="0"/>
              <a:t>summary</a:t>
            </a:r>
            <a:endParaRPr lang="en-GB" dirty="0"/>
          </a:p>
        </p:txBody>
      </p:sp>
      <p:sp>
        <p:nvSpPr>
          <p:cNvPr id="3" name="Content Placeholder 2"/>
          <p:cNvSpPr>
            <a:spLocks noGrp="1"/>
          </p:cNvSpPr>
          <p:nvPr>
            <p:ph idx="1"/>
          </p:nvPr>
        </p:nvSpPr>
        <p:spPr>
          <a:xfrm>
            <a:off x="395420" y="980660"/>
            <a:ext cx="8229600" cy="5111750"/>
          </a:xfrm>
        </p:spPr>
        <p:txBody>
          <a:bodyPr/>
          <a:lstStyle/>
          <a:p>
            <a:r>
              <a:rPr lang="en-GB" dirty="0" smtClean="0"/>
              <a:t>re-checked </a:t>
            </a:r>
            <a:r>
              <a:rPr lang="en-GB" dirty="0"/>
              <a:t>full </a:t>
            </a:r>
            <a:r>
              <a:rPr lang="en-GB" dirty="0" smtClean="0"/>
              <a:t>alignment </a:t>
            </a:r>
            <a:r>
              <a:rPr lang="en-GB" dirty="0"/>
              <a:t>with calibration laser. Laser spot found at camera </a:t>
            </a:r>
            <a:r>
              <a:rPr lang="en-GB" dirty="0" smtClean="0"/>
              <a:t>centre </a:t>
            </a:r>
            <a:r>
              <a:rPr lang="en-GB" dirty="0"/>
              <a:t>exactly with last steering values used for beam --&gt; no evidence of optical line </a:t>
            </a:r>
            <a:r>
              <a:rPr lang="en-GB" dirty="0" smtClean="0"/>
              <a:t>misalignment </a:t>
            </a:r>
            <a:r>
              <a:rPr lang="en-GB" dirty="0"/>
              <a:t>after TS#3</a:t>
            </a:r>
          </a:p>
          <a:p>
            <a:r>
              <a:rPr lang="en-GB" dirty="0" smtClean="0"/>
              <a:t>steering </a:t>
            </a:r>
            <a:r>
              <a:rPr lang="en-GB" dirty="0"/>
              <a:t>mirror (first mirror after viewport, only optical line mirror not used for imaging calibration target) replaced with new mirror even though there was no evidence of scratches or dust on the mirror</a:t>
            </a:r>
            <a:r>
              <a:rPr lang="en-GB" dirty="0" smtClean="0"/>
              <a:t>.</a:t>
            </a:r>
            <a:endParaRPr lang="en-GB" dirty="0"/>
          </a:p>
          <a:p>
            <a:r>
              <a:rPr lang="en-GB" dirty="0"/>
              <a:t>All this would exclude any possible cause for the image </a:t>
            </a:r>
            <a:r>
              <a:rPr lang="en-GB" dirty="0" smtClean="0"/>
              <a:t>distortion </a:t>
            </a:r>
            <a:r>
              <a:rPr lang="en-GB" dirty="0"/>
              <a:t>apart from the BSRTM mirror (in vacuum) or some mechanical </a:t>
            </a:r>
            <a:r>
              <a:rPr lang="en-GB" dirty="0" smtClean="0"/>
              <a:t>misalignment </a:t>
            </a:r>
            <a:r>
              <a:rPr lang="en-GB" dirty="0"/>
              <a:t>of the BSRTM itself. TBC when beam is back.</a:t>
            </a:r>
          </a:p>
          <a:p>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2</a:t>
            </a:fld>
            <a:endParaRPr lang="en-US"/>
          </a:p>
        </p:txBody>
      </p:sp>
      <p:sp>
        <p:nvSpPr>
          <p:cNvPr id="6" name="Date Placeholder 5"/>
          <p:cNvSpPr>
            <a:spLocks noGrp="1"/>
          </p:cNvSpPr>
          <p:nvPr>
            <p:ph type="dt" sz="half" idx="12"/>
          </p:nvPr>
        </p:nvSpPr>
        <p:spPr/>
        <p:txBody>
          <a:bodyPr/>
          <a:lstStyle/>
          <a:p>
            <a:r>
              <a:rPr lang="en-US" smtClean="0"/>
              <a:t>4-10-12</a:t>
            </a:r>
            <a:endParaRPr lang="en-US" i="1" dirty="0"/>
          </a:p>
        </p:txBody>
      </p:sp>
      <p:sp>
        <p:nvSpPr>
          <p:cNvPr id="7" name="TextBox 6"/>
          <p:cNvSpPr txBox="1"/>
          <p:nvPr/>
        </p:nvSpPr>
        <p:spPr>
          <a:xfrm>
            <a:off x="4860040" y="5949350"/>
            <a:ext cx="4176580" cy="400110"/>
          </a:xfrm>
          <a:prstGeom prst="rect">
            <a:avLst/>
          </a:prstGeom>
          <a:noFill/>
        </p:spPr>
        <p:txBody>
          <a:bodyPr wrap="square" rtlCol="0">
            <a:spAutoFit/>
          </a:bodyPr>
          <a:lstStyle/>
          <a:p>
            <a:r>
              <a:rPr lang="en-GB" dirty="0"/>
              <a:t>Federico </a:t>
            </a:r>
            <a:r>
              <a:rPr lang="en-GB" dirty="0" err="1" smtClean="0"/>
              <a:t>Roncarolo</a:t>
            </a:r>
            <a:r>
              <a:rPr lang="en-GB" dirty="0" smtClean="0"/>
              <a:t> and team</a:t>
            </a:r>
            <a:endParaRPr lang="en-GB" dirty="0"/>
          </a:p>
        </p:txBody>
      </p:sp>
    </p:spTree>
    <p:extLst>
      <p:ext uri="{BB962C8B-B14F-4D97-AF65-F5344CB8AC3E}">
        <p14:creationId xmlns:p14="http://schemas.microsoft.com/office/powerpoint/2010/main" val="4071481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a:t>
            </a:r>
            <a:endParaRPr lang="en-GB" dirty="0"/>
          </a:p>
        </p:txBody>
      </p:sp>
      <p:sp>
        <p:nvSpPr>
          <p:cNvPr id="3" name="Content Placeholder 2"/>
          <p:cNvSpPr>
            <a:spLocks noGrp="1"/>
          </p:cNvSpPr>
          <p:nvPr>
            <p:ph idx="1"/>
          </p:nvPr>
        </p:nvSpPr>
        <p:spPr/>
        <p:txBody>
          <a:bodyPr/>
          <a:lstStyle/>
          <a:p>
            <a:r>
              <a:rPr lang="en-GB" dirty="0"/>
              <a:t>AGM B1 intervention summary</a:t>
            </a:r>
            <a:endParaRPr lang="en-GB" dirty="0" smtClean="0"/>
          </a:p>
          <a:p>
            <a:pPr lvl="1"/>
            <a:r>
              <a:rPr lang="en-GB" dirty="0" smtClean="0"/>
              <a:t>found </a:t>
            </a:r>
            <a:r>
              <a:rPr lang="en-GB" dirty="0"/>
              <a:t>(and corrected) wrong cabling of the attenuation filter wheel</a:t>
            </a:r>
            <a:r>
              <a:rPr lang="en-GB" dirty="0" smtClean="0"/>
              <a:t>.</a:t>
            </a:r>
            <a:endParaRPr lang="en-GB" dirty="0"/>
          </a:p>
          <a:p>
            <a:pPr lvl="1"/>
            <a:r>
              <a:rPr lang="en-GB" dirty="0"/>
              <a:t>This would explain the unexpected factor 200 less in light intensity at AGM PM after TS#3. TBC when beam is back</a:t>
            </a:r>
            <a:r>
              <a:rPr lang="en-GB" dirty="0" smtClean="0"/>
              <a:t>.</a:t>
            </a:r>
          </a:p>
          <a:p>
            <a:endParaRPr lang="en-GB" dirty="0"/>
          </a:p>
          <a:p>
            <a:r>
              <a:rPr lang="en-GB" dirty="0" smtClean="0"/>
              <a:t>BQBBQLHC</a:t>
            </a:r>
            <a:endParaRPr lang="en-GB" dirty="0"/>
          </a:p>
          <a:p>
            <a:pPr lvl="1"/>
            <a:r>
              <a:rPr lang="en-GB" dirty="0"/>
              <a:t>Deployed new version of FESA process which fixes a bug in new bunch gating functionality added during TS.</a:t>
            </a:r>
          </a:p>
          <a:p>
            <a:pPr lvl="2"/>
            <a:r>
              <a:rPr lang="en-GB" dirty="0"/>
              <a:t>Stephen Jackson, </a:t>
            </a:r>
            <a:r>
              <a:rPr lang="en-GB" dirty="0" err="1"/>
              <a:t>Marek</a:t>
            </a:r>
            <a:r>
              <a:rPr lang="en-GB" dirty="0"/>
              <a:t> </a:t>
            </a:r>
            <a:r>
              <a:rPr lang="en-GB" dirty="0" err="1"/>
              <a:t>Gasior</a:t>
            </a:r>
            <a:r>
              <a:rPr lang="en-GB" dirty="0"/>
              <a:t> &amp; Ralph </a:t>
            </a:r>
            <a:r>
              <a:rPr lang="en-GB" dirty="0" err="1"/>
              <a:t>Steinhagen</a:t>
            </a:r>
            <a:r>
              <a:rPr lang="en-GB" dirty="0"/>
              <a:t> </a:t>
            </a:r>
          </a:p>
          <a:p>
            <a:endParaRPr lang="en-GB" dirty="0"/>
          </a:p>
          <a:p>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3</a:t>
            </a:fld>
            <a:endParaRPr lang="en-US"/>
          </a:p>
        </p:txBody>
      </p:sp>
      <p:sp>
        <p:nvSpPr>
          <p:cNvPr id="6" name="Date Placeholder 5"/>
          <p:cNvSpPr>
            <a:spLocks noGrp="1"/>
          </p:cNvSpPr>
          <p:nvPr>
            <p:ph type="dt" sz="half" idx="12"/>
          </p:nvPr>
        </p:nvSpPr>
        <p:spPr/>
        <p:txBody>
          <a:bodyPr/>
          <a:lstStyle/>
          <a:p>
            <a:r>
              <a:rPr lang="en-US" smtClean="0"/>
              <a:t>4-10-12</a:t>
            </a:r>
            <a:endParaRPr lang="en-US" dirty="0"/>
          </a:p>
        </p:txBody>
      </p:sp>
    </p:spTree>
    <p:extLst>
      <p:ext uri="{BB962C8B-B14F-4D97-AF65-F5344CB8AC3E}">
        <p14:creationId xmlns:p14="http://schemas.microsoft.com/office/powerpoint/2010/main" val="1349038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Wednesday 3</a:t>
            </a:r>
            <a:r>
              <a:rPr lang="en-GB" baseline="30000" dirty="0"/>
              <a:t>rd</a:t>
            </a:r>
            <a:r>
              <a:rPr lang="en-GB" dirty="0"/>
              <a:t> October </a:t>
            </a:r>
            <a:r>
              <a:rPr lang="en-GB" dirty="0" smtClean="0"/>
              <a:t>- evening</a:t>
            </a:r>
            <a:endParaRPr lang="en-GB" dirty="0"/>
          </a:p>
        </p:txBody>
      </p:sp>
      <p:sp>
        <p:nvSpPr>
          <p:cNvPr id="3" name="Content Placeholder 2"/>
          <p:cNvSpPr>
            <a:spLocks noGrp="1"/>
          </p:cNvSpPr>
          <p:nvPr>
            <p:ph idx="1"/>
          </p:nvPr>
        </p:nvSpPr>
        <p:spPr>
          <a:xfrm>
            <a:off x="395420" y="908650"/>
            <a:ext cx="8229600" cy="5111750"/>
          </a:xfrm>
        </p:spPr>
        <p:txBody>
          <a:bodyPr/>
          <a:lstStyle/>
          <a:p>
            <a:r>
              <a:rPr lang="en-GB" dirty="0" smtClean="0"/>
              <a:t>17:25 Access finished – start pre-cycle</a:t>
            </a:r>
          </a:p>
          <a:p>
            <a:r>
              <a:rPr lang="en-GB" dirty="0" smtClean="0"/>
              <a:t>19:00 probes in </a:t>
            </a:r>
          </a:p>
          <a:p>
            <a:pPr lvl="1"/>
            <a:r>
              <a:rPr lang="en-GB" dirty="0" smtClean="0"/>
              <a:t>B2 </a:t>
            </a:r>
            <a:r>
              <a:rPr lang="en-GB" dirty="0"/>
              <a:t>injection steering bad; </a:t>
            </a:r>
            <a:r>
              <a:rPr lang="en-GB" dirty="0" smtClean="0"/>
              <a:t>steering required in TI8</a:t>
            </a:r>
          </a:p>
          <a:p>
            <a:pPr lvl="1"/>
            <a:r>
              <a:rPr lang="en-GB" dirty="0" smtClean="0"/>
              <a:t>problems </a:t>
            </a:r>
            <a:r>
              <a:rPr lang="en-GB" dirty="0"/>
              <a:t>with the vertical QFB on B2; although chirping at 3% the Q-stability doesn't improve and therefore the QFB keeps switching </a:t>
            </a:r>
            <a:r>
              <a:rPr lang="en-GB" dirty="0" smtClean="0"/>
              <a:t>off...Ralph </a:t>
            </a:r>
            <a:r>
              <a:rPr lang="en-GB" dirty="0"/>
              <a:t>adjusted the chirp windows for B2 </a:t>
            </a:r>
            <a:endParaRPr lang="en-GB" dirty="0" smtClean="0"/>
          </a:p>
          <a:p>
            <a:pPr lvl="1"/>
            <a:r>
              <a:rPr lang="en-GB" dirty="0" smtClean="0"/>
              <a:t>Injecting1.6e11 ppb</a:t>
            </a:r>
          </a:p>
          <a:p>
            <a:r>
              <a:rPr lang="en-GB" dirty="0" smtClean="0"/>
              <a:t>21:30 Start ramp</a:t>
            </a:r>
          </a:p>
          <a:p>
            <a:r>
              <a:rPr lang="en-GB" dirty="0" smtClean="0"/>
              <a:t>22:35 Stable beams fill 3128</a:t>
            </a:r>
          </a:p>
          <a:p>
            <a:pPr lvl="1"/>
            <a:r>
              <a:rPr lang="en-GB" dirty="0" smtClean="0"/>
              <a:t>Initial luminosity: 6.42e33 cm</a:t>
            </a:r>
            <a:r>
              <a:rPr lang="en-GB" baseline="30000" dirty="0" smtClean="0"/>
              <a:t>-2</a:t>
            </a:r>
            <a:r>
              <a:rPr lang="en-GB" dirty="0" smtClean="0"/>
              <a:t>s</a:t>
            </a:r>
            <a:r>
              <a:rPr lang="en-GB" baseline="30000" dirty="0" smtClean="0"/>
              <a:t>-1</a:t>
            </a:r>
          </a:p>
          <a:p>
            <a:r>
              <a:rPr lang="en-GB" dirty="0"/>
              <a:t>A. </a:t>
            </a:r>
            <a:r>
              <a:rPr lang="en-GB" dirty="0" err="1"/>
              <a:t>Boccardi</a:t>
            </a:r>
            <a:r>
              <a:rPr lang="en-GB" dirty="0"/>
              <a:t> verified the signal of the BSRA on B1 at FT and confirmed that the acquisition works well. </a:t>
            </a:r>
          </a:p>
          <a:p>
            <a:pPr lvl="1"/>
            <a:r>
              <a:rPr lang="en-GB" dirty="0"/>
              <a:t>initiated a gently cleaning after declaring SB and could get the level below 1e10. </a:t>
            </a:r>
          </a:p>
          <a:p>
            <a:endParaRPr lang="en-GB" dirty="0" smtClean="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4</a:t>
            </a:fld>
            <a:endParaRPr lang="en-US"/>
          </a:p>
        </p:txBody>
      </p:sp>
      <p:sp>
        <p:nvSpPr>
          <p:cNvPr id="6" name="Date Placeholder 5"/>
          <p:cNvSpPr>
            <a:spLocks noGrp="1"/>
          </p:cNvSpPr>
          <p:nvPr>
            <p:ph type="dt" sz="half" idx="12"/>
          </p:nvPr>
        </p:nvSpPr>
        <p:spPr/>
        <p:txBody>
          <a:bodyPr/>
          <a:lstStyle/>
          <a:p>
            <a:r>
              <a:rPr lang="en-US" smtClean="0"/>
              <a:t>4-10-12</a:t>
            </a:r>
            <a:endParaRPr lang="en-US" dirty="0"/>
          </a:p>
        </p:txBody>
      </p:sp>
    </p:spTree>
    <p:extLst>
      <p:ext uri="{BB962C8B-B14F-4D97-AF65-F5344CB8AC3E}">
        <p14:creationId xmlns:p14="http://schemas.microsoft.com/office/powerpoint/2010/main" val="2428284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Wednesday to Thursday</a:t>
            </a:r>
            <a:endParaRPr lang="en-GB" dirty="0"/>
          </a:p>
        </p:txBody>
      </p:sp>
      <p:sp>
        <p:nvSpPr>
          <p:cNvPr id="3" name="Content Placeholder 2"/>
          <p:cNvSpPr>
            <a:spLocks noGrp="1"/>
          </p:cNvSpPr>
          <p:nvPr>
            <p:ph idx="1"/>
          </p:nvPr>
        </p:nvSpPr>
        <p:spPr/>
        <p:txBody>
          <a:bodyPr/>
          <a:lstStyle/>
          <a:p>
            <a:r>
              <a:rPr lang="en-GB" dirty="0" smtClean="0"/>
              <a:t>22:51 </a:t>
            </a:r>
            <a:r>
              <a:rPr lang="en-GB" dirty="0"/>
              <a:t>Beams dumped by:</a:t>
            </a:r>
          </a:p>
          <a:p>
            <a:pPr lvl="1"/>
            <a:r>
              <a:rPr lang="en-GB" dirty="0"/>
              <a:t>RCBH29.R6B2 tripped on </a:t>
            </a:r>
            <a:r>
              <a:rPr lang="en-GB" dirty="0" smtClean="0"/>
              <a:t>communication fault </a:t>
            </a:r>
            <a:endParaRPr lang="en-GB" dirty="0"/>
          </a:p>
          <a:p>
            <a:pPr lvl="1"/>
            <a:r>
              <a:rPr lang="en-GB" dirty="0"/>
              <a:t>Caught by software trigger was on "out of </a:t>
            </a:r>
            <a:r>
              <a:rPr lang="en-GB" dirty="0" err="1"/>
              <a:t>tol</a:t>
            </a:r>
            <a:r>
              <a:rPr lang="en-GB" dirty="0"/>
              <a:t> BPM“</a:t>
            </a:r>
          </a:p>
          <a:p>
            <a:pPr lvl="1"/>
            <a:r>
              <a:rPr lang="en-GB" dirty="0"/>
              <a:t>PC taken out of operation </a:t>
            </a:r>
            <a:endParaRPr lang="en-GB" dirty="0" smtClean="0"/>
          </a:p>
          <a:p>
            <a:r>
              <a:rPr lang="en-GB" dirty="0" smtClean="0"/>
              <a:t>01:40 Injecting probes</a:t>
            </a:r>
          </a:p>
          <a:p>
            <a:r>
              <a:rPr lang="en-GB" dirty="0" smtClean="0"/>
              <a:t>03:50 Stable beams fill 3129</a:t>
            </a:r>
          </a:p>
          <a:p>
            <a:pPr lvl="1"/>
            <a:r>
              <a:rPr lang="en-GB" dirty="0" smtClean="0"/>
              <a:t>Injected 1.63e11 ppb</a:t>
            </a:r>
          </a:p>
          <a:p>
            <a:pPr lvl="1"/>
            <a:r>
              <a:rPr lang="en-GB" dirty="0" smtClean="0"/>
              <a:t>Initial luminosity: 6.72e33cm</a:t>
            </a:r>
            <a:r>
              <a:rPr lang="en-GB" baseline="30000" dirty="0" smtClean="0"/>
              <a:t>-2</a:t>
            </a:r>
            <a:r>
              <a:rPr lang="en-GB" dirty="0" smtClean="0"/>
              <a:t>s</a:t>
            </a:r>
            <a:r>
              <a:rPr lang="en-GB" baseline="30000" dirty="0" smtClean="0"/>
              <a:t>-1</a:t>
            </a:r>
          </a:p>
          <a:p>
            <a:pPr lvl="1"/>
            <a:r>
              <a:rPr lang="en-GB" dirty="0" smtClean="0"/>
              <a:t>83 pb</a:t>
            </a:r>
            <a:r>
              <a:rPr lang="en-GB" baseline="30000" dirty="0" smtClean="0"/>
              <a:t>-1</a:t>
            </a:r>
            <a:r>
              <a:rPr lang="en-GB" dirty="0" smtClean="0"/>
              <a:t> delivered</a:t>
            </a:r>
            <a:endParaRPr lang="en-GB" dirty="0"/>
          </a:p>
          <a:p>
            <a:pPr lvl="1"/>
            <a:endParaRPr lang="en-GB" baseline="30000" dirty="0" smtClean="0"/>
          </a:p>
          <a:p>
            <a:r>
              <a:rPr lang="en-GB" dirty="0" smtClean="0"/>
              <a:t>Beams dumped at 08:25 – </a:t>
            </a:r>
            <a:r>
              <a:rPr lang="en-GB" dirty="0" err="1" smtClean="0"/>
              <a:t>cryo</a:t>
            </a:r>
            <a:r>
              <a:rPr lang="en-GB" dirty="0" smtClean="0"/>
              <a:t>: lost communication with main refrigerator point 4 </a:t>
            </a:r>
          </a:p>
          <a:p>
            <a:pPr lvl="1"/>
            <a:r>
              <a:rPr lang="en-GB" dirty="0" smtClean="0"/>
              <a:t>Lost cold compressors – first estimate 10-12 hours to recover</a:t>
            </a:r>
          </a:p>
          <a:p>
            <a:pPr marL="0" indent="0">
              <a:buNone/>
            </a:pPr>
            <a:r>
              <a:rPr lang="en-GB" dirty="0"/>
              <a:t/>
            </a:r>
            <a:br>
              <a:rPr lang="en-GB" dirty="0"/>
            </a:br>
            <a:endParaRPr lang="en-GB" dirty="0"/>
          </a:p>
          <a:p>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5</a:t>
            </a:fld>
            <a:endParaRPr lang="en-US"/>
          </a:p>
        </p:txBody>
      </p:sp>
      <p:sp>
        <p:nvSpPr>
          <p:cNvPr id="6" name="Date Placeholder 5"/>
          <p:cNvSpPr>
            <a:spLocks noGrp="1"/>
          </p:cNvSpPr>
          <p:nvPr>
            <p:ph type="dt" sz="half" idx="12"/>
          </p:nvPr>
        </p:nvSpPr>
        <p:spPr/>
        <p:txBody>
          <a:bodyPr/>
          <a:lstStyle/>
          <a:p>
            <a:r>
              <a:rPr lang="en-US" smtClean="0"/>
              <a:t>4-10-12</a:t>
            </a:r>
            <a:endParaRPr lang="en-US" dirty="0"/>
          </a:p>
        </p:txBody>
      </p:sp>
    </p:spTree>
    <p:extLst>
      <p:ext uri="{BB962C8B-B14F-4D97-AF65-F5344CB8AC3E}">
        <p14:creationId xmlns:p14="http://schemas.microsoft.com/office/powerpoint/2010/main" val="688083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Vacuum at injection</a:t>
            </a:r>
            <a:endParaRPr lang="en-GB" dirty="0"/>
          </a:p>
        </p:txBody>
      </p:sp>
      <p:sp>
        <p:nvSpPr>
          <p:cNvPr id="3" name="Footer Placeholder 2"/>
          <p:cNvSpPr>
            <a:spLocks noGrp="1"/>
          </p:cNvSpPr>
          <p:nvPr>
            <p:ph type="ftr" sz="quarter" idx="10"/>
          </p:nvPr>
        </p:nvSpPr>
        <p:spPr/>
        <p:txBody>
          <a:bodyPr/>
          <a:lstStyle/>
          <a:p>
            <a:r>
              <a:rPr lang="en-US" smtClean="0"/>
              <a:t>LHC status</a:t>
            </a:r>
            <a:endParaRPr lang="en-US" dirty="0"/>
          </a:p>
        </p:txBody>
      </p:sp>
      <p:sp>
        <p:nvSpPr>
          <p:cNvPr id="4" name="Slide Number Placeholder 3"/>
          <p:cNvSpPr>
            <a:spLocks noGrp="1"/>
          </p:cNvSpPr>
          <p:nvPr>
            <p:ph type="sldNum" sz="quarter" idx="11"/>
          </p:nvPr>
        </p:nvSpPr>
        <p:spPr/>
        <p:txBody>
          <a:bodyPr/>
          <a:lstStyle/>
          <a:p>
            <a:fld id="{20D66058-8582-419F-AA3B-A79C8D77E78A}" type="slidenum">
              <a:rPr lang="en-US" smtClean="0"/>
              <a:pPr/>
              <a:t>6</a:t>
            </a:fld>
            <a:endParaRPr lang="en-US"/>
          </a:p>
        </p:txBody>
      </p:sp>
      <p:sp>
        <p:nvSpPr>
          <p:cNvPr id="5" name="Date Placeholder 4"/>
          <p:cNvSpPr>
            <a:spLocks noGrp="1"/>
          </p:cNvSpPr>
          <p:nvPr>
            <p:ph type="dt" sz="half" idx="12"/>
          </p:nvPr>
        </p:nvSpPr>
        <p:spPr/>
        <p:txBody>
          <a:bodyPr/>
          <a:lstStyle/>
          <a:p>
            <a:r>
              <a:rPr lang="en-US" smtClean="0"/>
              <a:t>4-10-12</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410" y="836640"/>
            <a:ext cx="8353160" cy="5457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4020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Miscellaneous</a:t>
            </a:r>
            <a:endParaRPr lang="en-GB" dirty="0"/>
          </a:p>
        </p:txBody>
      </p:sp>
      <p:sp>
        <p:nvSpPr>
          <p:cNvPr id="3" name="Content Placeholder 2"/>
          <p:cNvSpPr>
            <a:spLocks noGrp="1"/>
          </p:cNvSpPr>
          <p:nvPr>
            <p:ph idx="1"/>
          </p:nvPr>
        </p:nvSpPr>
        <p:spPr>
          <a:xfrm>
            <a:off x="395420" y="836640"/>
            <a:ext cx="8229600" cy="5111750"/>
          </a:xfrm>
        </p:spPr>
        <p:txBody>
          <a:bodyPr/>
          <a:lstStyle/>
          <a:p>
            <a:r>
              <a:rPr lang="en-GB" dirty="0" smtClean="0"/>
              <a:t>Scrubbing run postponed until before MD4 following discussion in LMC yesterday afternoon</a:t>
            </a:r>
          </a:p>
          <a:p>
            <a:pPr lvl="1"/>
            <a:r>
              <a:rPr lang="en-GB" dirty="0" smtClean="0"/>
              <a:t>V2.5 of LHC schedule on the web</a:t>
            </a:r>
          </a:p>
          <a:p>
            <a:pPr lvl="1"/>
            <a:r>
              <a:rPr lang="en-GB" dirty="0"/>
              <a:t>New MD schedule available </a:t>
            </a:r>
            <a:r>
              <a:rPr lang="en-GB" dirty="0" smtClean="0"/>
              <a:t>(FZ/GP) – start MD 08:00 Monday, dump beams at 06:00</a:t>
            </a:r>
            <a:endParaRPr lang="en-GB" dirty="0"/>
          </a:p>
          <a:p>
            <a:pPr lvl="1"/>
            <a:endParaRPr lang="en-GB" dirty="0" smtClean="0"/>
          </a:p>
          <a:p>
            <a:r>
              <a:rPr lang="en-GB" dirty="0" smtClean="0"/>
              <a:t>EOF:</a:t>
            </a:r>
          </a:p>
          <a:p>
            <a:pPr lvl="1"/>
            <a:r>
              <a:rPr lang="en-GB" dirty="0" smtClean="0"/>
              <a:t>Bunch length variation</a:t>
            </a:r>
          </a:p>
          <a:p>
            <a:r>
              <a:rPr lang="en-GB" dirty="0" smtClean="0"/>
              <a:t>OD</a:t>
            </a:r>
          </a:p>
          <a:p>
            <a:pPr lvl="1"/>
            <a:r>
              <a:rPr lang="en-GB" dirty="0" smtClean="0"/>
              <a:t>Batch by batch blow-up</a:t>
            </a:r>
          </a:p>
          <a:p>
            <a:r>
              <a:rPr lang="en-GB" dirty="0" smtClean="0"/>
              <a:t>TOTEM in during Stable </a:t>
            </a:r>
            <a:r>
              <a:rPr lang="en-GB" dirty="0" smtClean="0"/>
              <a:t>beams</a:t>
            </a:r>
          </a:p>
          <a:p>
            <a:r>
              <a:rPr lang="en-GB" dirty="0" smtClean="0"/>
              <a:t>Follow-up</a:t>
            </a:r>
            <a:endParaRPr lang="en-GB" dirty="0"/>
          </a:p>
          <a:p>
            <a:pPr lvl="1"/>
            <a:r>
              <a:rPr lang="fr-FR" dirty="0" smtClean="0"/>
              <a:t>Défaut </a:t>
            </a:r>
            <a:r>
              <a:rPr lang="fr-FR" dirty="0"/>
              <a:t>PLC vide QRL en UJ76</a:t>
            </a:r>
            <a:r>
              <a:rPr lang="fr-FR"/>
              <a:t>: </a:t>
            </a:r>
            <a:r>
              <a:rPr lang="fr-FR" smtClean="0"/>
              <a:t>PLCS_UJ76_1 </a:t>
            </a:r>
            <a:r>
              <a:rPr lang="fr-FR" dirty="0" err="1" smtClean="0"/>
              <a:t>replaced</a:t>
            </a:r>
            <a:endParaRPr lang="en-GB" dirty="0" smtClean="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7</a:t>
            </a:fld>
            <a:endParaRPr lang="en-US"/>
          </a:p>
        </p:txBody>
      </p:sp>
      <p:sp>
        <p:nvSpPr>
          <p:cNvPr id="6" name="Date Placeholder 5"/>
          <p:cNvSpPr>
            <a:spLocks noGrp="1"/>
          </p:cNvSpPr>
          <p:nvPr>
            <p:ph type="dt" sz="half" idx="12"/>
          </p:nvPr>
        </p:nvSpPr>
        <p:spPr/>
        <p:txBody>
          <a:bodyPr/>
          <a:lstStyle/>
          <a:p>
            <a:r>
              <a:rPr lang="en-US" smtClean="0"/>
              <a:t>4-10-12</a:t>
            </a:r>
            <a:endParaRPr lang="en-US" dirty="0"/>
          </a:p>
        </p:txBody>
      </p:sp>
    </p:spTree>
    <p:extLst>
      <p:ext uri="{BB962C8B-B14F-4D97-AF65-F5344CB8AC3E}">
        <p14:creationId xmlns:p14="http://schemas.microsoft.com/office/powerpoint/2010/main" val="1092294206"/>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54246</TotalTime>
  <Words>540</Words>
  <Application>Microsoft Office PowerPoint</Application>
  <PresentationFormat>On-screen Show (4:3)</PresentationFormat>
  <Paragraphs>86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Pixel</vt:lpstr>
      <vt:lpstr>Wednesday 3rd October - morning</vt:lpstr>
      <vt:lpstr>BSRT B2 intervention summary</vt:lpstr>
      <vt:lpstr>And…</vt:lpstr>
      <vt:lpstr>Wednesday 3rd October - evening</vt:lpstr>
      <vt:lpstr>Wednesday to Thursday</vt:lpstr>
      <vt:lpstr>Vacuum at injection</vt:lpstr>
      <vt:lpstr>Miscellaneous</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Mike Lamont</dc:creator>
  <cp:lastModifiedBy>Mike Lamont</cp:lastModifiedBy>
  <cp:revision>2414</cp:revision>
  <dcterms:created xsi:type="dcterms:W3CDTF">2010-04-04T19:37:12Z</dcterms:created>
  <dcterms:modified xsi:type="dcterms:W3CDTF">2012-10-04T08:26:17Z</dcterms:modified>
</cp:coreProperties>
</file>