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959" r:id="rId2"/>
    <p:sldId id="960" r:id="rId3"/>
    <p:sldId id="962" r:id="rId4"/>
    <p:sldId id="963" r:id="rId5"/>
    <p:sldId id="964" r:id="rId6"/>
    <p:sldId id="961" r:id="rId7"/>
    <p:sldId id="965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76" d="100"/>
          <a:sy n="76" d="100"/>
        </p:scale>
        <p:origin x="-61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08-09-12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08-09-12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08-09-12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7</a:t>
            </a:r>
            <a:r>
              <a:rPr lang="en-GB" baseline="30000" dirty="0" smtClean="0"/>
              <a:t>th</a:t>
            </a:r>
            <a:r>
              <a:rPr lang="en-GB" dirty="0" smtClean="0"/>
              <a:t> September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GB" dirty="0" smtClean="0"/>
              <a:t>11:28 Lost fill 3036</a:t>
            </a:r>
          </a:p>
          <a:p>
            <a:pPr lvl="1"/>
            <a:r>
              <a:rPr lang="en-GB" dirty="0"/>
              <a:t>PC fault on IT R5. The BLM trigger came once more before the PIC, the orbit oscillation on B2 exceeded 0.1 mm </a:t>
            </a:r>
            <a:r>
              <a:rPr lang="en-GB" dirty="0" smtClean="0"/>
              <a:t>peak (see presentation by Markus Zerlauth)</a:t>
            </a:r>
          </a:p>
          <a:p>
            <a:pPr lvl="1"/>
            <a:r>
              <a:rPr lang="en-GB" dirty="0" smtClean="0"/>
              <a:t>102 pb-1 in 5h 34m</a:t>
            </a:r>
          </a:p>
          <a:p>
            <a:r>
              <a:rPr lang="en-GB" dirty="0" smtClean="0"/>
              <a:t>The </a:t>
            </a:r>
            <a:r>
              <a:rPr lang="en-GB" dirty="0"/>
              <a:t>reset of the RQX5.R5 took longer than normal due to the reset of the converter, a problem with the communication between the UPS and the PIC for point 5, and a problem on the RQX5.R5 QPS board B that required a reset.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QPS reset could not be done remotely, and so a short access was needed. </a:t>
            </a:r>
            <a:endParaRPr lang="en-GB" dirty="0" smtClean="0"/>
          </a:p>
          <a:p>
            <a:r>
              <a:rPr lang="en-GB" dirty="0" smtClean="0"/>
              <a:t>15:00 Start pre-cycle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5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Friday 7</a:t>
            </a:r>
            <a:r>
              <a:rPr lang="en-GB" baseline="30000" dirty="0"/>
              <a:t>th</a:t>
            </a:r>
            <a:r>
              <a:rPr lang="en-GB" dirty="0"/>
              <a:t> September - morning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16:30 three INDIVs in for separated collision beam processes commissioning</a:t>
            </a:r>
          </a:p>
          <a:p>
            <a:r>
              <a:rPr lang="en-GB" dirty="0" smtClean="0"/>
              <a:t>Ramp, squeeze, collide, collide… (see over)</a:t>
            </a:r>
          </a:p>
          <a:p>
            <a:r>
              <a:rPr lang="en-GB" dirty="0" smtClean="0"/>
              <a:t>19:15 Beams dumped</a:t>
            </a:r>
          </a:p>
          <a:p>
            <a:r>
              <a:rPr lang="en-GB" dirty="0" smtClean="0"/>
              <a:t>Access for </a:t>
            </a:r>
            <a:r>
              <a:rPr lang="en-GB" dirty="0" err="1" smtClean="0"/>
              <a:t>LHCb</a:t>
            </a:r>
            <a:endParaRPr lang="en-GB" dirty="0" smtClean="0"/>
          </a:p>
          <a:p>
            <a:r>
              <a:rPr lang="en-GB" dirty="0" smtClean="0"/>
              <a:t>21:40 probes in </a:t>
            </a:r>
          </a:p>
          <a:p>
            <a:pPr lvl="1"/>
            <a:r>
              <a:rPr lang="en-GB" dirty="0"/>
              <a:t>Daniel loaded new settings for the ADT beam position modules for 1.7e11 ppb.</a:t>
            </a:r>
          </a:p>
          <a:p>
            <a:pPr lvl="1"/>
            <a:r>
              <a:rPr lang="en-GB" dirty="0"/>
              <a:t>They will saturate at around 2e11 ppb.</a:t>
            </a:r>
          </a:p>
          <a:p>
            <a:pPr lvl="1"/>
            <a:r>
              <a:rPr lang="en-GB" dirty="0"/>
              <a:t>He checked all </a:t>
            </a:r>
            <a:r>
              <a:rPr lang="en-GB" dirty="0" smtClean="0"/>
              <a:t>front-ends </a:t>
            </a:r>
            <a:r>
              <a:rPr lang="en-GB" dirty="0"/>
              <a:t>and signal processing and all is ok</a:t>
            </a:r>
            <a:r>
              <a:rPr lang="en-GB" dirty="0" smtClean="0"/>
              <a:t>.</a:t>
            </a:r>
          </a:p>
          <a:p>
            <a:r>
              <a:rPr lang="en-GB" dirty="0" smtClean="0"/>
              <a:t>23:50 Stable beams – fill 3039</a:t>
            </a:r>
          </a:p>
          <a:p>
            <a:pPr lvl="1"/>
            <a:r>
              <a:rPr lang="en-GB" dirty="0" smtClean="0"/>
              <a:t>Initial luminosity: 7.44e33 cm-2s-1</a:t>
            </a:r>
          </a:p>
          <a:p>
            <a:pPr lvl="1"/>
            <a:r>
              <a:rPr lang="en-GB" dirty="0" smtClean="0"/>
              <a:t>Total intensity 2.22e14, ~1.62e11 ppb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8</a:t>
            </a:r>
            <a:r>
              <a:rPr lang="en-GB" baseline="30000" dirty="0" smtClean="0"/>
              <a:t>th</a:t>
            </a:r>
            <a:r>
              <a:rPr lang="en-GB" dirty="0" smtClean="0"/>
              <a:t> September – early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00:39 Lost 3039</a:t>
            </a:r>
          </a:p>
          <a:p>
            <a:pPr lvl="1"/>
            <a:r>
              <a:rPr lang="en-GB" dirty="0"/>
              <a:t>lost communication with RCS.A67B1 switch </a:t>
            </a:r>
            <a:r>
              <a:rPr lang="en-GB" dirty="0" smtClean="0"/>
              <a:t>controller</a:t>
            </a:r>
          </a:p>
          <a:p>
            <a:pPr lvl="1"/>
            <a:r>
              <a:rPr lang="en-GB" dirty="0" smtClean="0"/>
              <a:t>19.2 pb</a:t>
            </a:r>
            <a:r>
              <a:rPr lang="en-GB" baseline="30000" dirty="0" smtClean="0"/>
              <a:t>-1</a:t>
            </a:r>
            <a:r>
              <a:rPr lang="en-GB" dirty="0" smtClean="0"/>
              <a:t> in 48 minutes</a:t>
            </a:r>
          </a:p>
          <a:p>
            <a:r>
              <a:rPr lang="en-GB" dirty="0" smtClean="0"/>
              <a:t>Access required for QPS piquet </a:t>
            </a:r>
          </a:p>
          <a:p>
            <a:pPr lvl="1"/>
            <a:r>
              <a:rPr lang="en-GB" dirty="0" smtClean="0"/>
              <a:t>(Stephen Pemberton again)</a:t>
            </a:r>
          </a:p>
          <a:p>
            <a:r>
              <a:rPr lang="en-GB" dirty="0" smtClean="0"/>
              <a:t>02:45 start pre-cycle</a:t>
            </a:r>
          </a:p>
          <a:p>
            <a:r>
              <a:rPr lang="en-GB" dirty="0" smtClean="0"/>
              <a:t>Injection steering</a:t>
            </a:r>
          </a:p>
          <a:p>
            <a:r>
              <a:rPr lang="en-GB" dirty="0"/>
              <a:t>04:45 </a:t>
            </a:r>
            <a:r>
              <a:rPr lang="en-GB" dirty="0" smtClean="0"/>
              <a:t>“TI </a:t>
            </a:r>
            <a:r>
              <a:rPr lang="en-GB" dirty="0"/>
              <a:t>and fireman inform us on a fire detection </a:t>
            </a:r>
            <a:r>
              <a:rPr lang="en-GB" dirty="0" smtClean="0"/>
              <a:t>alarm </a:t>
            </a:r>
            <a:r>
              <a:rPr lang="en-GB" dirty="0"/>
              <a:t>in UW25. Fireman managed to reset the fault on site, so for the time being we postponed the access, In case it comes </a:t>
            </a:r>
            <a:r>
              <a:rPr lang="en-GB" dirty="0" smtClean="0"/>
              <a:t>back, we </a:t>
            </a:r>
            <a:r>
              <a:rPr lang="en-GB" dirty="0"/>
              <a:t>will have to dump and give </a:t>
            </a:r>
            <a:r>
              <a:rPr lang="en-GB" dirty="0" smtClean="0"/>
              <a:t>access” </a:t>
            </a:r>
          </a:p>
          <a:p>
            <a:r>
              <a:rPr lang="en-GB" dirty="0" smtClean="0"/>
              <a:t>04:55 Flat-top – nice beams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2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Saturday 8</a:t>
            </a:r>
            <a:r>
              <a:rPr lang="en-GB" baseline="30000" dirty="0"/>
              <a:t>th</a:t>
            </a:r>
            <a:r>
              <a:rPr lang="en-GB" dirty="0"/>
              <a:t> September – early morning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05:09  RQF and RQD S23 trip</a:t>
            </a:r>
          </a:p>
          <a:p>
            <a:pPr lvl="1"/>
            <a:r>
              <a:rPr lang="en-GB" dirty="0"/>
              <a:t>05:13:18 - Result for device RPHE.UA27.RQD.A23 : </a:t>
            </a:r>
            <a:br>
              <a:rPr lang="en-GB" dirty="0"/>
            </a:br>
            <a:r>
              <a:rPr lang="en-GB" dirty="0"/>
              <a:t>SUB1 :WATER FLOW :FAULT :UT:LT, </a:t>
            </a:r>
            <a:br>
              <a:rPr lang="en-GB" dirty="0"/>
            </a:br>
            <a:r>
              <a:rPr lang="en-GB" dirty="0"/>
              <a:t>SUB2 :WATER FLOW :FAULT :UT:LT, </a:t>
            </a:r>
            <a:br>
              <a:rPr lang="en-GB" dirty="0"/>
            </a:br>
            <a:r>
              <a:rPr lang="en-GB" dirty="0"/>
              <a:t>SUB3 :WATER FLOW :FAULT :UT:LT, </a:t>
            </a:r>
            <a:br>
              <a:rPr lang="en-GB" dirty="0"/>
            </a:br>
            <a:r>
              <a:rPr lang="en-GB" dirty="0"/>
              <a:t>SUB4 :WATER FLOW :FAULT :UT:LT, </a:t>
            </a:r>
            <a:br>
              <a:rPr lang="en-GB" dirty="0"/>
            </a:br>
            <a:r>
              <a:rPr lang="en-GB" dirty="0"/>
              <a:t>SUB5 :WATER FLOW :FAULT :UT:LT, </a:t>
            </a:r>
            <a:br>
              <a:rPr lang="en-GB" dirty="0"/>
            </a:br>
            <a:r>
              <a:rPr lang="en-GB" dirty="0"/>
              <a:t>VS :EXTERNAL FAST ABORT :FAULT :UT: , VS </a:t>
            </a:r>
            <a:br>
              <a:rPr lang="en-GB" dirty="0"/>
            </a:br>
            <a:r>
              <a:rPr lang="en-GB" dirty="0"/>
              <a:t>:EXTERNAL DC CABLE WATER FLOW :FAULT :UT:LT, VS </a:t>
            </a:r>
            <a:br>
              <a:rPr lang="en-GB" dirty="0"/>
            </a:br>
            <a:r>
              <a:rPr lang="en-GB" dirty="0"/>
              <a:t>:FREE WHEEL DIODE WATER FLOW :FAULT :UT: 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6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Saturday 8</a:t>
            </a:r>
            <a:r>
              <a:rPr lang="en-GB" baseline="30000" dirty="0"/>
              <a:t>th</a:t>
            </a:r>
            <a:r>
              <a:rPr lang="en-GB" dirty="0"/>
              <a:t> September – </a:t>
            </a:r>
            <a:r>
              <a:rPr lang="en-GB" dirty="0" smtClean="0"/>
              <a:t> morning…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390" cy="5111750"/>
          </a:xfrm>
        </p:spPr>
        <p:txBody>
          <a:bodyPr/>
          <a:lstStyle/>
          <a:p>
            <a:r>
              <a:rPr lang="en-GB" dirty="0"/>
              <a:t>Intervention </a:t>
            </a:r>
            <a:r>
              <a:rPr lang="en-GB" dirty="0" smtClean="0"/>
              <a:t>by </a:t>
            </a:r>
            <a:r>
              <a:rPr lang="en-GB" dirty="0"/>
              <a:t>CV piquet for demineralised water pump in pt2 </a:t>
            </a:r>
            <a:r>
              <a:rPr lang="en-GB" dirty="0" smtClean="0"/>
              <a:t>...</a:t>
            </a:r>
          </a:p>
          <a:p>
            <a:r>
              <a:rPr lang="en-GB" dirty="0"/>
              <a:t>Motor for </a:t>
            </a:r>
            <a:r>
              <a:rPr lang="en-GB" dirty="0" smtClean="0"/>
              <a:t>the </a:t>
            </a:r>
            <a:r>
              <a:rPr lang="en-GB" dirty="0"/>
              <a:t>demineralised water pump C211A ( pump for all of sector 23 and 34) needs to be changed. Experts working and transport being arranged ... </a:t>
            </a:r>
            <a:r>
              <a:rPr lang="en-GB" dirty="0" smtClean="0"/>
              <a:t>the </a:t>
            </a:r>
            <a:r>
              <a:rPr lang="en-GB" dirty="0"/>
              <a:t>motor is a 1.5 ton </a:t>
            </a:r>
            <a:r>
              <a:rPr lang="en-GB" dirty="0" smtClean="0"/>
              <a:t>object</a:t>
            </a:r>
            <a:endParaRPr lang="en-GB" dirty="0"/>
          </a:p>
          <a:p>
            <a:pPr lvl="1"/>
            <a:r>
              <a:rPr lang="en-GB" dirty="0" smtClean="0"/>
              <a:t>replacement </a:t>
            </a:r>
            <a:r>
              <a:rPr lang="en-GB" dirty="0"/>
              <a:t>motor identified </a:t>
            </a:r>
          </a:p>
          <a:p>
            <a:pPr lvl="1"/>
            <a:r>
              <a:rPr lang="en-GB" dirty="0" smtClean="0"/>
              <a:t>transport </a:t>
            </a:r>
            <a:r>
              <a:rPr lang="en-GB" dirty="0"/>
              <a:t>arranged, and replacement pump expected to be in place at </a:t>
            </a:r>
            <a:r>
              <a:rPr lang="en-GB" dirty="0" err="1"/>
              <a:t>pt</a:t>
            </a:r>
            <a:r>
              <a:rPr lang="en-GB" dirty="0"/>
              <a:t> 2 and ready to be connected by ~10:45 am </a:t>
            </a:r>
          </a:p>
          <a:p>
            <a:pPr lvl="1"/>
            <a:r>
              <a:rPr lang="en-GB" dirty="0" smtClean="0"/>
              <a:t>tools </a:t>
            </a:r>
            <a:r>
              <a:rPr lang="en-GB" dirty="0"/>
              <a:t>for alignment of motor with pump still being prepared 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time estimate yet for connection and validation of motor 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8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the test with 2 collision BP: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229600" cy="5544770"/>
          </a:xfrm>
        </p:spPr>
        <p:txBody>
          <a:bodyPr/>
          <a:lstStyle/>
          <a:p>
            <a:r>
              <a:rPr lang="en-GB" sz="1800" dirty="0" smtClean="0"/>
              <a:t>Technically </a:t>
            </a:r>
            <a:r>
              <a:rPr lang="en-GB" sz="1800" dirty="0"/>
              <a:t>everything worked well, with 2 minor </a:t>
            </a:r>
            <a:r>
              <a:rPr lang="en-GB" sz="1800" dirty="0" smtClean="0"/>
              <a:t>exceptions:</a:t>
            </a:r>
            <a:endParaRPr lang="en-GB" sz="1800" dirty="0"/>
          </a:p>
          <a:p>
            <a:r>
              <a:rPr lang="en-GB" sz="1800" dirty="0" smtClean="0"/>
              <a:t>In </a:t>
            </a:r>
            <a:r>
              <a:rPr lang="en-GB" sz="1800" dirty="0"/>
              <a:t>the first BP the beams were brought into collision in IR1, 2 and 5, while IR8 remained at end of squeeze settings. This was obtained using the standard physics settings, but with the </a:t>
            </a:r>
            <a:r>
              <a:rPr lang="en-GB" sz="1800" dirty="0" err="1"/>
              <a:t>LHCb</a:t>
            </a:r>
            <a:r>
              <a:rPr lang="en-GB" sz="1800" dirty="0"/>
              <a:t> bumps (crossing and </a:t>
            </a:r>
            <a:r>
              <a:rPr lang="en-GB" sz="1800" dirty="0" err="1"/>
              <a:t>sep</a:t>
            </a:r>
            <a:r>
              <a:rPr lang="en-GB" sz="1800" dirty="0"/>
              <a:t>) restored to end of squeeze value. </a:t>
            </a:r>
            <a:endParaRPr lang="en-GB" sz="1800" dirty="0" smtClean="0"/>
          </a:p>
          <a:p>
            <a:r>
              <a:rPr lang="en-GB" sz="1800" dirty="0" smtClean="0"/>
              <a:t>During </a:t>
            </a:r>
            <a:r>
              <a:rPr lang="en-GB" sz="1800" dirty="0"/>
              <a:t>that BP rather large transients were observed (--&gt; FF for next time). At the end of BP, there were global and local orbit perturbations from IR8 (as expected). Those perturbations were corrected (and incorporated) and the </a:t>
            </a:r>
            <a:r>
              <a:rPr lang="en-GB" sz="1800" dirty="0" err="1"/>
              <a:t>lumi</a:t>
            </a:r>
            <a:r>
              <a:rPr lang="en-GB" sz="1800" dirty="0"/>
              <a:t> scans performed (there was non-zero </a:t>
            </a:r>
            <a:r>
              <a:rPr lang="en-GB" sz="1800" dirty="0" err="1"/>
              <a:t>lumi</a:t>
            </a:r>
            <a:r>
              <a:rPr lang="en-GB" sz="1800" dirty="0"/>
              <a:t> to start with</a:t>
            </a:r>
            <a:r>
              <a:rPr lang="en-GB" sz="1800" dirty="0" smtClean="0"/>
              <a:t>).</a:t>
            </a:r>
            <a:endParaRPr lang="en-GB" sz="1800" dirty="0"/>
          </a:p>
          <a:p>
            <a:r>
              <a:rPr lang="en-GB" sz="1800" dirty="0" smtClean="0"/>
              <a:t>The </a:t>
            </a:r>
            <a:r>
              <a:rPr lang="en-GB" sz="1800" dirty="0"/>
              <a:t>second BP was very smooth. Orbit perturbations appeared again (sources as expected in IR8), but were rather gentle, the luminosities in IR1,2 and 5 were barely affected. This should improve further after FF. At the end of the BP, </a:t>
            </a:r>
            <a:r>
              <a:rPr lang="en-GB" sz="1800" dirty="0" err="1"/>
              <a:t>lumi</a:t>
            </a:r>
            <a:r>
              <a:rPr lang="en-GB" sz="1800" dirty="0"/>
              <a:t> scans were repeated in IR1, 2, and 5: almost no changes. IR8 </a:t>
            </a:r>
            <a:r>
              <a:rPr lang="en-GB" sz="1800" dirty="0" err="1"/>
              <a:t>lumi</a:t>
            </a:r>
            <a:r>
              <a:rPr lang="en-GB" sz="1800" dirty="0"/>
              <a:t> scan settings had been zeroed, and were re-established. For the moment IR8 is set to full head-on in the functions. The offsets will be introduced during the intensity ramp up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Next step:</a:t>
            </a:r>
          </a:p>
          <a:p>
            <a:pPr lvl="1"/>
            <a:r>
              <a:rPr lang="en-GB" sz="1400" dirty="0" smtClean="0"/>
              <a:t>Offline FF.</a:t>
            </a:r>
          </a:p>
          <a:p>
            <a:pPr lvl="1"/>
            <a:r>
              <a:rPr lang="en-GB" sz="1400" dirty="0" smtClean="0"/>
              <a:t>Then </a:t>
            </a:r>
            <a:r>
              <a:rPr lang="en-GB" sz="1400" dirty="0"/>
              <a:t>repeat with 3 bunches (easier for interlocks). Another FF </a:t>
            </a:r>
            <a:r>
              <a:rPr lang="en-GB" sz="1400" dirty="0" smtClean="0"/>
              <a:t>iteration.</a:t>
            </a:r>
          </a:p>
          <a:p>
            <a:pPr lvl="1"/>
            <a:r>
              <a:rPr lang="en-GB" sz="1400" dirty="0" smtClean="0"/>
              <a:t>Then </a:t>
            </a:r>
            <a:r>
              <a:rPr lang="en-GB" sz="1400" dirty="0"/>
              <a:t>switch to 84 bunches. FF iteration if </a:t>
            </a:r>
            <a:r>
              <a:rPr lang="en-GB" sz="1400" dirty="0" smtClean="0"/>
              <a:t>needed.</a:t>
            </a:r>
          </a:p>
          <a:p>
            <a:pPr lvl="1"/>
            <a:r>
              <a:rPr lang="en-GB" sz="1400" dirty="0" smtClean="0"/>
              <a:t>Intensity </a:t>
            </a:r>
            <a:r>
              <a:rPr lang="en-GB" sz="1400" dirty="0"/>
              <a:t>ramp up.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20340" y="6114519"/>
            <a:ext cx="1944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Jorg</a:t>
            </a:r>
            <a:r>
              <a:rPr lang="en-GB" dirty="0" smtClean="0"/>
              <a:t>, </a:t>
            </a:r>
            <a:r>
              <a:rPr lang="en-GB" dirty="0" err="1" smtClean="0"/>
              <a:t>Laurette</a:t>
            </a:r>
            <a:r>
              <a:rPr lang="en-GB" dirty="0" smtClean="0"/>
              <a:t>, Giulia, Markus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6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triplet…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08-09-12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836640"/>
            <a:ext cx="8255271" cy="496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44583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50061</TotalTime>
  <Words>705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 7th September - morning</vt:lpstr>
      <vt:lpstr>Friday 7th September - morning</vt:lpstr>
      <vt:lpstr>Saturday 8th September – early morning</vt:lpstr>
      <vt:lpstr>Saturday 8th September – early morning</vt:lpstr>
      <vt:lpstr>Saturday 8th September –  morning…</vt:lpstr>
      <vt:lpstr>Summary of the test with 2 collision BP: </vt:lpstr>
      <vt:lpstr>Inner triplet…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2245</cp:revision>
  <dcterms:created xsi:type="dcterms:W3CDTF">2010-04-04T19:37:12Z</dcterms:created>
  <dcterms:modified xsi:type="dcterms:W3CDTF">2012-09-08T07:33:07Z</dcterms:modified>
</cp:coreProperties>
</file>