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2"/>
  </p:notesMasterIdLst>
  <p:sldIdLst>
    <p:sldId id="1118" r:id="rId2"/>
    <p:sldId id="1151" r:id="rId3"/>
    <p:sldId id="1152" r:id="rId4"/>
    <p:sldId id="1156" r:id="rId5"/>
    <p:sldId id="1157" r:id="rId6"/>
    <p:sldId id="1153" r:id="rId7"/>
    <p:sldId id="1158" r:id="rId8"/>
    <p:sldId id="1160" r:id="rId9"/>
    <p:sldId id="1161" r:id="rId10"/>
    <p:sldId id="1162" r:id="rId11"/>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D60093"/>
    <a:srgbClr val="FF3300"/>
    <a:srgbClr val="FF9900"/>
    <a:srgbClr val="960663"/>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706" autoAdjust="0"/>
  </p:normalViewPr>
  <p:slideViewPr>
    <p:cSldViewPr>
      <p:cViewPr>
        <p:scale>
          <a:sx n="75" d="100"/>
          <a:sy n="75" d="100"/>
        </p:scale>
        <p:origin x="-1950"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6C5952-2E06-4937-BCFB-9BD10462452F}" type="datetime1">
              <a:rPr lang="en-GB" smtClean="0"/>
              <a:t>31/08/2012</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B9C7B-9AA7-4C07-B83A-CCEB50E56FF7}" type="datetime1">
              <a:rPr lang="en-GB" smtClean="0"/>
              <a:t>31/08/2012</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9A16A8-0D6A-4191-981A-8CE8CD981D6A}" type="datetime1">
              <a:rPr lang="en-GB" smtClean="0"/>
              <a:t>31/08/2012</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A220B406-1E4A-42F1-B83D-6FBCF9BDF08F}" type="datetime1">
              <a:rPr lang="en-GB" smtClean="0"/>
              <a:t>31/08/2012</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Thu 30/8</a:t>
            </a:r>
            <a:endParaRPr lang="en-GB" dirty="0"/>
          </a:p>
        </p:txBody>
      </p:sp>
      <p:sp>
        <p:nvSpPr>
          <p:cNvPr id="3" name="Content Placeholder 2"/>
          <p:cNvSpPr>
            <a:spLocks noGrp="1"/>
          </p:cNvSpPr>
          <p:nvPr>
            <p:ph idx="1"/>
          </p:nvPr>
        </p:nvSpPr>
        <p:spPr>
          <a:xfrm>
            <a:off x="-21772" y="990600"/>
            <a:ext cx="9089572" cy="5257800"/>
          </a:xfrm>
        </p:spPr>
        <p:txBody>
          <a:bodyPr/>
          <a:lstStyle/>
          <a:p>
            <a:r>
              <a:rPr lang="en-US" sz="2400" dirty="0"/>
              <a:t>08:30 Access for vacuum in IP4 to get vacuum equipment out</a:t>
            </a:r>
            <a:r>
              <a:rPr lang="en-US" sz="2400" dirty="0" smtClean="0"/>
              <a:t>.</a:t>
            </a:r>
          </a:p>
          <a:p>
            <a:r>
              <a:rPr lang="en-US" sz="2400" dirty="0" smtClean="0"/>
              <a:t>09:00 Compensator point 2 (V. </a:t>
            </a:r>
            <a:r>
              <a:rPr lang="en-US" sz="2400" dirty="0" err="1" smtClean="0"/>
              <a:t>Montabonnet</a:t>
            </a:r>
            <a:r>
              <a:rPr lang="en-US" sz="2400" dirty="0" smtClean="0"/>
              <a:t>)</a:t>
            </a:r>
            <a:endParaRPr lang="en-US" sz="2400" dirty="0"/>
          </a:p>
          <a:p>
            <a:pPr lvl="1"/>
            <a:r>
              <a:rPr lang="en-GB" sz="2000" dirty="0" smtClean="0"/>
              <a:t>Reason of </a:t>
            </a:r>
            <a:r>
              <a:rPr lang="en-GB" sz="2000" dirty="0"/>
              <a:t>the trip of the Static </a:t>
            </a:r>
            <a:r>
              <a:rPr lang="en-GB" sz="2000" dirty="0" err="1"/>
              <a:t>VAr</a:t>
            </a:r>
            <a:r>
              <a:rPr lang="en-GB" sz="2000" dirty="0"/>
              <a:t> Compensator in Point </a:t>
            </a:r>
            <a:r>
              <a:rPr lang="en-GB" sz="2000" dirty="0" smtClean="0"/>
              <a:t>2 not found. Investigations to continue.</a:t>
            </a:r>
            <a:r>
              <a:rPr lang="en-GB" sz="2000" dirty="0"/>
              <a:t>  </a:t>
            </a:r>
          </a:p>
          <a:p>
            <a:pPr lvl="1"/>
            <a:r>
              <a:rPr lang="en-GB" sz="2000" dirty="0" smtClean="0"/>
              <a:t>TCR (</a:t>
            </a:r>
            <a:r>
              <a:rPr lang="en-GB" sz="2000" dirty="0" err="1" smtClean="0"/>
              <a:t>Thyristor</a:t>
            </a:r>
            <a:r>
              <a:rPr lang="en-GB" sz="2000" dirty="0" smtClean="0"/>
              <a:t> controlled reactor) not restarted , </a:t>
            </a:r>
            <a:r>
              <a:rPr lang="en-GB" sz="2000" dirty="0"/>
              <a:t>which is still off today, without any explanation of the trip. Our fear is to lose again the cryogenics in </a:t>
            </a:r>
            <a:r>
              <a:rPr lang="en-GB" sz="2000" dirty="0" err="1" smtClean="0"/>
              <a:t>Pt</a:t>
            </a:r>
            <a:r>
              <a:rPr lang="en-GB" sz="2000" dirty="0" smtClean="0"/>
              <a:t> </a:t>
            </a:r>
            <a:r>
              <a:rPr lang="en-GB" sz="2000" dirty="0"/>
              <a:t>2. </a:t>
            </a:r>
          </a:p>
          <a:p>
            <a:pPr lvl="1"/>
            <a:r>
              <a:rPr lang="en-GB" sz="2000" dirty="0" smtClean="0"/>
              <a:t>Propose </a:t>
            </a:r>
            <a:r>
              <a:rPr lang="en-GB" sz="2000" dirty="0"/>
              <a:t>to wait for the TS3 for the restart of the TCR</a:t>
            </a:r>
            <a:r>
              <a:rPr lang="en-GB" sz="2000" dirty="0" smtClean="0"/>
              <a:t>.</a:t>
            </a:r>
            <a:endParaRPr lang="en-GB" sz="2000" dirty="0"/>
          </a:p>
          <a:p>
            <a:pPr lvl="1"/>
            <a:r>
              <a:rPr lang="en-GB" sz="2000" dirty="0"/>
              <a:t>As compensatory measures, the converters of TI2 shall not continue to pulse when the LHC is full to avoid variations on the </a:t>
            </a:r>
            <a:r>
              <a:rPr lang="en-GB" sz="2000" dirty="0" smtClean="0"/>
              <a:t>network</a:t>
            </a:r>
            <a:r>
              <a:rPr lang="en-GB" sz="2000" dirty="0"/>
              <a:t>. The converters can be kept in standby without stopping them in 'off' state. Restarting the converters from 'off' state can lead to </a:t>
            </a:r>
            <a:r>
              <a:rPr lang="en-GB" sz="2000" dirty="0" smtClean="0"/>
              <a:t>additional </a:t>
            </a:r>
            <a:r>
              <a:rPr lang="en-GB" sz="2000" dirty="0"/>
              <a:t>faults</a:t>
            </a:r>
            <a:r>
              <a:rPr lang="en-GB" sz="2000" dirty="0" smtClean="0"/>
              <a:t>.</a:t>
            </a:r>
            <a:r>
              <a:rPr lang="en-US" sz="2000" dirty="0"/>
              <a:t/>
            </a:r>
            <a:br>
              <a:rPr lang="en-US" sz="2000" dirty="0"/>
            </a:br>
            <a:endParaRPr lang="en-US" sz="2000"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a:t>
            </a:fld>
            <a:endParaRPr lang="en-GB"/>
          </a:p>
        </p:txBody>
      </p:sp>
    </p:spTree>
    <p:extLst>
      <p:ext uri="{BB962C8B-B14F-4D97-AF65-F5344CB8AC3E}">
        <p14:creationId xmlns:p14="http://schemas.microsoft.com/office/powerpoint/2010/main" val="2709548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BSRT</a:t>
            </a:r>
            <a:endParaRPr lang="en-GB"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10</a:t>
            </a:fld>
            <a:endParaRPr lang="en-GB"/>
          </a:p>
        </p:txBody>
      </p:sp>
      <p:pic>
        <p:nvPicPr>
          <p:cNvPr id="2050" name="714635b6-56bd-493a-8846-e71b1936f29a" descr="97C8D2AE-B865-4894-B863-F6849095091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095883"/>
            <a:ext cx="8686800" cy="5047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5638800" y="5867400"/>
            <a:ext cx="1778000" cy="4572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00"/>
                </a:solidFill>
              </a:rPr>
              <a:t>F. Roncarolo</a:t>
            </a:r>
            <a:endParaRPr lang="en-US" sz="2000" b="1" dirty="0">
              <a:solidFill>
                <a:srgbClr val="FFFF00"/>
              </a:solidFill>
            </a:endParaRPr>
          </a:p>
        </p:txBody>
      </p:sp>
      <p:sp>
        <p:nvSpPr>
          <p:cNvPr id="9" name="Rectangle 8"/>
          <p:cNvSpPr/>
          <p:nvPr/>
        </p:nvSpPr>
        <p:spPr>
          <a:xfrm>
            <a:off x="5562600" y="3505200"/>
            <a:ext cx="1778000" cy="284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00FF"/>
                </a:solidFill>
              </a:rPr>
              <a:t>Lamp ON</a:t>
            </a:r>
            <a:endParaRPr lang="en-US" b="1" dirty="0">
              <a:solidFill>
                <a:srgbClr val="0000FF"/>
              </a:solidFill>
            </a:endParaRPr>
          </a:p>
        </p:txBody>
      </p:sp>
      <p:cxnSp>
        <p:nvCxnSpPr>
          <p:cNvPr id="10" name="Straight Arrow Connector 9"/>
          <p:cNvCxnSpPr/>
          <p:nvPr/>
        </p:nvCxnSpPr>
        <p:spPr>
          <a:xfrm flipH="1">
            <a:off x="5943600" y="3789322"/>
            <a:ext cx="228600" cy="4572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769100" y="3781344"/>
            <a:ext cx="165100" cy="4572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10400" y="3781344"/>
            <a:ext cx="330200" cy="228600"/>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350000" y="4973678"/>
            <a:ext cx="812800" cy="284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3015</a:t>
            </a:r>
            <a:endParaRPr lang="en-US" b="1" dirty="0">
              <a:solidFill>
                <a:srgbClr val="FF0000"/>
              </a:solidFill>
            </a:endParaRPr>
          </a:p>
        </p:txBody>
      </p:sp>
      <p:sp>
        <p:nvSpPr>
          <p:cNvPr id="20" name="Rectangle 19"/>
          <p:cNvSpPr/>
          <p:nvPr/>
        </p:nvSpPr>
        <p:spPr>
          <a:xfrm>
            <a:off x="7188200" y="4973678"/>
            <a:ext cx="812800" cy="284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3016</a:t>
            </a:r>
            <a:endParaRPr lang="en-US" b="1" dirty="0">
              <a:solidFill>
                <a:srgbClr val="FF0000"/>
              </a:solidFill>
            </a:endParaRPr>
          </a:p>
        </p:txBody>
      </p:sp>
      <p:cxnSp>
        <p:nvCxnSpPr>
          <p:cNvPr id="21" name="Straight Arrow Connector 20"/>
          <p:cNvCxnSpPr/>
          <p:nvPr/>
        </p:nvCxnSpPr>
        <p:spPr>
          <a:xfrm flipV="1">
            <a:off x="6959600" y="4745078"/>
            <a:ext cx="2032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7416800" y="4419600"/>
            <a:ext cx="1524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246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BSRT Vacuum (G. </a:t>
            </a:r>
            <a:r>
              <a:rPr lang="en-US" dirty="0" err="1" smtClean="0"/>
              <a:t>Bregliozzi</a:t>
            </a:r>
            <a:r>
              <a:rPr lang="en-US" dirty="0" smtClean="0"/>
              <a:t>)</a:t>
            </a:r>
            <a:endParaRPr lang="en-GB" dirty="0"/>
          </a:p>
        </p:txBody>
      </p:sp>
      <p:sp>
        <p:nvSpPr>
          <p:cNvPr id="3" name="Content Placeholder 2"/>
          <p:cNvSpPr>
            <a:spLocks noGrp="1"/>
          </p:cNvSpPr>
          <p:nvPr>
            <p:ph idx="1"/>
          </p:nvPr>
        </p:nvSpPr>
        <p:spPr>
          <a:xfrm>
            <a:off x="-21771" y="990600"/>
            <a:ext cx="4212771" cy="5257800"/>
          </a:xfrm>
        </p:spPr>
        <p:txBody>
          <a:bodyPr/>
          <a:lstStyle/>
          <a:p>
            <a:r>
              <a:rPr lang="en-US" sz="2000" dirty="0" smtClean="0"/>
              <a:t>11:00 I</a:t>
            </a:r>
            <a:r>
              <a:rPr lang="en-GB" sz="2000" dirty="0" err="1" smtClean="0"/>
              <a:t>ntervention</a:t>
            </a:r>
            <a:r>
              <a:rPr lang="en-GB" sz="2000" dirty="0" smtClean="0"/>
              <a:t> </a:t>
            </a:r>
            <a:r>
              <a:rPr lang="en-GB" sz="2000" dirty="0"/>
              <a:t>in </a:t>
            </a:r>
            <a:r>
              <a:rPr lang="en-GB" sz="2000" dirty="0" smtClean="0"/>
              <a:t>vacuum </a:t>
            </a:r>
            <a:r>
              <a:rPr lang="en-GB" sz="2000" dirty="0"/>
              <a:t>sector D5L4.R </a:t>
            </a:r>
            <a:r>
              <a:rPr lang="en-GB" sz="2000" dirty="0" smtClean="0"/>
              <a:t>finished.</a:t>
            </a:r>
            <a:endParaRPr lang="en-GB" sz="2000" dirty="0"/>
          </a:p>
          <a:p>
            <a:r>
              <a:rPr lang="en-GB" sz="2000" dirty="0"/>
              <a:t>The pressure is in the range of 4E-8 mbar and an equivalent pressure increase is recorded also in the adjacent vacuum sectors E5L4.R and C5L4.R (D3) when we had open the sector valves</a:t>
            </a:r>
            <a:r>
              <a:rPr lang="en-GB" sz="2000" dirty="0" smtClean="0"/>
              <a:t>.</a:t>
            </a:r>
            <a:endParaRPr lang="en-GB" sz="2000" dirty="0"/>
          </a:p>
          <a:p>
            <a:r>
              <a:rPr lang="en-GB" sz="2000" dirty="0"/>
              <a:t>A</a:t>
            </a:r>
            <a:r>
              <a:rPr lang="en-GB" sz="2000" dirty="0" smtClean="0"/>
              <a:t>ll </a:t>
            </a:r>
            <a:r>
              <a:rPr lang="en-GB" sz="2000" dirty="0"/>
              <a:t>the interlock levels of the sector valves are increased up to 6E-6 mbar</a:t>
            </a:r>
            <a:r>
              <a:rPr lang="en-GB" sz="2000" dirty="0" smtClean="0"/>
              <a:t>.</a:t>
            </a:r>
            <a:endParaRPr lang="en-GB" sz="2000"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2</a:t>
            </a:fld>
            <a:endParaRPr lang="en-GB"/>
          </a:p>
        </p:txBody>
      </p:sp>
      <p:pic>
        <p:nvPicPr>
          <p:cNvPr id="1026" name="Picture 2" descr="http://elogbook.cern.ch/eLogbook/attach_reader?attach_id=12842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25600"/>
            <a:ext cx="5329238" cy="336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86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Thu 30/8</a:t>
            </a:r>
            <a:endParaRPr lang="en-GB" dirty="0"/>
          </a:p>
        </p:txBody>
      </p:sp>
      <p:sp>
        <p:nvSpPr>
          <p:cNvPr id="3" name="Content Placeholder 2"/>
          <p:cNvSpPr>
            <a:spLocks noGrp="1"/>
          </p:cNvSpPr>
          <p:nvPr>
            <p:ph idx="1"/>
          </p:nvPr>
        </p:nvSpPr>
        <p:spPr>
          <a:xfrm>
            <a:off x="-21772" y="990600"/>
            <a:ext cx="8784771" cy="5257800"/>
          </a:xfrm>
        </p:spPr>
        <p:txBody>
          <a:bodyPr/>
          <a:lstStyle/>
          <a:p>
            <a:r>
              <a:rPr lang="en-GB" sz="2400" dirty="0"/>
              <a:t> </a:t>
            </a:r>
            <a:r>
              <a:rPr lang="en-US" sz="2400" dirty="0" smtClean="0"/>
              <a:t>12:14 </a:t>
            </a:r>
            <a:r>
              <a:rPr lang="en-US" sz="2400" dirty="0"/>
              <a:t>Problems to restart RF module M2B1. Piquet called. Access required. </a:t>
            </a:r>
          </a:p>
          <a:p>
            <a:r>
              <a:rPr lang="en-US" sz="2400" dirty="0"/>
              <a:t>13:40 Start injection fill 3014 - pilot ramp for </a:t>
            </a:r>
            <a:r>
              <a:rPr lang="en-US" sz="2400" dirty="0" err="1" smtClean="0"/>
              <a:t>LHCb</a:t>
            </a:r>
            <a:r>
              <a:rPr lang="en-US" sz="2400" dirty="0" smtClean="0"/>
              <a:t> </a:t>
            </a:r>
            <a:r>
              <a:rPr lang="en-US" sz="2400" dirty="0"/>
              <a:t>polarity check (2x6 on 2x6 bunches) </a:t>
            </a:r>
          </a:p>
          <a:p>
            <a:r>
              <a:rPr lang="en-US" sz="2400" dirty="0"/>
              <a:t>16:30 Setting-up completed- OP dump </a:t>
            </a:r>
          </a:p>
          <a:p>
            <a:r>
              <a:rPr lang="en-US" sz="2400" dirty="0"/>
              <a:t>17:25 Filling #3015. Problem with TI2 power </a:t>
            </a:r>
            <a:r>
              <a:rPr lang="en-US" sz="2400" dirty="0" smtClean="0"/>
              <a:t>converter. OK</a:t>
            </a:r>
            <a:endParaRPr lang="en-US" sz="2400" dirty="0"/>
          </a:p>
          <a:p>
            <a:r>
              <a:rPr lang="en-US" sz="2400" dirty="0"/>
              <a:t>18:49 TI2 Ok. </a:t>
            </a:r>
            <a:r>
              <a:rPr lang="en-US" sz="2400" dirty="0" smtClean="0"/>
              <a:t>Filling. OK for high intensity fill from vacuum and BI. </a:t>
            </a:r>
          </a:p>
          <a:p>
            <a:r>
              <a:rPr lang="en-US" sz="2400" dirty="0" smtClean="0"/>
              <a:t>Rather high intensity from the injectors (</a:t>
            </a:r>
            <a:r>
              <a:rPr lang="en-US" sz="2400" dirty="0" err="1" smtClean="0"/>
              <a:t>creeped</a:t>
            </a:r>
            <a:r>
              <a:rPr lang="en-US" sz="2400" dirty="0" smtClean="0"/>
              <a:t>-up </a:t>
            </a:r>
            <a:r>
              <a:rPr lang="en-US" sz="2400" dirty="0"/>
              <a:t>to 1.67x10</a:t>
            </a:r>
            <a:r>
              <a:rPr lang="en-US" sz="2400" baseline="30000" dirty="0"/>
              <a:t>11</a:t>
            </a:r>
            <a:r>
              <a:rPr lang="en-US" sz="2400" dirty="0"/>
              <a:t> p/b after </a:t>
            </a:r>
            <a:r>
              <a:rPr lang="en-US" sz="2400" dirty="0" smtClean="0"/>
              <a:t>initial adjustment </a:t>
            </a:r>
            <a:r>
              <a:rPr lang="en-US" sz="2400" dirty="0"/>
              <a:t>to ~ </a:t>
            </a:r>
            <a:r>
              <a:rPr lang="en-US" sz="2400" dirty="0" smtClean="0"/>
              <a:t>1.6x10</a:t>
            </a:r>
            <a:r>
              <a:rPr lang="en-US" sz="2400" baseline="30000" dirty="0" smtClean="0"/>
              <a:t>11</a:t>
            </a:r>
            <a:r>
              <a:rPr lang="en-US" sz="2400" dirty="0" smtClean="0"/>
              <a:t> </a:t>
            </a:r>
            <a:r>
              <a:rPr lang="en-US" sz="2400" dirty="0"/>
              <a:t>p/b )</a:t>
            </a:r>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3</a:t>
            </a:fld>
            <a:endParaRPr lang="en-GB"/>
          </a:p>
        </p:txBody>
      </p:sp>
    </p:spTree>
    <p:extLst>
      <p:ext uri="{BB962C8B-B14F-4D97-AF65-F5344CB8AC3E}">
        <p14:creationId xmlns:p14="http://schemas.microsoft.com/office/powerpoint/2010/main" val="305020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BSRT</a:t>
            </a:r>
            <a:endParaRPr lang="en-GB" dirty="0"/>
          </a:p>
        </p:txBody>
      </p:sp>
      <p:sp>
        <p:nvSpPr>
          <p:cNvPr id="3" name="Content Placeholder 2"/>
          <p:cNvSpPr>
            <a:spLocks noGrp="1"/>
          </p:cNvSpPr>
          <p:nvPr>
            <p:ph idx="1"/>
          </p:nvPr>
        </p:nvSpPr>
        <p:spPr>
          <a:xfrm>
            <a:off x="0" y="1905000"/>
            <a:ext cx="4716780" cy="762000"/>
          </a:xfrm>
        </p:spPr>
        <p:txBody>
          <a:bodyPr/>
          <a:lstStyle/>
          <a:p>
            <a:r>
              <a:rPr lang="en-US" sz="2400" dirty="0" smtClean="0"/>
              <a:t>Vacuum during injection ramp</a:t>
            </a:r>
            <a:endParaRPr lang="en-GB" sz="2400"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4</a:t>
            </a:fld>
            <a:endParaRPr lang="en-GB"/>
          </a:p>
        </p:txBody>
      </p:sp>
      <p:pic>
        <p:nvPicPr>
          <p:cNvPr id="3074" name="Picture 2" descr="http://elogbook.cern.ch/eLogbook/attach_reader?attach_id=12843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3675"/>
            <a:ext cx="5329238" cy="33623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5380" y="1600200"/>
            <a:ext cx="4198620" cy="471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bwMode="auto">
          <a:xfrm>
            <a:off x="5329238" y="1066800"/>
            <a:ext cx="3730942"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a:lstStyle>
          <a:p>
            <a:r>
              <a:rPr lang="en-US" sz="2400" dirty="0" smtClean="0"/>
              <a:t>BSRT B1 temperature.</a:t>
            </a:r>
            <a:endParaRPr lang="en-GB" sz="2400" dirty="0"/>
          </a:p>
        </p:txBody>
      </p:sp>
      <p:sp>
        <p:nvSpPr>
          <p:cNvPr id="11" name="Rectangle 10"/>
          <p:cNvSpPr/>
          <p:nvPr/>
        </p:nvSpPr>
        <p:spPr>
          <a:xfrm>
            <a:off x="6146800" y="6040478"/>
            <a:ext cx="1778000" cy="28412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F. Roncarolo</a:t>
            </a:r>
            <a:endParaRPr lang="en-US" sz="1600" b="1" dirty="0">
              <a:solidFill>
                <a:srgbClr val="FFFF00"/>
              </a:solidFill>
            </a:endParaRPr>
          </a:p>
        </p:txBody>
      </p:sp>
    </p:spTree>
    <p:extLst>
      <p:ext uri="{BB962C8B-B14F-4D97-AF65-F5344CB8AC3E}">
        <p14:creationId xmlns:p14="http://schemas.microsoft.com/office/powerpoint/2010/main" val="166656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BSRT B1</a:t>
            </a:r>
            <a:endParaRPr lang="en-GB" dirty="0"/>
          </a:p>
        </p:txBody>
      </p:sp>
      <p:sp>
        <p:nvSpPr>
          <p:cNvPr id="3" name="Content Placeholder 2"/>
          <p:cNvSpPr>
            <a:spLocks noGrp="1"/>
          </p:cNvSpPr>
          <p:nvPr>
            <p:ph idx="1"/>
          </p:nvPr>
        </p:nvSpPr>
        <p:spPr>
          <a:xfrm>
            <a:off x="228600" y="990600"/>
            <a:ext cx="8686800" cy="762000"/>
          </a:xfrm>
        </p:spPr>
        <p:txBody>
          <a:bodyPr/>
          <a:lstStyle/>
          <a:p>
            <a:r>
              <a:rPr lang="en-US" sz="2800" dirty="0" smtClean="0"/>
              <a:t>Motor for BSRT B1 to be blocked this morning</a:t>
            </a:r>
            <a:endParaRPr lang="en-GB" sz="2800"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5</a:t>
            </a:fld>
            <a:endParaRPr lang="en-GB"/>
          </a:p>
        </p:txBody>
      </p:sp>
      <p:pic>
        <p:nvPicPr>
          <p:cNvPr id="4098" name="Picture 2" descr="http://elogbook.cern.ch/eLogbook/attach_reader?attach_id=1284429"/>
          <p:cNvPicPr>
            <a:picLocks noChangeAspect="1" noChangeArrowheads="1"/>
          </p:cNvPicPr>
          <p:nvPr/>
        </p:nvPicPr>
        <p:blipFill rotWithShape="1">
          <a:blip r:embed="rId2">
            <a:extLst>
              <a:ext uri="{28A0092B-C50C-407E-A947-70E740481C1C}">
                <a14:useLocalDpi xmlns:a14="http://schemas.microsoft.com/office/drawing/2010/main" val="0"/>
              </a:ext>
            </a:extLst>
          </a:blip>
          <a:srcRect l="11360" t="22956" r="35683" b="29113"/>
          <a:stretch/>
        </p:blipFill>
        <p:spPr bwMode="auto">
          <a:xfrm>
            <a:off x="1676400" y="1600200"/>
            <a:ext cx="6083300" cy="459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86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92163"/>
          </a:xfrm>
        </p:spPr>
        <p:txBody>
          <a:bodyPr/>
          <a:lstStyle/>
          <a:p>
            <a:r>
              <a:rPr lang="en-US" dirty="0" smtClean="0"/>
              <a:t>Thu 30/8</a:t>
            </a:r>
            <a:endParaRPr lang="en-GB" dirty="0"/>
          </a:p>
        </p:txBody>
      </p:sp>
      <p:sp>
        <p:nvSpPr>
          <p:cNvPr id="3" name="Content Placeholder 2"/>
          <p:cNvSpPr>
            <a:spLocks noGrp="1"/>
          </p:cNvSpPr>
          <p:nvPr>
            <p:ph idx="1"/>
          </p:nvPr>
        </p:nvSpPr>
        <p:spPr>
          <a:xfrm>
            <a:off x="-21772" y="990600"/>
            <a:ext cx="9013372" cy="5257800"/>
          </a:xfrm>
        </p:spPr>
        <p:txBody>
          <a:bodyPr/>
          <a:lstStyle/>
          <a:p>
            <a:r>
              <a:rPr lang="en-GB" sz="2400" dirty="0"/>
              <a:t> </a:t>
            </a:r>
            <a:r>
              <a:rPr lang="en-US" sz="2400" dirty="0" smtClean="0"/>
              <a:t>20:39 </a:t>
            </a:r>
            <a:r>
              <a:rPr lang="en-US" sz="2400" dirty="0"/>
              <a:t>Stable beams #3015. Initial luminosity </a:t>
            </a:r>
            <a:r>
              <a:rPr lang="en-US" sz="2400" dirty="0" smtClean="0"/>
              <a:t>~6.9x10</a:t>
            </a:r>
            <a:r>
              <a:rPr lang="en-US" sz="2400" baseline="30000" dirty="0" smtClean="0"/>
              <a:t>33</a:t>
            </a:r>
            <a:r>
              <a:rPr lang="en-US" sz="2400" dirty="0" smtClean="0"/>
              <a:t> </a:t>
            </a:r>
            <a:r>
              <a:rPr lang="en-US" sz="2400" dirty="0"/>
              <a:t>cm</a:t>
            </a:r>
            <a:r>
              <a:rPr lang="en-US" sz="2400" baseline="30000" dirty="0"/>
              <a:t>-2</a:t>
            </a:r>
            <a:r>
              <a:rPr lang="en-US" sz="2400" dirty="0"/>
              <a:t>s</a:t>
            </a:r>
            <a:r>
              <a:rPr lang="en-US" sz="2400" baseline="30000" dirty="0"/>
              <a:t>-1</a:t>
            </a:r>
            <a:r>
              <a:rPr lang="en-US" sz="2400" dirty="0"/>
              <a:t>. </a:t>
            </a:r>
          </a:p>
          <a:p>
            <a:r>
              <a:rPr lang="en-US" sz="2400" dirty="0"/>
              <a:t>20:39 Trip of </a:t>
            </a:r>
            <a:r>
              <a:rPr lang="en-US" sz="2400" dirty="0" smtClean="0"/>
              <a:t>RQTL7.L7B2 (likely SEU). </a:t>
            </a:r>
            <a:r>
              <a:rPr lang="en-US" sz="2400" dirty="0"/>
              <a:t>Beam dump </a:t>
            </a:r>
            <a:r>
              <a:rPr lang="en-US" sz="2400" dirty="0" smtClean="0"/>
              <a:t>after ~10-20 s.</a:t>
            </a:r>
            <a:endParaRPr lang="en-US" sz="2400" dirty="0">
              <a:effectLst/>
            </a:endParaRPr>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6</a:t>
            </a:fld>
            <a:endParaRPr lang="en-GB"/>
          </a:p>
        </p:txBody>
      </p:sp>
    </p:spTree>
    <p:extLst>
      <p:ext uri="{BB962C8B-B14F-4D97-AF65-F5344CB8AC3E}">
        <p14:creationId xmlns:p14="http://schemas.microsoft.com/office/powerpoint/2010/main" val="293376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763000" cy="792163"/>
          </a:xfrm>
        </p:spPr>
        <p:txBody>
          <a:bodyPr/>
          <a:lstStyle/>
          <a:p>
            <a:r>
              <a:rPr lang="en-US" dirty="0" smtClean="0"/>
              <a:t>RF </a:t>
            </a:r>
            <a:r>
              <a:rPr lang="en-US" dirty="0" smtClean="0"/>
              <a:t>Monitoring for Abort Gap </a:t>
            </a:r>
            <a:r>
              <a:rPr lang="en-US" dirty="0" smtClean="0"/>
              <a:t>(P. Baudrenghien)</a:t>
            </a:r>
            <a:endParaRPr lang="en-GB" dirty="0"/>
          </a:p>
        </p:txBody>
      </p:sp>
      <p:sp>
        <p:nvSpPr>
          <p:cNvPr id="3" name="Content Placeholder 2"/>
          <p:cNvSpPr>
            <a:spLocks noGrp="1"/>
          </p:cNvSpPr>
          <p:nvPr>
            <p:ph idx="1"/>
          </p:nvPr>
        </p:nvSpPr>
        <p:spPr/>
        <p:txBody>
          <a:bodyPr/>
          <a:lstStyle/>
          <a:p>
            <a:r>
              <a:rPr lang="en-US" sz="2000" dirty="0" smtClean="0">
                <a:solidFill>
                  <a:srgbClr val="FF0000"/>
                </a:solidFill>
              </a:rPr>
              <a:t>Monitoring of </a:t>
            </a:r>
            <a:r>
              <a:rPr lang="en-US" sz="2000" dirty="0">
                <a:solidFill>
                  <a:srgbClr val="FF0000"/>
                </a:solidFill>
              </a:rPr>
              <a:t>the detected RF voltage. If the difference </a:t>
            </a:r>
            <a:r>
              <a:rPr lang="en-US" sz="2000" dirty="0"/>
              <a:t>between two consecutive readings </a:t>
            </a:r>
            <a:r>
              <a:rPr lang="en-US" sz="2000" dirty="0" smtClean="0"/>
              <a:t>is </a:t>
            </a:r>
            <a:r>
              <a:rPr lang="en-US" sz="2000" dirty="0"/>
              <a:t>more than 1% amplitude or 2 degrees </a:t>
            </a:r>
            <a:r>
              <a:rPr lang="en-US" sz="2000" dirty="0" smtClean="0"/>
              <a:t>phase </a:t>
            </a:r>
            <a:r>
              <a:rPr lang="en-US" sz="2000" dirty="0" smtClean="0">
                <a:sym typeface="Wingdings" pitchFamily="2" charset="2"/>
              </a:rPr>
              <a:t> </a:t>
            </a:r>
            <a:r>
              <a:rPr lang="en-US" sz="2000" dirty="0" smtClean="0">
                <a:solidFill>
                  <a:srgbClr val="FF0000"/>
                </a:solidFill>
              </a:rPr>
              <a:t>warning (Big Sister). </a:t>
            </a:r>
            <a:r>
              <a:rPr lang="en-US" sz="2000" dirty="0"/>
              <a:t>The limit of this supervision is that it uses in-loop signals (that is the same demodulators as the operational LLRF</a:t>
            </a:r>
            <a:r>
              <a:rPr lang="en-US" sz="2000" dirty="0" smtClean="0"/>
              <a:t>).</a:t>
            </a:r>
            <a:endParaRPr lang="en-GB" sz="2000" dirty="0"/>
          </a:p>
          <a:p>
            <a:r>
              <a:rPr lang="en-US" sz="2000" dirty="0" smtClean="0">
                <a:solidFill>
                  <a:srgbClr val="FF0000"/>
                </a:solidFill>
              </a:rPr>
              <a:t>Independent </a:t>
            </a:r>
            <a:r>
              <a:rPr lang="en-US" sz="2000" dirty="0">
                <a:solidFill>
                  <a:srgbClr val="FF0000"/>
                </a:solidFill>
              </a:rPr>
              <a:t>supervision of the cavity sum </a:t>
            </a:r>
            <a:r>
              <a:rPr lang="en-US" sz="2000" dirty="0"/>
              <a:t>(vector sum 8 cavities per beam) </a:t>
            </a:r>
            <a:r>
              <a:rPr lang="en-US" sz="2000" dirty="0">
                <a:solidFill>
                  <a:srgbClr val="FF0000"/>
                </a:solidFill>
              </a:rPr>
              <a:t>phase </a:t>
            </a:r>
            <a:r>
              <a:rPr lang="en-US" sz="2000" dirty="0" smtClean="0">
                <a:solidFill>
                  <a:srgbClr val="FF0000"/>
                </a:solidFill>
              </a:rPr>
              <a:t>noise</a:t>
            </a:r>
            <a:r>
              <a:rPr lang="en-US" sz="2000" dirty="0" smtClean="0"/>
              <a:t>. This </a:t>
            </a:r>
            <a:r>
              <a:rPr lang="en-US" sz="2000" dirty="0"/>
              <a:t>measurement shares no part with the operational LLRF, except for the cavity antenna and cable. </a:t>
            </a:r>
            <a:r>
              <a:rPr lang="en-US" sz="2000" dirty="0">
                <a:solidFill>
                  <a:srgbClr val="FF0000"/>
                </a:solidFill>
              </a:rPr>
              <a:t>T</a:t>
            </a:r>
            <a:r>
              <a:rPr lang="en-US" sz="2000" dirty="0" smtClean="0">
                <a:solidFill>
                  <a:srgbClr val="FF0000"/>
                </a:solidFill>
              </a:rPr>
              <a:t>his </a:t>
            </a:r>
            <a:r>
              <a:rPr lang="en-US" sz="2000" dirty="0">
                <a:solidFill>
                  <a:srgbClr val="FF0000"/>
                </a:solidFill>
              </a:rPr>
              <a:t>signal is available as an RF fixed </a:t>
            </a:r>
            <a:r>
              <a:rPr lang="en-US" sz="2000" dirty="0" smtClean="0">
                <a:solidFill>
                  <a:srgbClr val="FF0000"/>
                </a:solidFill>
              </a:rPr>
              <a:t>display</a:t>
            </a:r>
            <a:r>
              <a:rPr lang="en-US" sz="2000" dirty="0" smtClean="0"/>
              <a:t>. I </a:t>
            </a:r>
            <a:r>
              <a:rPr lang="en-US" sz="2000" dirty="0"/>
              <a:t>talked to Fabio and we propose to </a:t>
            </a:r>
            <a:r>
              <a:rPr lang="en-US" sz="2000" dirty="0">
                <a:solidFill>
                  <a:srgbClr val="FF0000"/>
                </a:solidFill>
              </a:rPr>
              <a:t>continuously compare the measured spectrum to a reference and generate a Big Sister warning if it exceeds by say 6 </a:t>
            </a:r>
            <a:r>
              <a:rPr lang="en-US" sz="2000" dirty="0" err="1">
                <a:solidFill>
                  <a:srgbClr val="FF0000"/>
                </a:solidFill>
              </a:rPr>
              <a:t>dB.</a:t>
            </a:r>
            <a:r>
              <a:rPr lang="en-US" sz="2000" dirty="0">
                <a:solidFill>
                  <a:srgbClr val="FF0000"/>
                </a:solidFill>
              </a:rPr>
              <a:t> </a:t>
            </a:r>
            <a:r>
              <a:rPr lang="en-US" sz="2000" dirty="0"/>
              <a:t>As the signal is rather noisy during filling (beam induced transients) and in the ramp (effect of long. blow-up) I propose to start </a:t>
            </a:r>
            <a:r>
              <a:rPr lang="en-US" sz="2000" dirty="0">
                <a:solidFill>
                  <a:srgbClr val="FF0000"/>
                </a:solidFill>
              </a:rPr>
              <a:t>monitoring only on flat top</a:t>
            </a:r>
            <a:r>
              <a:rPr lang="en-US" sz="2000" dirty="0"/>
              <a:t>. </a:t>
            </a:r>
            <a:endParaRPr lang="en-GB" sz="2000" dirty="0"/>
          </a:p>
          <a:p>
            <a:endParaRPr lang="en-GB" sz="2000"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7</a:t>
            </a:fld>
            <a:endParaRPr lang="en-GB"/>
          </a:p>
        </p:txBody>
      </p:sp>
    </p:spTree>
    <p:extLst>
      <p:ext uri="{BB962C8B-B14F-4D97-AF65-F5344CB8AC3E}">
        <p14:creationId xmlns:p14="http://schemas.microsoft.com/office/powerpoint/2010/main" val="1941038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ramp - Squeeze (losses)</a:t>
            </a:r>
            <a:endParaRPr lang="en-GB"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8</a:t>
            </a:fld>
            <a:endParaRPr lang="en-GB"/>
          </a:p>
        </p:txBody>
      </p:sp>
      <p:pic>
        <p:nvPicPr>
          <p:cNvPr id="7" name="Picture 2" descr="http://cs-ccr-www3.cern.ch/vistar_capture/lhc1.png?0.9460990260426947"/>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37440"/>
          <a:stretch/>
        </p:blipFill>
        <p:spPr bwMode="auto">
          <a:xfrm>
            <a:off x="304800" y="1295400"/>
            <a:ext cx="5853493" cy="274645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elogbook.cern.ch/eLogbook/attach_reader?attach_id=1284463"/>
          <p:cNvPicPr>
            <a:picLocks noChangeAspect="1" noChangeArrowheads="1"/>
          </p:cNvPicPr>
          <p:nvPr/>
        </p:nvPicPr>
        <p:blipFill rotWithShape="1">
          <a:blip r:embed="rId3">
            <a:extLst>
              <a:ext uri="{28A0092B-C50C-407E-A947-70E740481C1C}">
                <a14:useLocalDpi xmlns:a14="http://schemas.microsoft.com/office/drawing/2010/main" val="0"/>
              </a:ext>
            </a:extLst>
          </a:blip>
          <a:srcRect t="40932" b="472"/>
          <a:stretch/>
        </p:blipFill>
        <p:spPr bwMode="auto">
          <a:xfrm>
            <a:off x="152400" y="4191000"/>
            <a:ext cx="8686800" cy="2133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839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 31/8</a:t>
            </a:r>
            <a:endParaRPr lang="en-GB" dirty="0"/>
          </a:p>
        </p:txBody>
      </p:sp>
      <p:sp>
        <p:nvSpPr>
          <p:cNvPr id="4" name="Date Placeholder 3"/>
          <p:cNvSpPr>
            <a:spLocks noGrp="1"/>
          </p:cNvSpPr>
          <p:nvPr>
            <p:ph type="dt" sz="half" idx="10"/>
          </p:nvPr>
        </p:nvSpPr>
        <p:spPr/>
        <p:txBody>
          <a:bodyPr/>
          <a:lstStyle/>
          <a:p>
            <a:fld id="{11A5A5DA-283C-41D4-88D9-605A735D0AA5}" type="datetime1">
              <a:rPr lang="en-GB" smtClean="0"/>
              <a:t>31/08/2012</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9</a:t>
            </a:fld>
            <a:endParaRPr lang="en-GB"/>
          </a:p>
        </p:txBody>
      </p:sp>
      <p:sp>
        <p:nvSpPr>
          <p:cNvPr id="7" name="Content Placeholder 6"/>
          <p:cNvSpPr>
            <a:spLocks noGrp="1"/>
          </p:cNvSpPr>
          <p:nvPr>
            <p:ph idx="1"/>
          </p:nvPr>
        </p:nvSpPr>
        <p:spPr/>
        <p:txBody>
          <a:bodyPr/>
          <a:lstStyle/>
          <a:p>
            <a:r>
              <a:rPr lang="en-US" sz="2400" dirty="0" smtClean="0"/>
              <a:t>00:03 STABLE BEAMS #3916. Initial luminosity up to 6.7x10</a:t>
            </a:r>
            <a:r>
              <a:rPr lang="en-US" sz="2400" baseline="30000" dirty="0" smtClean="0"/>
              <a:t>33</a:t>
            </a:r>
            <a:r>
              <a:rPr lang="en-US" sz="2400" dirty="0" smtClean="0"/>
              <a:t> cm</a:t>
            </a:r>
            <a:r>
              <a:rPr lang="en-US" sz="2400" baseline="30000" dirty="0" smtClean="0"/>
              <a:t>-2</a:t>
            </a:r>
            <a:r>
              <a:rPr lang="en-US" sz="2400" dirty="0" smtClean="0"/>
              <a:t>s</a:t>
            </a:r>
            <a:r>
              <a:rPr lang="en-US" sz="2400" baseline="30000" dirty="0" smtClean="0"/>
              <a:t>-1</a:t>
            </a:r>
          </a:p>
          <a:p>
            <a:r>
              <a:rPr lang="en-US" sz="2400" dirty="0" smtClean="0"/>
              <a:t>The </a:t>
            </a:r>
            <a:r>
              <a:rPr lang="en-US" sz="2400" dirty="0"/>
              <a:t>abort gap cleaning strategy was first to keep cleaning on LOW and regularly (30min interval) increase the level to MEDIUM. We observed a reduction of lifetime when switching to medium along with very limited changes in the BLM levels. </a:t>
            </a:r>
            <a:endParaRPr lang="en-US" sz="2400" dirty="0" smtClean="0"/>
          </a:p>
          <a:p>
            <a:r>
              <a:rPr lang="en-US" sz="2400" dirty="0" smtClean="0"/>
              <a:t>We </a:t>
            </a:r>
            <a:r>
              <a:rPr lang="en-US" sz="2400" dirty="0"/>
              <a:t>then changed the strategy by keeping the cleaning OFF most of the time and switching the cleaning at LOW level every 30 </a:t>
            </a:r>
            <a:r>
              <a:rPr lang="en-US" sz="2400" dirty="0" err="1"/>
              <a:t>mins</a:t>
            </a:r>
            <a:r>
              <a:rPr lang="en-US" sz="2400" dirty="0"/>
              <a:t> or so. The same effect was seen on lifetime when the cleaning was ON. Some of the BLM levels do increase when cleaning is OFF. When cleaning is turned ON the same BLM signals go down significantly but others do go up.</a:t>
            </a:r>
            <a:endParaRPr lang="en-GB" sz="2400" dirty="0"/>
          </a:p>
        </p:txBody>
      </p:sp>
    </p:spTree>
    <p:extLst>
      <p:ext uri="{BB962C8B-B14F-4D97-AF65-F5344CB8AC3E}">
        <p14:creationId xmlns:p14="http://schemas.microsoft.com/office/powerpoint/2010/main" val="2801918609"/>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27823</TotalTime>
  <Words>526</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LHCpresentations</vt:lpstr>
      <vt:lpstr>Thu 30/8</vt:lpstr>
      <vt:lpstr>BSRT Vacuum (G. Bregliozzi)</vt:lpstr>
      <vt:lpstr>Thu 30/8</vt:lpstr>
      <vt:lpstr>BSRT</vt:lpstr>
      <vt:lpstr>BSRT B1</vt:lpstr>
      <vt:lpstr>Thu 30/8</vt:lpstr>
      <vt:lpstr>RF Monitoring for Abort Gap (P. Baudrenghien)</vt:lpstr>
      <vt:lpstr>End of ramp - Squeeze (losses)</vt:lpstr>
      <vt:lpstr>Fri 31/8</vt:lpstr>
      <vt:lpstr>BSRT</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2436</cp:revision>
  <dcterms:created xsi:type="dcterms:W3CDTF">2010-04-25T23:23:07Z</dcterms:created>
  <dcterms:modified xsi:type="dcterms:W3CDTF">2012-08-31T06:57:51Z</dcterms:modified>
</cp:coreProperties>
</file>