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13"/>
  </p:notesMasterIdLst>
  <p:sldIdLst>
    <p:sldId id="1118" r:id="rId2"/>
    <p:sldId id="1140" r:id="rId3"/>
    <p:sldId id="1141" r:id="rId4"/>
    <p:sldId id="1142" r:id="rId5"/>
    <p:sldId id="1144" r:id="rId6"/>
    <p:sldId id="1145" r:id="rId7"/>
    <p:sldId id="1146" r:id="rId8"/>
    <p:sldId id="1150" r:id="rId9"/>
    <p:sldId id="1148" r:id="rId10"/>
    <p:sldId id="1149" r:id="rId11"/>
    <p:sldId id="1136" r:id="rId1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3300"/>
    <a:srgbClr val="FF9900"/>
    <a:srgbClr val="960663"/>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706" autoAdjust="0"/>
  </p:normalViewPr>
  <p:slideViewPr>
    <p:cSldViewPr>
      <p:cViewPr>
        <p:scale>
          <a:sx n="75" d="100"/>
          <a:sy n="75" d="100"/>
        </p:scale>
        <p:origin x="-195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62" y="-10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extLst>
      <p:ext uri="{BB962C8B-B14F-4D97-AF65-F5344CB8AC3E}">
        <p14:creationId xmlns:p14="http://schemas.microsoft.com/office/powerpoint/2010/main" val="397348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676400" y="6553201"/>
            <a:ext cx="6477000" cy="152399"/>
          </a:xfrm>
        </p:spPr>
        <p:txBody>
          <a:bodyPr/>
          <a:lstStyle>
            <a:lvl1pPr>
              <a:defRPr/>
            </a:lvl1pPr>
          </a:lstStyle>
          <a:p>
            <a:r>
              <a:rPr lang="en-US" smtClean="0"/>
              <a:t>LHC Morning Meeting - G. Arduini</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FA6C5952-2E06-4937-BCFB-9BD10462452F}" type="datetime1">
              <a:rPr lang="en-GB" smtClean="0"/>
              <a:t>29/08/2012</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B9C7B-9AA7-4C07-B83A-CCEB50E56FF7}" type="datetime1">
              <a:rPr lang="en-GB" smtClean="0"/>
              <a:t>29/08/2012</a:t>
            </a:fld>
            <a:endParaRPr lang="en-US"/>
          </a:p>
        </p:txBody>
      </p:sp>
      <p:sp>
        <p:nvSpPr>
          <p:cNvPr id="8" name="Footer Placeholder 7"/>
          <p:cNvSpPr>
            <a:spLocks noGrp="1"/>
          </p:cNvSpPr>
          <p:nvPr>
            <p:ph type="ftr" sz="quarter" idx="11"/>
          </p:nvPr>
        </p:nvSpPr>
        <p:spPr>
          <a:xfrm>
            <a:off x="1676400" y="6553201"/>
            <a:ext cx="6477000" cy="152399"/>
          </a:xfrm>
        </p:spPr>
        <p:txBody>
          <a:bodyPr/>
          <a:lstStyle/>
          <a:p>
            <a:r>
              <a:rPr lang="en-US" smtClean="0"/>
              <a:t>LHC Morning Meeting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9A16A8-0D6A-4191-981A-8CE8CD981D6A}" type="datetime1">
              <a:rPr lang="en-GB" smtClean="0"/>
              <a:t>29/08/2012</a:t>
            </a:fld>
            <a:endParaRPr lang="en-GB"/>
          </a:p>
        </p:txBody>
      </p:sp>
      <p:sp>
        <p:nvSpPr>
          <p:cNvPr id="6" name="Footer Placeholder 5"/>
          <p:cNvSpPr>
            <a:spLocks noGrp="1"/>
          </p:cNvSpPr>
          <p:nvPr>
            <p:ph type="ftr" sz="quarter" idx="11"/>
          </p:nvPr>
        </p:nvSpPr>
        <p:spPr>
          <a:xfrm>
            <a:off x="1676400" y="6553201"/>
            <a:ext cx="6477000" cy="152399"/>
          </a:xfrm>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a:xfrm>
            <a:off x="1676400" y="6553201"/>
            <a:ext cx="6477000" cy="152399"/>
          </a:xfrm>
        </p:spPr>
        <p:txBody>
          <a:bodyPr/>
          <a:lstStyle>
            <a:lvl1pPr>
              <a:defRPr/>
            </a:lvl1p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lvl1pPr>
              <a:defRPr/>
            </a:lvl1pPr>
          </a:lstStyle>
          <a:p>
            <a:fld id="{B2ED15F2-B5DC-4D70-8B9E-4287CA2479A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A220B406-1E4A-42F1-B83D-6FBCF9BDF08F}" type="datetime1">
              <a:rPr lang="en-GB" smtClean="0"/>
              <a:t>29/08/2012</a:t>
            </a:fld>
            <a:endParaRPr lang="en-US"/>
          </a:p>
        </p:txBody>
      </p:sp>
      <p:sp>
        <p:nvSpPr>
          <p:cNvPr id="13" name="Footer Placeholder 4"/>
          <p:cNvSpPr>
            <a:spLocks noGrp="1"/>
          </p:cNvSpPr>
          <p:nvPr>
            <p:ph type="ftr" sz="quarter" idx="3"/>
          </p:nvPr>
        </p:nvSpPr>
        <p:spPr>
          <a:xfrm>
            <a:off x="1676400" y="6553201"/>
            <a:ext cx="6400800" cy="152399"/>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Morning Meeting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792163"/>
          </a:xfrm>
        </p:spPr>
        <p:txBody>
          <a:bodyPr/>
          <a:lstStyle/>
          <a:p>
            <a:r>
              <a:rPr lang="en-US" dirty="0" smtClean="0"/>
              <a:t>Tue 28/8</a:t>
            </a:r>
            <a:endParaRPr lang="en-GB" dirty="0"/>
          </a:p>
        </p:txBody>
      </p:sp>
      <p:sp>
        <p:nvSpPr>
          <p:cNvPr id="3" name="Content Placeholder 2"/>
          <p:cNvSpPr>
            <a:spLocks noGrp="1"/>
          </p:cNvSpPr>
          <p:nvPr>
            <p:ph idx="1"/>
          </p:nvPr>
        </p:nvSpPr>
        <p:spPr>
          <a:xfrm>
            <a:off x="-21772" y="990600"/>
            <a:ext cx="8784771" cy="5257800"/>
          </a:xfrm>
        </p:spPr>
        <p:txBody>
          <a:bodyPr/>
          <a:lstStyle/>
          <a:p>
            <a:pPr>
              <a:spcAft>
                <a:spcPts val="600"/>
              </a:spcAft>
            </a:pPr>
            <a:r>
              <a:rPr lang="en-US" sz="2400" dirty="0" smtClean="0"/>
              <a:t>Morning: Physics fill #3011 since 02:09. Producing good luminosity.</a:t>
            </a:r>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a:t>
            </a:fld>
            <a:endParaRPr lang="en-GB"/>
          </a:p>
        </p:txBody>
      </p:sp>
      <p:pic>
        <p:nvPicPr>
          <p:cNvPr id="1026" name="Picture 2" descr="http://elogbook.cern.ch/eLogbook/attach_reader?attach_id=1283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640" y="1571625"/>
            <a:ext cx="5852160"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4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 29/08</a:t>
            </a:r>
            <a:endParaRPr lang="en-GB" dirty="0"/>
          </a:p>
        </p:txBody>
      </p:sp>
      <p:sp>
        <p:nvSpPr>
          <p:cNvPr id="3" name="Content Placeholder 2"/>
          <p:cNvSpPr>
            <a:spLocks noGrp="1"/>
          </p:cNvSpPr>
          <p:nvPr>
            <p:ph idx="1"/>
          </p:nvPr>
        </p:nvSpPr>
        <p:spPr/>
        <p:txBody>
          <a:bodyPr/>
          <a:lstStyle/>
          <a:p>
            <a:r>
              <a:rPr lang="en-US" sz="2400" dirty="0" smtClean="0"/>
              <a:t>04:00-07:00. Injected B1 (pilot)  for MOD.A23.B1 polarity check (Rogelio Tomas). No polarity inversion detected. Probable human error in the previous measurement.</a:t>
            </a:r>
          </a:p>
          <a:p>
            <a:r>
              <a:rPr lang="en-US" sz="2400" dirty="0" smtClean="0"/>
              <a:t>07:30 </a:t>
            </a:r>
            <a:r>
              <a:rPr lang="en-US" sz="2400" dirty="0"/>
              <a:t>Access for:</a:t>
            </a:r>
          </a:p>
          <a:p>
            <a:pPr lvl="1"/>
            <a:r>
              <a:rPr lang="en-US" sz="2400" dirty="0"/>
              <a:t>BI, Vacuum, cryogenics, safety coordinator, </a:t>
            </a:r>
            <a:r>
              <a:rPr lang="en-US" sz="2400" dirty="0" smtClean="0"/>
              <a:t>RP</a:t>
            </a:r>
            <a:endParaRPr lang="en-US" sz="2400" dirty="0" smtClean="0"/>
          </a:p>
          <a:p>
            <a:r>
              <a:rPr lang="en-US" sz="2400" dirty="0" smtClean="0"/>
              <a:t>Intervention in the morning</a:t>
            </a:r>
          </a:p>
          <a:p>
            <a:r>
              <a:rPr lang="en-US" sz="2400" dirty="0" smtClean="0"/>
              <a:t>Recovery time (1 day?) depending on the duration of the intervention. Window port might have to be replaced.</a:t>
            </a:r>
          </a:p>
          <a:p>
            <a:r>
              <a:rPr lang="en-US" sz="2400" dirty="0" smtClean="0"/>
              <a:t>More detailed presentation at the LMC this afternoon (results of the intervention, implications for B2 and </a:t>
            </a:r>
            <a:r>
              <a:rPr lang="en-US" sz="2400" dirty="0" smtClean="0"/>
              <a:t>B1, abort gap cleaning).</a:t>
            </a:r>
            <a:endParaRPr lang="en-US" sz="2400" dirty="0" smtClean="0"/>
          </a:p>
          <a:p>
            <a:r>
              <a:rPr lang="en-US" sz="2400" dirty="0" smtClean="0"/>
              <a:t>Possibility of additional B1 studies during recovery being investigated </a:t>
            </a:r>
            <a:endParaRPr lang="en-GB" sz="2400" dirty="0"/>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10</a:t>
            </a:fld>
            <a:endParaRPr lang="en-GB"/>
          </a:p>
        </p:txBody>
      </p:sp>
    </p:spTree>
    <p:extLst>
      <p:ext uri="{BB962C8B-B14F-4D97-AF65-F5344CB8AC3E}">
        <p14:creationId xmlns:p14="http://schemas.microsoft.com/office/powerpoint/2010/main" val="158953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US" sz="2400" dirty="0" smtClean="0"/>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11</a:t>
            </a:fld>
            <a:endParaRPr lang="en-GB"/>
          </a:p>
        </p:txBody>
      </p:sp>
      <p:pic>
        <p:nvPicPr>
          <p:cNvPr id="16" name="Content Placeholder 4"/>
          <p:cNvPicPr>
            <a:picLocks noChangeAspect="1"/>
          </p:cNvPicPr>
          <p:nvPr/>
        </p:nvPicPr>
        <p:blipFill rotWithShape="1">
          <a:blip r:embed="rId2"/>
          <a:srcRect l="2659" t="-571" r="4701" b="4399"/>
          <a:stretch/>
        </p:blipFill>
        <p:spPr bwMode="auto">
          <a:xfrm>
            <a:off x="579437" y="1963195"/>
            <a:ext cx="8332306" cy="3550121"/>
          </a:xfrm>
          <a:prstGeom prst="rect">
            <a:avLst/>
          </a:prstGeom>
          <a:noFill/>
          <a:ln w="9525">
            <a:noFill/>
            <a:miter lim="800000"/>
            <a:headEnd/>
            <a:tailEnd/>
          </a:ln>
        </p:spPr>
      </p:pic>
    </p:spTree>
    <p:extLst>
      <p:ext uri="{BB962C8B-B14F-4D97-AF65-F5344CB8AC3E}">
        <p14:creationId xmlns:p14="http://schemas.microsoft.com/office/powerpoint/2010/main" val="182296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792163"/>
          </a:xfrm>
        </p:spPr>
        <p:txBody>
          <a:bodyPr/>
          <a:lstStyle/>
          <a:p>
            <a:r>
              <a:rPr lang="en-US" dirty="0" smtClean="0"/>
              <a:t>Tue 28/8</a:t>
            </a:r>
            <a:endParaRPr lang="en-GB" dirty="0"/>
          </a:p>
        </p:txBody>
      </p:sp>
      <p:sp>
        <p:nvSpPr>
          <p:cNvPr id="3" name="Content Placeholder 2"/>
          <p:cNvSpPr>
            <a:spLocks noGrp="1"/>
          </p:cNvSpPr>
          <p:nvPr>
            <p:ph idx="1"/>
          </p:nvPr>
        </p:nvSpPr>
        <p:spPr>
          <a:xfrm>
            <a:off x="-21772" y="990600"/>
            <a:ext cx="8784771" cy="5257800"/>
          </a:xfrm>
        </p:spPr>
        <p:txBody>
          <a:bodyPr/>
          <a:lstStyle/>
          <a:p>
            <a:pPr>
              <a:spcAft>
                <a:spcPts val="600"/>
              </a:spcAft>
            </a:pPr>
            <a:r>
              <a:rPr lang="en-US" sz="2000" dirty="0" smtClean="0"/>
              <a:t>Lost BSRT image for Beam 2 during the night. BI expert investigating. Significant temperature increase observed during fills in the last 10 days due to beam induced heating (likely trapped modes). Increased even more in the last fill (&gt;50 C)</a:t>
            </a:r>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2</a:t>
            </a:fld>
            <a:endParaRPr lang="en-GB"/>
          </a:p>
        </p:txBody>
      </p:sp>
      <p:pic>
        <p:nvPicPr>
          <p:cNvPr id="3074" name="Picture 2" descr="http://elogbook.cern.ch/eLogbook/attach_reader?attach_id=1283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14800"/>
            <a:ext cx="753046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logbook.cern.ch/eLogbook/attach_reader?attach_id=12836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753046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9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BSRT</a:t>
            </a:r>
            <a:endParaRPr lang="en-GB" dirty="0"/>
          </a:p>
        </p:txBody>
      </p:sp>
      <p:sp>
        <p:nvSpPr>
          <p:cNvPr id="3" name="Content Placeholder 2"/>
          <p:cNvSpPr>
            <a:spLocks noGrp="1"/>
          </p:cNvSpPr>
          <p:nvPr>
            <p:ph idx="1"/>
          </p:nvPr>
        </p:nvSpPr>
        <p:spPr/>
        <p:txBody>
          <a:bodyPr/>
          <a:lstStyle/>
          <a:p>
            <a:r>
              <a:rPr lang="en-US" sz="2400" dirty="0" smtClean="0"/>
              <a:t>Observed movements of the mirrors for the synchrotron light monitors as a function of the temperature requiring automatic readjustments</a:t>
            </a:r>
            <a:r>
              <a:rPr lang="en-US" sz="2400" dirty="0"/>
              <a:t> </a:t>
            </a:r>
            <a:r>
              <a:rPr lang="en-US" sz="2400" dirty="0" smtClean="0"/>
              <a:t>of the light collecting optical system </a:t>
            </a:r>
          </a:p>
          <a:p>
            <a:endParaRPr lang="en-US" sz="2400" dirty="0" smtClean="0"/>
          </a:p>
          <a:p>
            <a:r>
              <a:rPr lang="en-US" sz="2400" dirty="0" smtClean="0"/>
              <a:t>For B1 reproducible movements </a:t>
            </a:r>
            <a:r>
              <a:rPr lang="en-US" sz="2400" dirty="0" err="1" smtClean="0"/>
              <a:t>vs</a:t>
            </a:r>
            <a:r>
              <a:rPr lang="en-US" sz="2400" dirty="0" smtClean="0"/>
              <a:t> temperature. For B2 lost reproducibility in the last few days </a:t>
            </a:r>
            <a:r>
              <a:rPr lang="en-US" sz="2400" dirty="0" smtClean="0">
                <a:sym typeface="Wingdings" pitchFamily="2" charset="2"/>
              </a:rPr>
              <a:t> Possible symptom of permanent deformation of the mirror or the system holding the mirror</a:t>
            </a:r>
          </a:p>
          <a:p>
            <a:endParaRPr lang="en-US" sz="2400" dirty="0" smtClean="0">
              <a:sym typeface="Wingdings" pitchFamily="2" charset="2"/>
            </a:endParaRPr>
          </a:p>
          <a:p>
            <a:r>
              <a:rPr lang="en-US" sz="2400" dirty="0" smtClean="0">
                <a:sym typeface="Wingdings" pitchFamily="2" charset="2"/>
              </a:rPr>
              <a:t>Potential risk</a:t>
            </a:r>
            <a:r>
              <a:rPr lang="en-GB" sz="2800" dirty="0" smtClean="0">
                <a:sym typeface="Wingdings" pitchFamily="2" charset="2"/>
              </a:rPr>
              <a:t>: </a:t>
            </a:r>
            <a:r>
              <a:rPr lang="en-GB" sz="2400" dirty="0" smtClean="0">
                <a:sym typeface="Wingdings" pitchFamily="2" charset="2"/>
              </a:rPr>
              <a:t>mirror movement on beam and/or falling on underlying glass window port  loss of vacuum.</a:t>
            </a:r>
            <a:endParaRPr lang="en-US" sz="2000" dirty="0" smtClean="0">
              <a:sym typeface="Wingdings" pitchFamily="2" charset="2"/>
            </a:endParaRPr>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3</a:t>
            </a:fld>
            <a:endParaRPr lang="en-GB"/>
          </a:p>
        </p:txBody>
      </p:sp>
    </p:spTree>
    <p:extLst>
      <p:ext uri="{BB962C8B-B14F-4D97-AF65-F5344CB8AC3E}">
        <p14:creationId xmlns:p14="http://schemas.microsoft.com/office/powerpoint/2010/main" val="254881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BSRT</a:t>
            </a:r>
            <a:endParaRPr lang="en-GB" dirty="0"/>
          </a:p>
        </p:txBody>
      </p:sp>
      <p:sp>
        <p:nvSpPr>
          <p:cNvPr id="3" name="Content Placeholder 2"/>
          <p:cNvSpPr>
            <a:spLocks noGrp="1"/>
          </p:cNvSpPr>
          <p:nvPr>
            <p:ph idx="1"/>
          </p:nvPr>
        </p:nvSpPr>
        <p:spPr/>
        <p:txBody>
          <a:bodyPr/>
          <a:lstStyle/>
          <a:p>
            <a:r>
              <a:rPr lang="en-US" sz="2400" dirty="0" smtClean="0"/>
              <a:t>Decided to retract mirror in parking position after beam dump foreseen for 14:00. In this position expected reduced heating from measurements conducted on MDs</a:t>
            </a:r>
            <a:r>
              <a:rPr lang="en-GB" sz="2400" dirty="0" smtClean="0"/>
              <a:t>. Implications:</a:t>
            </a:r>
          </a:p>
          <a:p>
            <a:pPr lvl="1"/>
            <a:r>
              <a:rPr lang="en-US" sz="2000" dirty="0" smtClean="0"/>
              <a:t>No continuous </a:t>
            </a:r>
            <a:r>
              <a:rPr lang="en-US" sz="2000" dirty="0" err="1" smtClean="0"/>
              <a:t>emittance</a:t>
            </a:r>
            <a:r>
              <a:rPr lang="en-US" sz="2000" dirty="0" smtClean="0"/>
              <a:t> measurements for B2</a:t>
            </a:r>
          </a:p>
          <a:p>
            <a:pPr lvl="1"/>
            <a:r>
              <a:rPr lang="en-US" sz="2000" dirty="0" smtClean="0"/>
              <a:t>No abort gap monitoring </a:t>
            </a:r>
            <a:r>
              <a:rPr lang="en-US" sz="2000" dirty="0" smtClean="0">
                <a:sym typeface="Wingdings" pitchFamily="2" charset="2"/>
              </a:rPr>
              <a:t> agreement of </a:t>
            </a:r>
            <a:r>
              <a:rPr lang="en-US" sz="2000" dirty="0" err="1" smtClean="0">
                <a:sym typeface="Wingdings" pitchFamily="2" charset="2"/>
              </a:rPr>
              <a:t>rMPP</a:t>
            </a:r>
            <a:r>
              <a:rPr lang="en-US" sz="2000" dirty="0" smtClean="0">
                <a:sym typeface="Wingdings" pitchFamily="2" charset="2"/>
              </a:rPr>
              <a:t> to run if regular cleaning of the abort gap and monitoring of the losses at collimator</a:t>
            </a:r>
          </a:p>
          <a:p>
            <a:pPr lvl="1"/>
            <a:endParaRPr lang="en-US" sz="2000" dirty="0" smtClean="0">
              <a:sym typeface="Wingdings" pitchFamily="2" charset="2"/>
            </a:endParaRPr>
          </a:p>
          <a:p>
            <a:r>
              <a:rPr lang="en-US" sz="2400" dirty="0" smtClean="0">
                <a:sym typeface="Wingdings" pitchFamily="2" charset="2"/>
              </a:rPr>
              <a:t>15:08 Mirror retracted after having closed vacuum valves in the area and after consultation with vacuum experts. Motors blocked to prevent insertion. Monitoring of the image of the BSRT screen by available observation camera.</a:t>
            </a:r>
            <a:endParaRPr lang="en-US" sz="2400" dirty="0" smtClean="0"/>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4</a:t>
            </a:fld>
            <a:endParaRPr lang="en-GB"/>
          </a:p>
        </p:txBody>
      </p:sp>
    </p:spTree>
    <p:extLst>
      <p:ext uri="{BB962C8B-B14F-4D97-AF65-F5344CB8AC3E}">
        <p14:creationId xmlns:p14="http://schemas.microsoft.com/office/powerpoint/2010/main" val="263324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BSRT</a:t>
            </a:r>
            <a:endParaRPr lang="en-GB" dirty="0"/>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dirty="0" smtClean="0"/>
              <a:t>LHC Morning Meeting - G. </a:t>
            </a:r>
            <a:r>
              <a:rPr lang="en-US" dirty="0" err="1" smtClean="0"/>
              <a:t>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5</a:t>
            </a:fld>
            <a:endParaRPr lang="en-GB"/>
          </a:p>
        </p:txBody>
      </p:sp>
      <p:pic>
        <p:nvPicPr>
          <p:cNvPr id="5122" name="Picture 2" descr="http://elogbook.cern.ch/eLogbook/attach_reader?attach_id=128366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51862"/>
            <a:ext cx="4038600" cy="30226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d60abf-ba43-4da2-80cc-a615edbffcb2@cer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2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BSRT</a:t>
            </a:r>
            <a:endParaRPr lang="en-GB" dirty="0"/>
          </a:p>
        </p:txBody>
      </p:sp>
      <p:sp>
        <p:nvSpPr>
          <p:cNvPr id="3" name="Content Placeholder 2"/>
          <p:cNvSpPr>
            <a:spLocks noGrp="1"/>
          </p:cNvSpPr>
          <p:nvPr>
            <p:ph sz="half" idx="1"/>
          </p:nvPr>
        </p:nvSpPr>
        <p:spPr>
          <a:xfrm>
            <a:off x="457200" y="1066800"/>
            <a:ext cx="4419600" cy="4525963"/>
          </a:xfrm>
        </p:spPr>
        <p:txBody>
          <a:bodyPr/>
          <a:lstStyle/>
          <a:p>
            <a:r>
              <a:rPr lang="en-US" sz="2400" dirty="0" smtClean="0"/>
              <a:t>!6:00 Detected movement of the screen without external action. Pilot beam was circulating in the machine (preparation for pilot ramp for </a:t>
            </a:r>
            <a:r>
              <a:rPr lang="en-US" sz="2400" dirty="0" err="1" smtClean="0"/>
              <a:t>LHCb</a:t>
            </a:r>
            <a:r>
              <a:rPr lang="en-US" sz="2400" dirty="0" smtClean="0"/>
              <a:t> polarity switch). </a:t>
            </a:r>
          </a:p>
          <a:p>
            <a:r>
              <a:rPr lang="en-US" sz="2400" dirty="0" smtClean="0"/>
              <a:t>OP dump. </a:t>
            </a:r>
          </a:p>
          <a:p>
            <a:r>
              <a:rPr lang="en-US" sz="2400" dirty="0" smtClean="0"/>
              <a:t>Vacuum expert contacted to close vacuum valves in the area</a:t>
            </a:r>
            <a:endParaRPr lang="en-GB" sz="2400" dirty="0"/>
          </a:p>
        </p:txBody>
      </p:sp>
      <p:sp>
        <p:nvSpPr>
          <p:cNvPr id="5" name="Date Placeholder 4"/>
          <p:cNvSpPr>
            <a:spLocks noGrp="1"/>
          </p:cNvSpPr>
          <p:nvPr>
            <p:ph type="dt" sz="half" idx="10"/>
          </p:nvPr>
        </p:nvSpPr>
        <p:spPr/>
        <p:txBody>
          <a:bodyPr/>
          <a:lstStyle/>
          <a:p>
            <a:fld id="{529A16A8-0D6A-4191-981A-8CE8CD981D6A}" type="datetime1">
              <a:rPr lang="en-GB" smtClean="0"/>
              <a:t>29/08/2012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6</a:t>
            </a:fld>
            <a:endParaRPr lang="en-GB"/>
          </a:p>
        </p:txBody>
      </p:sp>
      <p:pic>
        <p:nvPicPr>
          <p:cNvPr id="6146" name="Picture 2" descr="http://elogbook.cern.ch/eLogbook/attach_reader?attach_id=12837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2146922"/>
            <a:ext cx="4038600" cy="343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8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BSRT</a:t>
            </a:r>
            <a:endParaRPr lang="en-GB" dirty="0"/>
          </a:p>
        </p:txBody>
      </p:sp>
      <p:sp>
        <p:nvSpPr>
          <p:cNvPr id="9" name="Content Placeholder 8"/>
          <p:cNvSpPr>
            <a:spLocks noGrp="1"/>
          </p:cNvSpPr>
          <p:nvPr>
            <p:ph idx="1"/>
          </p:nvPr>
        </p:nvSpPr>
        <p:spPr>
          <a:xfrm>
            <a:off x="228600" y="990600"/>
            <a:ext cx="4419600" cy="5257800"/>
          </a:xfrm>
        </p:spPr>
        <p:txBody>
          <a:bodyPr/>
          <a:lstStyle/>
          <a:p>
            <a:r>
              <a:rPr lang="en-US" sz="2400" dirty="0" smtClean="0"/>
              <a:t>Remote verification of the optical system outside vacuum to discard other causes of the observed movement. No other potential explanation found. Suspected damage to </a:t>
            </a:r>
            <a:r>
              <a:rPr lang="en-US" sz="2400" dirty="0" smtClean="0"/>
              <a:t>clamps</a:t>
            </a:r>
            <a:endParaRPr lang="en-US" sz="2400" dirty="0" smtClean="0"/>
          </a:p>
          <a:p>
            <a:r>
              <a:rPr lang="en-US" sz="2400" dirty="0"/>
              <a:t>Even in parking position the possibility </a:t>
            </a:r>
            <a:r>
              <a:rPr lang="en-US" sz="2400" dirty="0" smtClean="0"/>
              <a:t>of mirror falling in the beam aperture and on glass view port cannot be excluded </a:t>
            </a:r>
            <a:r>
              <a:rPr lang="en-US" sz="2400" dirty="0" smtClean="0">
                <a:sym typeface="Wingdings" pitchFamily="2" charset="2"/>
              </a:rPr>
              <a:t> need intervention</a:t>
            </a:r>
            <a:endParaRPr lang="en-US" sz="2400" dirty="0" smtClean="0"/>
          </a:p>
        </p:txBody>
      </p:sp>
      <p:sp>
        <p:nvSpPr>
          <p:cNvPr id="5" name="Date Placeholder 4"/>
          <p:cNvSpPr>
            <a:spLocks noGrp="1"/>
          </p:cNvSpPr>
          <p:nvPr>
            <p:ph type="dt" sz="half" idx="10"/>
          </p:nvPr>
        </p:nvSpPr>
        <p:spPr/>
        <p:txBody>
          <a:bodyPr/>
          <a:lstStyle/>
          <a:p>
            <a:fld id="{529A16A8-0D6A-4191-981A-8CE8CD981D6A}" type="datetime1">
              <a:rPr lang="en-GB" smtClean="0"/>
              <a:t>29/08/2012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7</a:t>
            </a:fld>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752600"/>
            <a:ext cx="4267200" cy="3200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96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BSRT</a:t>
            </a:r>
            <a:endParaRPr lang="en-GB" dirty="0"/>
          </a:p>
        </p:txBody>
      </p:sp>
      <p:sp>
        <p:nvSpPr>
          <p:cNvPr id="9" name="Content Placeholder 8"/>
          <p:cNvSpPr>
            <a:spLocks noGrp="1"/>
          </p:cNvSpPr>
          <p:nvPr>
            <p:ph idx="1"/>
          </p:nvPr>
        </p:nvSpPr>
        <p:spPr/>
        <p:txBody>
          <a:bodyPr/>
          <a:lstStyle/>
          <a:p>
            <a:r>
              <a:rPr lang="en-US" sz="2400" dirty="0" smtClean="0"/>
              <a:t>Remote verification of the optical system outside vacuum to discard other causes of the observed movement. No other potential explanation found</a:t>
            </a:r>
          </a:p>
          <a:p>
            <a:r>
              <a:rPr lang="en-US" sz="2400" dirty="0"/>
              <a:t>Even in parking position the possibility </a:t>
            </a:r>
            <a:r>
              <a:rPr lang="en-US" sz="2400" dirty="0" smtClean="0"/>
              <a:t>of mirror falling in the beam aperture and on glass view port cannot be excluded </a:t>
            </a:r>
            <a:r>
              <a:rPr lang="en-US" sz="2400" dirty="0" smtClean="0">
                <a:sym typeface="Wingdings" pitchFamily="2" charset="2"/>
              </a:rPr>
              <a:t> need intervention</a:t>
            </a:r>
            <a:endParaRPr lang="en-US" sz="2400" dirty="0" smtClean="0"/>
          </a:p>
          <a:p>
            <a:r>
              <a:rPr lang="en-US" sz="2400" dirty="0" smtClean="0"/>
              <a:t>19:00 Access for BI visual inspection and preparation of intervention for the extraction of the mirror and supporting device. 21:00 BI access finished</a:t>
            </a:r>
          </a:p>
          <a:p>
            <a:r>
              <a:rPr lang="en-US" sz="2400" dirty="0" smtClean="0"/>
              <a:t>23:00-02:00 access of vacuum team for Ne injection in the area to minimize potential impact of glass view port failure and prepare for intervention</a:t>
            </a:r>
            <a:endParaRPr lang="en-GB" sz="2400" dirty="0"/>
          </a:p>
        </p:txBody>
      </p:sp>
      <p:sp>
        <p:nvSpPr>
          <p:cNvPr id="5" name="Date Placeholder 4"/>
          <p:cNvSpPr>
            <a:spLocks noGrp="1"/>
          </p:cNvSpPr>
          <p:nvPr>
            <p:ph type="dt" sz="half" idx="10"/>
          </p:nvPr>
        </p:nvSpPr>
        <p:spPr/>
        <p:txBody>
          <a:bodyPr/>
          <a:lstStyle/>
          <a:p>
            <a:fld id="{529A16A8-0D6A-4191-981A-8CE8CD981D6A}" type="datetime1">
              <a:rPr lang="en-GB" smtClean="0"/>
              <a:t>29/08/2012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8</a:t>
            </a:fld>
            <a:endParaRPr lang="en-GB"/>
          </a:p>
        </p:txBody>
      </p:sp>
    </p:spTree>
    <p:extLst>
      <p:ext uri="{BB962C8B-B14F-4D97-AF65-F5344CB8AC3E}">
        <p14:creationId xmlns:p14="http://schemas.microsoft.com/office/powerpoint/2010/main" val="335173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BSRT</a:t>
            </a:r>
            <a:endParaRPr lang="en-GB" dirty="0"/>
          </a:p>
        </p:txBody>
      </p:sp>
      <p:sp>
        <p:nvSpPr>
          <p:cNvPr id="3" name="Content Placeholder 2"/>
          <p:cNvSpPr>
            <a:spLocks noGrp="1"/>
          </p:cNvSpPr>
          <p:nvPr>
            <p:ph idx="1"/>
          </p:nvPr>
        </p:nvSpPr>
        <p:spPr>
          <a:xfrm>
            <a:off x="228600" y="990600"/>
            <a:ext cx="8686800" cy="1828800"/>
          </a:xfrm>
        </p:spPr>
        <p:txBody>
          <a:bodyPr/>
          <a:lstStyle/>
          <a:p>
            <a:r>
              <a:rPr lang="en-US" sz="2000" dirty="0" smtClean="0"/>
              <a:t>Given the area of the intervention close to QRL and QRL bellow after discussion with </a:t>
            </a:r>
            <a:r>
              <a:rPr lang="en-US" sz="2000" dirty="0" err="1" smtClean="0"/>
              <a:t>cryo</a:t>
            </a:r>
            <a:r>
              <a:rPr lang="en-US" sz="2000" dirty="0" smtClean="0"/>
              <a:t> expert decided to plan the intervention for the morning with presence of safety coordinator and experts</a:t>
            </a:r>
          </a:p>
        </p:txBody>
      </p:sp>
      <p:sp>
        <p:nvSpPr>
          <p:cNvPr id="4" name="Date Placeholder 3"/>
          <p:cNvSpPr>
            <a:spLocks noGrp="1"/>
          </p:cNvSpPr>
          <p:nvPr>
            <p:ph type="dt" sz="half" idx="10"/>
          </p:nvPr>
        </p:nvSpPr>
        <p:spPr/>
        <p:txBody>
          <a:bodyPr/>
          <a:lstStyle/>
          <a:p>
            <a:fld id="{11A5A5DA-283C-41D4-88D9-605A735D0AA5}" type="datetime1">
              <a:rPr lang="en-GB" smtClean="0"/>
              <a:t>29/08/2012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9</a:t>
            </a:fld>
            <a:endParaRPr lang="en-GB"/>
          </a:p>
        </p:txBody>
      </p:sp>
      <p:pic>
        <p:nvPicPr>
          <p:cNvPr id="7170" name="Picture 2" descr="\\cern.ch\dfs\Users\a\arduini\Public\BSRT\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118360"/>
            <a:ext cx="2926080" cy="39014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ern.ch\dfs\Users\a\arduini\Public\BSRT\DSCN7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9048"/>
            <a:ext cx="4974336"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77970"/>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27650</TotalTime>
  <Words>660</Words>
  <Application>Microsoft Office PowerPoint</Application>
  <PresentationFormat>On-screen Show (4:3)</PresentationFormat>
  <Paragraphs>72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LHCpresentations</vt:lpstr>
      <vt:lpstr>Tue 28/8</vt:lpstr>
      <vt:lpstr>Tue 28/8</vt:lpstr>
      <vt:lpstr>BSRT</vt:lpstr>
      <vt:lpstr>BSRT</vt:lpstr>
      <vt:lpstr>BSRT</vt:lpstr>
      <vt:lpstr>BSRT</vt:lpstr>
      <vt:lpstr>BSRT</vt:lpstr>
      <vt:lpstr>BSRT</vt:lpstr>
      <vt:lpstr>BSRT</vt:lpstr>
      <vt:lpstr>Wed 29/08</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2416</cp:revision>
  <dcterms:created xsi:type="dcterms:W3CDTF">2010-04-25T23:23:07Z</dcterms:created>
  <dcterms:modified xsi:type="dcterms:W3CDTF">2012-08-29T06:20:07Z</dcterms:modified>
</cp:coreProperties>
</file>