
<file path=[Content_Types].xml><?xml version="1.0" encoding="utf-8"?>
<Types xmlns="http://schemas.openxmlformats.org/package/2006/content-types">
  <Default Extension="png" ContentType="image/png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presProps.xml" ContentType="application/vnd.openxmlformats-officedocument.presentationml.presProps+xml"/>
  <Default Extension="gif" ContentType="image/gif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7"/>
  </p:notesMasterIdLst>
  <p:sldIdLst>
    <p:sldId id="965" r:id="rId2"/>
    <p:sldId id="966" r:id="rId3"/>
    <p:sldId id="954" r:id="rId4"/>
    <p:sldId id="955" r:id="rId5"/>
    <p:sldId id="967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7/12/12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Thu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12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July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Jan</a:t>
            </a:r>
            <a:r>
              <a:rPr kumimoji="0" lang="en-GB" sz="19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Uythoven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447800"/>
            <a:ext cx="9029700" cy="45212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6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6:30h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beam for </a:t>
            </a:r>
            <a:r>
              <a:rPr lang="en-GB" sz="2400" b="1" i="1" kern="0" dirty="0" err="1" smtClean="0">
                <a:latin typeface="Times New Roman"/>
                <a:cs typeface="Times New Roman"/>
              </a:rPr>
              <a:t>β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* </a:t>
            </a:r>
            <a:r>
              <a:rPr lang="en-GB" sz="2400" b="1" i="1" kern="0" dirty="0" err="1" smtClean="0">
                <a:latin typeface="Times New Roman"/>
                <a:cs typeface="Times New Roman"/>
              </a:rPr>
              <a:t>leveling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studies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1" i="1" kern="0" dirty="0" smtClean="0">
                <a:latin typeface="Times New Roman"/>
                <a:cs typeface="Times New Roman"/>
              </a:rPr>
              <a:t>	 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squeeze to 3m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, then start 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levelling to 0.6m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kumimoji="0" lang="en-GB" sz="3200" b="1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t="14533"/>
          <a:stretch>
            <a:fillRect/>
          </a:stretch>
        </p:blipFill>
        <p:spPr>
          <a:xfrm>
            <a:off x="498475" y="2411412"/>
            <a:ext cx="3214266" cy="21925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t="1391" b="54245"/>
          <a:stretch>
            <a:fillRect/>
          </a:stretch>
        </p:blipFill>
        <p:spPr>
          <a:xfrm>
            <a:off x="3089275" y="3325812"/>
            <a:ext cx="4091070" cy="16874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 t="11529" r="20112" b="51497"/>
          <a:stretch>
            <a:fillRect/>
          </a:stretch>
        </p:blipFill>
        <p:spPr>
          <a:xfrm>
            <a:off x="4809714" y="4697412"/>
            <a:ext cx="4223161" cy="15042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4648200"/>
            <a:ext cx="121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luminosity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05400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62484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bunch losses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6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11175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609600" y="838200"/>
            <a:ext cx="6361988" cy="37394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12:41h</a:t>
            </a: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15:04h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injection physics beam for 90m</a:t>
            </a:r>
          </a:p>
          <a:p>
            <a:r>
              <a:rPr lang="en-US" sz="2100" dirty="0" smtClean="0"/>
              <a:t>             </a:t>
            </a:r>
            <a:r>
              <a:rPr lang="en-US" sz="2100" dirty="0" smtClean="0">
                <a:solidFill>
                  <a:srgbClr val="0000FF"/>
                </a:solidFill>
              </a:rPr>
              <a:t>loss </a:t>
            </a:r>
            <a:r>
              <a:rPr lang="en-US" sz="2100" dirty="0" smtClean="0">
                <a:solidFill>
                  <a:srgbClr val="0000FF"/>
                </a:solidFill>
              </a:rPr>
              <a:t>maps with </a:t>
            </a:r>
            <a:r>
              <a:rPr lang="en-US" sz="2100" dirty="0" smtClean="0">
                <a:solidFill>
                  <a:srgbClr val="0000FF"/>
                </a:solidFill>
              </a:rPr>
              <a:t>ADT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Betatron</a:t>
            </a:r>
            <a:r>
              <a:rPr lang="en-US" sz="2000" dirty="0" smtClean="0"/>
              <a:t> </a:t>
            </a:r>
            <a:r>
              <a:rPr lang="en-US" sz="2000" dirty="0" smtClean="0"/>
              <a:t>loss maps at the end of the </a:t>
            </a:r>
            <a:r>
              <a:rPr lang="en-US" sz="2000" dirty="0" smtClean="0"/>
              <a:t>squeeze</a:t>
            </a:r>
          </a:p>
          <a:p>
            <a:r>
              <a:rPr lang="en-US" sz="2000" dirty="0" smtClean="0"/>
              <a:t> 	(</a:t>
            </a:r>
            <a:r>
              <a:rPr lang="en-US" sz="2000" dirty="0" smtClean="0"/>
              <a:t>separated beams</a:t>
            </a:r>
            <a:r>
              <a:rPr lang="en-US" sz="2000" dirty="0" smtClean="0"/>
              <a:t>) </a:t>
            </a:r>
          </a:p>
          <a:p>
            <a:r>
              <a:rPr lang="en-US" sz="2000" dirty="0" smtClean="0"/>
              <a:t>	positive </a:t>
            </a:r>
            <a:r>
              <a:rPr lang="en-US" sz="2000" dirty="0" smtClean="0"/>
              <a:t>off-momentum in </a:t>
            </a:r>
            <a:r>
              <a:rPr lang="en-US" sz="2000" dirty="0" smtClean="0"/>
              <a:t>physics</a:t>
            </a:r>
          </a:p>
          <a:p>
            <a:r>
              <a:rPr lang="en-US" sz="2000" dirty="0" smtClean="0"/>
              <a:t> 	</a:t>
            </a:r>
            <a:r>
              <a:rPr lang="en-US" sz="2000" dirty="0" err="1" smtClean="0"/>
              <a:t>Asynch</a:t>
            </a:r>
            <a:r>
              <a:rPr lang="en-US" sz="2000" dirty="0" smtClean="0"/>
              <a:t> </a:t>
            </a:r>
            <a:r>
              <a:rPr lang="en-US" sz="2000" dirty="0" smtClean="0"/>
              <a:t>dump in physics (with Roman pots </a:t>
            </a:r>
            <a:r>
              <a:rPr lang="en-US" sz="2000" dirty="0" smtClean="0"/>
              <a:t>in)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000" dirty="0"/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8800" y="914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B2 instability during </a:t>
            </a:r>
            <a:r>
              <a:rPr lang="en-US" dirty="0" err="1" smtClean="0"/>
              <a:t>VdM</a:t>
            </a:r>
            <a:r>
              <a:rPr lang="en-US" dirty="0" smtClean="0"/>
              <a:t> at +3 sigma </a:t>
            </a:r>
            <a:r>
              <a:rPr lang="en-US" dirty="0" smtClean="0"/>
              <a:t>separation ... 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609600"/>
            <a:ext cx="2590800" cy="18456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43400"/>
            <a:ext cx="2801154" cy="230936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013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Late / Night 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066800"/>
            <a:ext cx="7753232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22:32h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injection 112 bunches for 90m physics</a:t>
            </a:r>
          </a:p>
          <a:p>
            <a:r>
              <a:rPr lang="en-GB" sz="2400" b="1" i="1" kern="0" dirty="0" smtClean="0">
                <a:latin typeface="Times New Roman"/>
                <a:cs typeface="Times New Roman"/>
              </a:rPr>
              <a:t>	</a:t>
            </a:r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... but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: </a:t>
            </a:r>
            <a:r>
              <a:rPr lang="en-US" dirty="0" smtClean="0"/>
              <a:t>Problem with injection </a:t>
            </a:r>
            <a:r>
              <a:rPr lang="en-US" dirty="0" smtClean="0"/>
              <a:t>trajectory </a:t>
            </a:r>
            <a:r>
              <a:rPr lang="en-US" dirty="0" smtClean="0"/>
              <a:t>for B1. We call </a:t>
            </a:r>
            <a:r>
              <a:rPr lang="en-US" dirty="0" err="1" smtClean="0"/>
              <a:t>Chiara</a:t>
            </a:r>
            <a:endParaRPr lang="en-US" dirty="0" smtClean="0"/>
          </a:p>
          <a:p>
            <a:r>
              <a:rPr lang="en-US" dirty="0" smtClean="0"/>
              <a:t>	“IQC </a:t>
            </a:r>
            <a:r>
              <a:rPr lang="en-US" dirty="0" smtClean="0"/>
              <a:t>latches on B1 on almost all </a:t>
            </a:r>
            <a:r>
              <a:rPr lang="en-US" dirty="0" smtClean="0"/>
              <a:t>injections” </a:t>
            </a:r>
          </a:p>
          <a:p>
            <a:endParaRPr lang="en-US" dirty="0" smtClean="0"/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00:08h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start ramp ... </a:t>
            </a:r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 </a:t>
            </a:r>
            <a:r>
              <a:rPr lang="en-GB" sz="2400" b="1" i="1" kern="0" dirty="0" smtClean="0">
                <a:latin typeface="Times New Roman"/>
                <a:cs typeface="Times New Roman"/>
              </a:rPr>
              <a:t>due to </a:t>
            </a:r>
            <a:r>
              <a:rPr lang="en-US" dirty="0" smtClean="0"/>
              <a:t>Orbit </a:t>
            </a:r>
            <a:r>
              <a:rPr lang="en-US" dirty="0" smtClean="0"/>
              <a:t>excursion interlock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BPMs</a:t>
            </a:r>
            <a:r>
              <a:rPr lang="en-US" dirty="0" smtClean="0"/>
              <a:t> in IR6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02:31h 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injection, ramp, un-squeeze</a:t>
            </a:r>
          </a:p>
          <a:p>
            <a:endParaRPr lang="en-GB" sz="24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03:55h </a:t>
            </a:r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dump: </a:t>
            </a:r>
          </a:p>
          <a:p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/>
              <a:t>COD </a:t>
            </a:r>
            <a:r>
              <a:rPr lang="en-US" dirty="0" smtClean="0"/>
              <a:t>settings b2 </a:t>
            </a:r>
            <a:r>
              <a:rPr lang="en-US" dirty="0" err="1" smtClean="0"/>
              <a:t>v</a:t>
            </a:r>
            <a:r>
              <a:rPr lang="en-US" dirty="0" smtClean="0"/>
              <a:t> at around 40m beta*</a:t>
            </a:r>
            <a:r>
              <a:rPr lang="en-US" dirty="0" smtClean="0"/>
              <a:t> </a:t>
            </a:r>
          </a:p>
          <a:p>
            <a:r>
              <a:rPr lang="en-US" dirty="0" smtClean="0"/>
              <a:t>	of </a:t>
            </a:r>
            <a:r>
              <a:rPr lang="en-US" dirty="0" smtClean="0"/>
              <a:t>the </a:t>
            </a:r>
            <a:r>
              <a:rPr lang="en-US" dirty="0" err="1" smtClean="0"/>
              <a:t>unsqueeze</a:t>
            </a:r>
            <a:r>
              <a:rPr lang="en-US" dirty="0" smtClean="0"/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r="20704" b="52266"/>
          <a:stretch>
            <a:fillRect/>
          </a:stretch>
        </p:blipFill>
        <p:spPr>
          <a:xfrm>
            <a:off x="5865361" y="3200401"/>
            <a:ext cx="2960604" cy="13716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715000" y="3962400"/>
            <a:ext cx="762000" cy="457200"/>
          </a:xfrm>
          <a:prstGeom prst="ellips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rcRect b="50728"/>
          <a:stretch>
            <a:fillRect/>
          </a:stretch>
        </p:blipFill>
        <p:spPr>
          <a:xfrm>
            <a:off x="5867400" y="4835032"/>
            <a:ext cx="3048000" cy="99678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55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Night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066800"/>
            <a:ext cx="815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06:04h 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injection, 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</a:t>
            </a:r>
          </a:p>
          <a:p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... and again </a:t>
            </a:r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GB" sz="24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QPS </a:t>
            </a:r>
            <a:r>
              <a:rPr lang="en-US" sz="2000" dirty="0" smtClean="0">
                <a:latin typeface="Times New Roman"/>
                <a:cs typeface="Times New Roman"/>
              </a:rPr>
              <a:t>trigger</a:t>
            </a:r>
            <a:r>
              <a:rPr lang="en-GB" sz="20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sz="2000" kern="0" dirty="0" smtClean="0">
                <a:latin typeface="Times New Roman"/>
                <a:cs typeface="Times New Roman"/>
              </a:rPr>
              <a:t>trip of </a:t>
            </a:r>
            <a:r>
              <a:rPr lang="en-US" sz="2000" dirty="0" smtClean="0">
                <a:latin typeface="Times New Roman"/>
                <a:cs typeface="Times New Roman"/>
              </a:rPr>
              <a:t>RSD1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A45B2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PLAN:</a:t>
            </a:r>
          </a:p>
          <a:p>
            <a:endParaRPr lang="en-US" sz="2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still ..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90m physics run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test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octupoles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with inverted polarity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back to standard physics run</a:t>
            </a:r>
            <a:endParaRPr lang="en-US" sz="20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5538400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34549</TotalTime>
  <Words>286</Words>
  <Application>Microsoft Macintosh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Slide 1</vt:lpstr>
      <vt:lpstr>  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2190</cp:revision>
  <dcterms:created xsi:type="dcterms:W3CDTF">2012-07-12T04:09:58Z</dcterms:created>
  <dcterms:modified xsi:type="dcterms:W3CDTF">2012-07-12T04:52:12Z</dcterms:modified>
</cp:coreProperties>
</file>