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8"/>
  </p:notesMasterIdLst>
  <p:sldIdLst>
    <p:sldId id="925" r:id="rId2"/>
    <p:sldId id="928" r:id="rId3"/>
    <p:sldId id="935" r:id="rId4"/>
    <p:sldId id="946" r:id="rId5"/>
    <p:sldId id="947" r:id="rId6"/>
    <p:sldId id="948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76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6/30/12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Sat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30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June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Bernhard Holzer, 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</a:t>
            </a:r>
            <a:r>
              <a:rPr kumimoji="0" lang="en-GB" sz="19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9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Uythoven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447800"/>
            <a:ext cx="6324600" cy="11541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Status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b="31373"/>
          <a:stretch>
            <a:fillRect/>
          </a:stretch>
        </p:blipFill>
        <p:spPr>
          <a:xfrm>
            <a:off x="1600200" y="1600201"/>
            <a:ext cx="3733800" cy="19218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3733800"/>
            <a:ext cx="8305800" cy="25391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Friday Late: </a:t>
            </a:r>
            <a:r>
              <a:rPr lang="en-US" sz="2300" b="1" i="1" dirty="0" smtClean="0">
                <a:latin typeface="Times New Roman"/>
                <a:cs typeface="Times New Roman"/>
              </a:rPr>
              <a:t>preparing restart</a:t>
            </a: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some issues ... 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 </a:t>
            </a:r>
            <a:r>
              <a:rPr lang="en-US" sz="2000" dirty="0" err="1" smtClean="0"/>
              <a:t>LHCb</a:t>
            </a:r>
            <a:r>
              <a:rPr lang="en-US" sz="2000" dirty="0" smtClean="0"/>
              <a:t> dipole </a:t>
            </a:r>
            <a:r>
              <a:rPr lang="en-US" sz="2000" dirty="0" smtClean="0"/>
              <a:t>tripped </a:t>
            </a:r>
            <a:r>
              <a:rPr lang="en-US" sz="2400" dirty="0" smtClean="0"/>
              <a:t>/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/>
              <a:t>router </a:t>
            </a:r>
            <a:r>
              <a:rPr lang="en-US" sz="2000" dirty="0" smtClean="0"/>
              <a:t>problem in </a:t>
            </a:r>
            <a:r>
              <a:rPr lang="en-US" sz="2000" dirty="0" smtClean="0"/>
              <a:t>US25 / </a:t>
            </a:r>
            <a:r>
              <a:rPr lang="en-US" sz="2000" dirty="0" smtClean="0"/>
              <a:t>no BLM data</a:t>
            </a:r>
            <a:r>
              <a:rPr lang="en-US" sz="2000" dirty="0" smtClean="0"/>
              <a:t>   </a:t>
            </a:r>
          </a:p>
          <a:p>
            <a:r>
              <a:rPr lang="en-US" sz="2000" dirty="0" smtClean="0"/>
              <a:t>            received / ...  </a:t>
            </a:r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0"/>
            <a:ext cx="84582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smtClean="0">
                <a:solidFill>
                  <a:srgbClr val="FF0000"/>
                </a:solidFill>
                <a:latin typeface="+mn-lt"/>
              </a:rPr>
              <a:t>Late / Night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914400"/>
            <a:ext cx="77724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9:50h  </a:t>
            </a:r>
            <a:r>
              <a:rPr lang="en-US" dirty="0" smtClean="0"/>
              <a:t>starting a</a:t>
            </a:r>
            <a:r>
              <a:rPr lang="en-US" dirty="0" smtClean="0"/>
              <a:t> test-cycle </a:t>
            </a:r>
            <a:r>
              <a:rPr lang="en-US" dirty="0" smtClean="0"/>
              <a:t>ramp and squeeze</a:t>
            </a:r>
            <a:r>
              <a:rPr lang="en-US" dirty="0" smtClean="0"/>
              <a:t> </a:t>
            </a:r>
          </a:p>
          <a:p>
            <a:endParaRPr lang="en-US" sz="8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dirty="0" smtClean="0"/>
              <a:t>ALFA </a:t>
            </a:r>
            <a:r>
              <a:rPr lang="en-US" dirty="0" smtClean="0"/>
              <a:t>movement </a:t>
            </a:r>
            <a:r>
              <a:rPr lang="en-US" dirty="0" smtClean="0"/>
              <a:t>tests ... -&gt; </a:t>
            </a:r>
            <a:r>
              <a:rPr lang="en-US" dirty="0" smtClean="0"/>
              <a:t>problematic station A7L1</a:t>
            </a:r>
            <a:endParaRPr lang="en-US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2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00h 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trip of RQX.L8 at about 1500 A </a:t>
            </a:r>
            <a:endParaRPr lang="en-US" sz="2000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5h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/>
              <a:t>switch closure problem on </a:t>
            </a:r>
            <a:r>
              <a:rPr lang="en-US" dirty="0" smtClean="0">
                <a:solidFill>
                  <a:srgbClr val="FF0000"/>
                </a:solidFill>
              </a:rPr>
              <a:t>RCS.A23B2</a:t>
            </a:r>
            <a:r>
              <a:rPr lang="en-US" dirty="0" smtClean="0"/>
              <a:t>. Access </a:t>
            </a:r>
            <a:r>
              <a:rPr lang="en-US" dirty="0" smtClean="0"/>
              <a:t>needed</a:t>
            </a:r>
          </a:p>
          <a:p>
            <a:endParaRPr lang="en-US" i="1" dirty="0" smtClean="0"/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21:44h </a:t>
            </a:r>
            <a:r>
              <a:rPr lang="en-US" dirty="0" smtClean="0"/>
              <a:t>repeating </a:t>
            </a:r>
            <a:r>
              <a:rPr lang="en-US" dirty="0" smtClean="0"/>
              <a:t>the ramp on RQX.</a:t>
            </a:r>
            <a:r>
              <a:rPr lang="en-US" dirty="0" smtClean="0"/>
              <a:t>L8 -&gt; trip at 1100 A</a:t>
            </a:r>
          </a:p>
          <a:p>
            <a:r>
              <a:rPr lang="en-US" i="1" dirty="0" smtClean="0"/>
              <a:t>	... </a:t>
            </a:r>
            <a:r>
              <a:rPr lang="en-US" dirty="0" smtClean="0"/>
              <a:t>problem of temperature on the current </a:t>
            </a:r>
            <a:r>
              <a:rPr lang="en-US" dirty="0" smtClean="0"/>
              <a:t>lead ... </a:t>
            </a:r>
            <a:r>
              <a:rPr lang="en-US" b="1" i="1" dirty="0" smtClean="0"/>
              <a:t>(Quench ! )</a:t>
            </a:r>
            <a:endParaRPr lang="en-US" b="1" i="1" dirty="0" smtClean="0"/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investigatibg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on site (i.e. in tunnel)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 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exchangning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cards ... error moves with the card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 error located at a cable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23:03h </a:t>
            </a:r>
            <a:r>
              <a:rPr lang="en-US" dirty="0" smtClean="0"/>
              <a:t>problem in trimming the RF frequency -&gt; fixed by Greg</a:t>
            </a:r>
            <a:endParaRPr lang="en-US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04:43h  RQX.L8circuit back in business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04:44h  </a:t>
            </a:r>
            <a:r>
              <a:rPr lang="en-US" sz="2000" b="1" i="1" dirty="0" smtClean="0">
                <a:latin typeface="Times New Roman"/>
                <a:cs typeface="Times New Roman"/>
              </a:rPr>
              <a:t>ice on a He valve ... checked by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cryo</a:t>
            </a:r>
            <a:r>
              <a:rPr lang="en-US" sz="2000" b="1" i="1" dirty="0" smtClean="0">
                <a:latin typeface="Times New Roman"/>
                <a:cs typeface="Times New Roman"/>
              </a:rPr>
              <a:t> ... to be followed up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92163"/>
          </a:xfrm>
        </p:spPr>
        <p:txBody>
          <a:bodyPr/>
          <a:lstStyle/>
          <a:p>
            <a:pPr lvl="0" algn="l">
              <a:spcBef>
                <a:spcPct val="20000"/>
              </a:spcBef>
              <a:defRPr/>
            </a:pPr>
            <a:r>
              <a:rPr lang="en-GB" dirty="0" smtClean="0">
                <a:solidFill>
                  <a:srgbClr val="FF0000"/>
                </a:solidFill>
              </a:rPr>
              <a:t>Sat</a:t>
            </a:r>
            <a:r>
              <a:rPr lang="en-GB" dirty="0" smtClean="0">
                <a:solidFill>
                  <a:srgbClr val="FF0000"/>
                </a:solidFill>
              </a:rPr>
              <a:t> Morning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7289967" cy="3385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06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:09h </a:t>
            </a:r>
            <a:r>
              <a:rPr lang="en-US" sz="2000" dirty="0" smtClean="0"/>
              <a:t>Unable to change the beam mode</a:t>
            </a:r>
            <a:r>
              <a:rPr lang="en-US" sz="2000" dirty="0" smtClean="0"/>
              <a:t>;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“With </a:t>
            </a:r>
            <a:r>
              <a:rPr lang="en-US" sz="2000" i="1" dirty="0" smtClean="0">
                <a:latin typeface="Times New Roman"/>
                <a:cs typeface="Times New Roman"/>
              </a:rPr>
              <a:t>Greg's help via telephone (he was at the airport) we managed</a:t>
            </a:r>
            <a:r>
              <a:rPr lang="en-US" sz="2000" i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to </a:t>
            </a:r>
            <a:r>
              <a:rPr lang="en-US" sz="2000" i="1" dirty="0" smtClean="0">
                <a:latin typeface="Times New Roman"/>
                <a:cs typeface="Times New Roman"/>
              </a:rPr>
              <a:t>fix the problem which prevented us from changing the beam mode</a:t>
            </a:r>
            <a:r>
              <a:rPr lang="en-US" sz="2000" i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(</a:t>
            </a:r>
            <a:r>
              <a:rPr lang="en-US" sz="2000" i="1" dirty="0" smtClean="0">
                <a:latin typeface="Times New Roman"/>
                <a:cs typeface="Times New Roman"/>
              </a:rPr>
              <a:t>the library </a:t>
            </a:r>
            <a:r>
              <a:rPr lang="en-US" sz="2000" i="1" dirty="0" err="1" smtClean="0">
                <a:latin typeface="Times New Roman"/>
                <a:cs typeface="Times New Roman"/>
              </a:rPr>
              <a:t>junit.jar</a:t>
            </a:r>
            <a:r>
              <a:rPr lang="en-US" sz="2000" i="1" dirty="0" smtClean="0">
                <a:latin typeface="Times New Roman"/>
                <a:cs typeface="Times New Roman"/>
              </a:rPr>
              <a:t> was missing in the LSA library folder)</a:t>
            </a:r>
            <a:r>
              <a:rPr lang="en-US" sz="2000" i="1" dirty="0" smtClean="0">
                <a:latin typeface="Times New Roman"/>
                <a:cs typeface="Times New Roman"/>
              </a:rPr>
              <a:t>.”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06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:54h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injection probe beam !!</a:t>
            </a:r>
          </a:p>
          <a:p>
            <a:endParaRPr lang="en-US" sz="2000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at present: </a:t>
            </a:r>
            <a:r>
              <a:rPr lang="en-US" dirty="0" smtClean="0"/>
              <a:t>XPOC latched for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	    beam </a:t>
            </a:r>
            <a:r>
              <a:rPr lang="en-US" dirty="0" smtClean="0"/>
              <a:t>1 and beam 2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after </a:t>
            </a:r>
            <a:r>
              <a:rPr lang="en-US" dirty="0" smtClean="0"/>
              <a:t>programmed dump.</a:t>
            </a:r>
            <a:endParaRPr lang="en-US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</a:t>
            </a: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600" y="2971800"/>
            <a:ext cx="41656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start-up with beam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08650"/>
            <a:ext cx="8229600" cy="5111750"/>
          </a:xfrm>
        </p:spPr>
        <p:txBody>
          <a:bodyPr/>
          <a:lstStyle/>
          <a:p>
            <a:endParaRPr lang="en-US" sz="2000" dirty="0" smtClean="0"/>
          </a:p>
          <a:p>
            <a:pPr lvl="1"/>
            <a:r>
              <a:rPr lang="en-US" sz="1800" dirty="0" smtClean="0"/>
              <a:t>Machine </a:t>
            </a:r>
            <a:r>
              <a:rPr lang="en-US" sz="1800" dirty="0" smtClean="0"/>
              <a:t>closed. Ramp for powering tests &amp; pre-cycle</a:t>
            </a:r>
            <a:endParaRPr lang="en-US" sz="1800" dirty="0" smtClean="0"/>
          </a:p>
          <a:p>
            <a:pPr lvl="1"/>
            <a:r>
              <a:rPr lang="en-US" sz="1800" dirty="0" smtClean="0"/>
              <a:t>Pilots </a:t>
            </a:r>
            <a:r>
              <a:rPr lang="en-US" sz="1800" dirty="0" smtClean="0"/>
              <a:t>through nominal cycle up to collisions. Measure </a:t>
            </a:r>
            <a:r>
              <a:rPr lang="en-US" sz="1800" dirty="0" err="1" smtClean="0"/>
              <a:t>chroma</a:t>
            </a:r>
            <a:r>
              <a:rPr lang="en-US" sz="1800" dirty="0" smtClean="0"/>
              <a:t> during squeeze. Check dump of </a:t>
            </a:r>
            <a:r>
              <a:rPr lang="en-US" sz="1800" dirty="0" smtClean="0"/>
              <a:t>pilots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 smtClean="0"/>
              <a:t>time left over night: second ramp with pilots. Open primary collimators at flat top for manual </a:t>
            </a:r>
            <a:r>
              <a:rPr lang="en-US" sz="1800" dirty="0" err="1" smtClean="0"/>
              <a:t>chroma</a:t>
            </a:r>
            <a:r>
              <a:rPr lang="en-US" sz="1800" dirty="0" smtClean="0"/>
              <a:t> measure at collision</a:t>
            </a:r>
            <a:endParaRPr lang="en-US" sz="1800" dirty="0" smtClean="0"/>
          </a:p>
          <a:p>
            <a:endParaRPr lang="en-US" sz="2000" dirty="0" smtClean="0"/>
          </a:p>
          <a:p>
            <a:pPr lvl="1"/>
            <a:r>
              <a:rPr lang="en-US" sz="1800" dirty="0" smtClean="0"/>
              <a:t>Check </a:t>
            </a:r>
            <a:r>
              <a:rPr lang="en-US" sz="1800" dirty="0" smtClean="0"/>
              <a:t>BPMS. </a:t>
            </a:r>
          </a:p>
          <a:p>
            <a:pPr lvl="2"/>
            <a:r>
              <a:rPr lang="en-US" sz="1600" dirty="0" smtClean="0"/>
              <a:t>3 </a:t>
            </a:r>
            <a:r>
              <a:rPr lang="en-US" sz="1600" dirty="0" err="1" smtClean="0"/>
              <a:t>nominals</a:t>
            </a:r>
            <a:r>
              <a:rPr lang="en-US" sz="1600" dirty="0" smtClean="0"/>
              <a:t>. Interlocking with bump and scraping</a:t>
            </a:r>
          </a:p>
          <a:p>
            <a:pPr lvl="2"/>
            <a:r>
              <a:rPr lang="en-US" sz="1600" dirty="0" smtClean="0"/>
              <a:t>BPMS – TCSG. Measure beam position w 12 </a:t>
            </a:r>
            <a:r>
              <a:rPr lang="en-US" sz="1600" dirty="0" err="1" smtClean="0"/>
              <a:t>nominals</a:t>
            </a:r>
            <a:r>
              <a:rPr lang="en-US" sz="1600" dirty="0" smtClean="0"/>
              <a:t>. Call Jorg. If position changed, check TCSG alignment</a:t>
            </a:r>
            <a:endParaRPr lang="en-US" sz="1600" dirty="0" smtClean="0"/>
          </a:p>
          <a:p>
            <a:pPr lvl="1"/>
            <a:r>
              <a:rPr lang="en-US" sz="1800" dirty="0" smtClean="0"/>
              <a:t>Ramp </a:t>
            </a:r>
            <a:r>
              <a:rPr lang="en-US" sz="1800" dirty="0" smtClean="0"/>
              <a:t>into collision 2 – 3 </a:t>
            </a:r>
            <a:r>
              <a:rPr lang="en-US" sz="1800" dirty="0" err="1" smtClean="0"/>
              <a:t>nominals</a:t>
            </a:r>
            <a:r>
              <a:rPr lang="en-US" sz="1800" dirty="0" smtClean="0"/>
              <a:t> (&lt; 3e11) for Roman Pot alignment. In principle only Totem alignment, max 5 hours alignment. Finish fill with</a:t>
            </a:r>
          </a:p>
          <a:p>
            <a:pPr lvl="2"/>
            <a:r>
              <a:rPr lang="en-US" sz="1600" dirty="0" err="1" smtClean="0"/>
              <a:t>Betatron</a:t>
            </a:r>
            <a:r>
              <a:rPr lang="en-US" sz="1600" dirty="0" smtClean="0"/>
              <a:t> loss  maps with resonance crossing</a:t>
            </a:r>
          </a:p>
          <a:p>
            <a:pPr lvl="2"/>
            <a:r>
              <a:rPr lang="en-US" sz="1600" dirty="0" err="1" smtClean="0"/>
              <a:t>Asynch</a:t>
            </a:r>
            <a:r>
              <a:rPr lang="en-US" sz="1600" dirty="0" smtClean="0"/>
              <a:t> dump tests</a:t>
            </a:r>
          </a:p>
          <a:p>
            <a:pPr lvl="2"/>
            <a:endParaRPr lang="en-US" sz="1600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start-up with beam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511175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sz="1800" dirty="0" smtClean="0"/>
              <a:t>Fill </a:t>
            </a:r>
            <a:r>
              <a:rPr lang="en-US" sz="1800" dirty="0"/>
              <a:t>with 3 nominal bunches for loss maps (&lt;3e11 </a:t>
            </a:r>
            <a:r>
              <a:rPr lang="en-US" sz="1800" dirty="0" smtClean="0"/>
              <a:t>p)</a:t>
            </a:r>
          </a:p>
          <a:p>
            <a:pPr lvl="2"/>
            <a:r>
              <a:rPr lang="en-US" sz="1800" dirty="0" err="1" smtClean="0"/>
              <a:t>Betatron</a:t>
            </a:r>
            <a:r>
              <a:rPr lang="en-US" sz="1800" dirty="0" smtClean="0"/>
              <a:t> </a:t>
            </a:r>
            <a:r>
              <a:rPr lang="en-US" sz="1800" dirty="0"/>
              <a:t>loss maps at the end of the squeeze with </a:t>
            </a:r>
            <a:r>
              <a:rPr lang="en-US" sz="1800" dirty="0" smtClean="0"/>
              <a:t>separated </a:t>
            </a:r>
            <a:r>
              <a:rPr lang="en-US" sz="1800" dirty="0"/>
              <a:t>beams (using the ADT on bunch 1 and 2)</a:t>
            </a:r>
            <a:endParaRPr lang="en-GB" sz="1800" dirty="0"/>
          </a:p>
          <a:p>
            <a:pPr lvl="2"/>
            <a:r>
              <a:rPr lang="en-US" sz="1800" dirty="0" smtClean="0"/>
              <a:t>Possibly </a:t>
            </a:r>
            <a:r>
              <a:rPr lang="en-US" sz="1800" dirty="0"/>
              <a:t>repeat </a:t>
            </a:r>
            <a:r>
              <a:rPr lang="en-US" sz="1800" dirty="0" err="1"/>
              <a:t>betatron</a:t>
            </a:r>
            <a:r>
              <a:rPr lang="en-US" sz="1800" dirty="0"/>
              <a:t> loss maps in physics (</a:t>
            </a:r>
            <a:r>
              <a:rPr lang="en-US" sz="1800" dirty="0" smtClean="0"/>
              <a:t>resonance)</a:t>
            </a:r>
            <a:r>
              <a:rPr lang="en-GB" sz="1800" dirty="0"/>
              <a:t> </a:t>
            </a:r>
            <a:r>
              <a:rPr lang="en-US" sz="1800" dirty="0" smtClean="0"/>
              <a:t>if </a:t>
            </a:r>
            <a:r>
              <a:rPr lang="en-US" sz="1800" dirty="0"/>
              <a:t>not enough beam was left in the alignment </a:t>
            </a:r>
            <a:r>
              <a:rPr lang="en-US" sz="1800" dirty="0" smtClean="0"/>
              <a:t>fill.</a:t>
            </a:r>
            <a:endParaRPr lang="en-GB" sz="1800" dirty="0"/>
          </a:p>
          <a:p>
            <a:pPr lvl="2"/>
            <a:r>
              <a:rPr lang="en-US" sz="1800" dirty="0" smtClean="0"/>
              <a:t>Negative </a:t>
            </a:r>
            <a:r>
              <a:rPr lang="en-US" sz="1800" dirty="0"/>
              <a:t>off-momentum in physics (Roman pots </a:t>
            </a:r>
            <a:r>
              <a:rPr lang="en-US" sz="1800" dirty="0" smtClean="0"/>
              <a:t>IN)</a:t>
            </a:r>
          </a:p>
          <a:p>
            <a:r>
              <a:rPr lang="en-US" sz="1800" dirty="0" smtClean="0"/>
              <a:t>Sunday</a:t>
            </a:r>
          </a:p>
          <a:p>
            <a:pPr lvl="1"/>
            <a:r>
              <a:rPr lang="en-US" sz="1800" dirty="0" smtClean="0"/>
              <a:t>02:00 </a:t>
            </a:r>
            <a:r>
              <a:rPr lang="en-US" sz="1800" b="1" dirty="0" smtClean="0">
                <a:solidFill>
                  <a:srgbClr val="FF0000"/>
                </a:solidFill>
              </a:rPr>
              <a:t>No beam in the machines for the leap second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Repeat </a:t>
            </a:r>
            <a:r>
              <a:rPr lang="en-US" sz="1800" dirty="0" smtClean="0"/>
              <a:t>another fill for </a:t>
            </a:r>
            <a:r>
              <a:rPr lang="en-US" sz="1800" dirty="0" err="1" smtClean="0"/>
              <a:t>asynch</a:t>
            </a:r>
            <a:r>
              <a:rPr lang="en-US" sz="1800" dirty="0" smtClean="0"/>
              <a:t> dump tests with Roman Pots in if there was not enough beam left after RP set-up</a:t>
            </a:r>
            <a:endParaRPr lang="en-US" sz="1800" dirty="0" smtClean="0"/>
          </a:p>
          <a:p>
            <a:pPr lvl="1"/>
            <a:r>
              <a:rPr lang="en-US" sz="1800" dirty="0" smtClean="0"/>
              <a:t>injection </a:t>
            </a:r>
            <a:r>
              <a:rPr lang="en-US" sz="1800" dirty="0" smtClean="0"/>
              <a:t>loss maps with ADT method at injection – can also be done during the intensity ramp up</a:t>
            </a:r>
          </a:p>
          <a:p>
            <a:pPr lvl="1"/>
            <a:r>
              <a:rPr lang="en-US" sz="1800" dirty="0" smtClean="0"/>
              <a:t>If things go extremely well already start the intensity ramp up</a:t>
            </a:r>
          </a:p>
          <a:p>
            <a:pPr lvl="2"/>
            <a:endParaRPr lang="en-GB" sz="1800" dirty="0"/>
          </a:p>
          <a:p>
            <a:pPr lvl="4"/>
            <a:endParaRPr lang="en-US" sz="1800" dirty="0" smtClean="0"/>
          </a:p>
          <a:p>
            <a:pPr lvl="1"/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013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ramp-up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pPr lvl="1"/>
            <a:r>
              <a:rPr lang="en-US" sz="2000" dirty="0" smtClean="0"/>
              <a:t>84 </a:t>
            </a:r>
            <a:r>
              <a:rPr lang="en-US" sz="2000" dirty="0" smtClean="0"/>
              <a:t>bunches: 2 hours Stable Beams</a:t>
            </a:r>
          </a:p>
          <a:p>
            <a:pPr lvl="1"/>
            <a:r>
              <a:rPr lang="en-US" sz="2000" dirty="0" smtClean="0"/>
              <a:t>480 bunches: 6 hours Stable Beams for ATLAS (but don’t refill)</a:t>
            </a:r>
          </a:p>
          <a:p>
            <a:pPr lvl="1"/>
            <a:r>
              <a:rPr lang="en-US" sz="2000" dirty="0" smtClean="0"/>
              <a:t>840 bunches + 12 non colliding: Production fill</a:t>
            </a:r>
          </a:p>
          <a:p>
            <a:pPr lvl="1"/>
            <a:r>
              <a:rPr lang="en-US" sz="2000" dirty="0" smtClean="0"/>
              <a:t>1380 bunches: Production fill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5538400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33795</TotalTime>
  <Words>626</Words>
  <Application>Microsoft Macintosh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LHCpresentations</vt:lpstr>
      <vt:lpstr>Slide 1</vt:lpstr>
      <vt:lpstr>Slide 2</vt:lpstr>
      <vt:lpstr>Sat Morning</vt:lpstr>
      <vt:lpstr>Plan for start-up with beam</vt:lpstr>
      <vt:lpstr>Plan for start-up with beam</vt:lpstr>
      <vt:lpstr>Intensity ramp-up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2178</cp:revision>
  <dcterms:created xsi:type="dcterms:W3CDTF">2012-06-30T04:51:35Z</dcterms:created>
  <dcterms:modified xsi:type="dcterms:W3CDTF">2012-06-30T06:24:10Z</dcterms:modified>
</cp:coreProperties>
</file>