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21"/>
  </p:notesMasterIdLst>
  <p:sldIdLst>
    <p:sldId id="260" r:id="rId3"/>
    <p:sldId id="258" r:id="rId4"/>
    <p:sldId id="315" r:id="rId5"/>
    <p:sldId id="259" r:id="rId6"/>
    <p:sldId id="303" r:id="rId7"/>
    <p:sldId id="301" r:id="rId8"/>
    <p:sldId id="302" r:id="rId9"/>
    <p:sldId id="304" r:id="rId10"/>
    <p:sldId id="307" r:id="rId11"/>
    <p:sldId id="308" r:id="rId12"/>
    <p:sldId id="310" r:id="rId13"/>
    <p:sldId id="309" r:id="rId14"/>
    <p:sldId id="311" r:id="rId15"/>
    <p:sldId id="305" r:id="rId16"/>
    <p:sldId id="312" r:id="rId17"/>
    <p:sldId id="313" r:id="rId18"/>
    <p:sldId id="314" r:id="rId19"/>
    <p:sldId id="30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97" autoAdjust="0"/>
    <p:restoredTop sz="94660"/>
  </p:normalViewPr>
  <p:slideViewPr>
    <p:cSldViewPr>
      <p:cViewPr>
        <p:scale>
          <a:sx n="66" d="100"/>
          <a:sy n="66" d="100"/>
        </p:scale>
        <p:origin x="-1050" y="-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9577F-09A8-4527-82EA-0FF81A34D65A}" type="datetimeFigureOut">
              <a:rPr lang="en-GB" smtClean="0"/>
              <a:t>23/06/2012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E281E-C1AD-4B87-A86A-72E7DB980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96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19-06-12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MD Planning 2012, MD#2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7981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7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212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18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491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19-06-12</a:t>
            </a:r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>
                    <a:tint val="75000"/>
                  </a:srgbClr>
                </a:solidFill>
              </a:rPr>
              <a:t>MD Planning 2012, MD#2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8710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23/06/2012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4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23/06/2012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989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23/06/2012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754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23/06/2012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781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23/06/2012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6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943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23/06/2012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5280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23/06/2012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408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23/06/2012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549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23/06/2012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2925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23/06/2012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053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66A3D-BA91-4FE3-B6E0-B8B1915EE6F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23/06/2012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DC3B8-B8D8-4C41-8013-D2A639B987CC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1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26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588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09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42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95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55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>
              <a:solidFill>
                <a:srgbClr val="0000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>
                <a:solidFill>
                  <a:srgbClr val="00007D"/>
                </a:solidFill>
              </a:rPr>
              <a:pPr/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74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 algn="ctr" fontAlgn="base">
              <a:spcAft>
                <a:spcPct val="0"/>
              </a:spcAft>
            </a:pPr>
            <a:r>
              <a:rPr lang="en-US" smtClean="0">
                <a:solidFill>
                  <a:srgbClr val="00007D"/>
                </a:solidFill>
              </a:rPr>
              <a:t>MD Planning 2012, MD#2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 fontAlgn="base">
              <a:spcAft>
                <a:spcPct val="0"/>
              </a:spcAft>
            </a:pPr>
            <a:fld id="{212BBE4B-11BF-433F-B4D5-C48334632EB9}" type="slidenum">
              <a:rPr lang="en-US">
                <a:solidFill>
                  <a:srgbClr val="00007D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>
              <a:solidFill>
                <a:srgbClr val="00007D"/>
              </a:solidFill>
            </a:endParaRPr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pPr fontAlgn="base">
              <a:spcAft>
                <a:spcPct val="0"/>
              </a:spcAft>
            </a:pPr>
            <a:r>
              <a:rPr lang="en-US" smtClean="0">
                <a:solidFill>
                  <a:srgbClr val="00007D"/>
                </a:solidFill>
              </a:rPr>
              <a:t>19-06-12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7D"/>
              </a:solidFill>
            </a:endParaRPr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  <p:extLst>
      <p:ext uri="{BB962C8B-B14F-4D97-AF65-F5344CB8AC3E}">
        <p14:creationId xmlns:p14="http://schemas.microsoft.com/office/powerpoint/2010/main" val="96463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66A3D-BA91-4FE3-B6E0-B8B1915EE6F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23/06/2012</a:t>
            </a:fld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DC3B8-B8D8-4C41-8013-D2A639B987C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71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MD#2 News &amp; Plan Tue – Wed (19. – 20.6.)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92409"/>
              </p:ext>
            </p:extLst>
          </p:nvPr>
        </p:nvGraphicFramePr>
        <p:xfrm>
          <a:off x="395536" y="605173"/>
          <a:ext cx="8425170" cy="5997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85800"/>
                <a:gridCol w="5715000"/>
                <a:gridCol w="824655"/>
                <a:gridCol w="590115"/>
              </a:tblGrid>
              <a:tr h="45936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Time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MP</a:t>
                      </a:r>
                      <a:endParaRPr lang="en-US" sz="1600" dirty="0"/>
                    </a:p>
                  </a:txBody>
                  <a:tcPr/>
                </a:tc>
              </a:tr>
              <a:tr h="5798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Tue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06:00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err="1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Wingdings"/>
                        </a:rPr>
                        <a:t> 4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for chromaticity </a:t>
                      </a:r>
                      <a:r>
                        <a:rPr kumimoji="0" lang="en-US" sz="20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(done later)</a:t>
                      </a:r>
                      <a:endParaRPr kumimoji="0" lang="en-US" sz="20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52967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08:00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99678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10:00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</a:t>
                      </a:r>
                      <a:r>
                        <a:rPr lang="en-US" sz="1600" noProof="0" dirty="0" err="1" smtClean="0"/>
                        <a:t>GeV</a:t>
                      </a:r>
                      <a:r>
                        <a:rPr lang="en-US" sz="1600" noProof="0" dirty="0" smtClean="0"/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Large </a:t>
                      </a:r>
                      <a:r>
                        <a:rPr kumimoji="0" lang="en-US" sz="20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Piwinski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Angle MD + </a:t>
                      </a:r>
                      <a:r>
                        <a:rPr kumimoji="0" lang="en-US" sz="20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precycle</a:t>
                      </a:r>
                      <a:endParaRPr kumimoji="0" lang="en-US" sz="20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bunches 2.4e11 – </a:t>
                      </a:r>
                      <a:r>
                        <a:rPr kumimoji="0" lang="en-US" sz="2000" b="1" i="0" u="sng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started with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3:30 h delay</a:t>
                      </a:r>
                      <a:endParaRPr kumimoji="0" lang="en-US" sz="2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707267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18:00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dirty="0" err="1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Wingdings"/>
                        </a:rPr>
                        <a:t> 4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Octupole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instability threshold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u="sng" noProof="0" dirty="0" smtClean="0">
                          <a:solidFill>
                            <a:srgbClr val="FF0000"/>
                          </a:solidFill>
                        </a:rPr>
                        <a:t>Single full</a:t>
                      </a:r>
                      <a:r>
                        <a:rPr lang="en-US" sz="2000" b="1" i="1" u="sng" baseline="0" noProof="0" dirty="0" smtClean="0">
                          <a:solidFill>
                            <a:srgbClr val="FF0000"/>
                          </a:solidFill>
                        </a:rPr>
                        <a:t> physics beams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for chromaticity  + </a:t>
                      </a:r>
                      <a:r>
                        <a:rPr kumimoji="0" lang="en-US" sz="2000" b="1" i="0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octupole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effect</a:t>
                      </a:r>
                      <a:endParaRPr lang="en-US" sz="2000" i="1" noProof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1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latin typeface="Arial (Body)"/>
                          <a:cs typeface="Arial (Body)"/>
                        </a:rPr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34653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Wed</a:t>
                      </a:r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02:00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i="0" u="none" dirty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644656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04:00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</a:t>
                      </a:r>
                      <a:r>
                        <a:rPr lang="en-US" sz="1600" noProof="0" dirty="0" err="1" smtClean="0"/>
                        <a:t>GeV</a:t>
                      </a:r>
                      <a:r>
                        <a:rPr lang="en-US" sz="1600" noProof="0" dirty="0" smtClean="0"/>
                        <a:t> </a:t>
                      </a:r>
                      <a:r>
                        <a:rPr lang="en-US" sz="1600" dirty="0" smtClean="0">
                          <a:sym typeface="Wingdings"/>
                        </a:rPr>
                        <a:t> 4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noProof="0" dirty="0" smtClean="0"/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Longitudinal dynamics studies</a:t>
                      </a:r>
                      <a:r>
                        <a:rPr lang="en-US" sz="2000" b="1" i="1" u="sng" baseline="0" noProof="0" dirty="0" smtClean="0">
                          <a:solidFill>
                            <a:srgbClr val="FF0000"/>
                          </a:solidFill>
                        </a:rPr>
                        <a:t>–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B</a:t>
                      </a:r>
                      <a:endParaRPr lang="en-US" sz="1600" b="1" i="0" u="none" dirty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3465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10:00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(Body)"/>
                        <a:ea typeface="+mn-ea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60074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12:00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GeV </a:t>
                      </a:r>
                      <a:r>
                        <a:rPr lang="en-US" sz="1600" dirty="0" smtClean="0">
                          <a:sym typeface="Wingdings"/>
                        </a:rPr>
                        <a:t> 4 TeV: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Beta*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leveling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2 nominal bunches</a:t>
                      </a:r>
                      <a:endParaRPr lang="en-US" sz="2000" b="1" i="1" u="sng" baseline="0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34653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20:00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dirty="0" smtClean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707267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GB" sz="1600" i="0" dirty="0" smtClean="0"/>
                        <a:t>22:00</a:t>
                      </a:r>
                      <a:endParaRPr lang="en-GB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GeV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4 TeV: 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L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ong-range beam-beam with high bunch intensity 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84b 50 ns 1.7e11 </a:t>
                      </a:r>
                      <a:endParaRPr lang="en-US" sz="2000" b="1" i="1" u="sng" baseline="0" noProof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C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 bwMode="auto">
          <a:xfrm>
            <a:off x="7467600" y="15240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000" dirty="0">
              <a:solidFill>
                <a:srgbClr val="00007D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67600" y="23622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000" dirty="0">
              <a:solidFill>
                <a:srgbClr val="00007D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67600" y="32004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000" dirty="0">
              <a:solidFill>
                <a:srgbClr val="00007D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67600" y="40386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000" dirty="0">
              <a:solidFill>
                <a:srgbClr val="00007D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67600" y="4648200"/>
            <a:ext cx="685800" cy="838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000" dirty="0">
              <a:solidFill>
                <a:srgbClr val="00007D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467600" y="5562600"/>
            <a:ext cx="685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000" dirty="0">
              <a:solidFill>
                <a:srgbClr val="00007D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67600" y="3429000"/>
            <a:ext cx="643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7D"/>
                </a:solidFill>
              </a:rPr>
              <a:t>Giulia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91400" y="2595088"/>
            <a:ext cx="833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400" dirty="0" err="1">
                <a:solidFill>
                  <a:srgbClr val="00007D"/>
                </a:solidFill>
              </a:rPr>
              <a:t>Ghislain</a:t>
            </a:r>
            <a:endParaRPr lang="en-GB" sz="1400" dirty="0">
              <a:solidFill>
                <a:srgbClr val="00007D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44078" y="1764806"/>
            <a:ext cx="873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400" dirty="0" err="1">
                <a:solidFill>
                  <a:srgbClr val="00007D"/>
                </a:solidFill>
              </a:rPr>
              <a:t>Alick</a:t>
            </a:r>
            <a:endParaRPr lang="en-GB" sz="1400" dirty="0">
              <a:solidFill>
                <a:srgbClr val="00007D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67600" y="4114800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400" dirty="0" err="1">
                <a:solidFill>
                  <a:srgbClr val="00007D"/>
                </a:solidFill>
              </a:rPr>
              <a:t>Mirko</a:t>
            </a:r>
            <a:endParaRPr lang="en-GB" sz="1400" dirty="0">
              <a:solidFill>
                <a:srgbClr val="00007D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91400" y="5715000"/>
            <a:ext cx="833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400" dirty="0" err="1">
                <a:solidFill>
                  <a:srgbClr val="00007D"/>
                </a:solidFill>
              </a:rPr>
              <a:t>Ghislain</a:t>
            </a:r>
            <a:endParaRPr lang="en-GB" sz="1400" dirty="0">
              <a:solidFill>
                <a:srgbClr val="00007D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67600" y="4965205"/>
            <a:ext cx="58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400" dirty="0" err="1">
                <a:solidFill>
                  <a:srgbClr val="00007D"/>
                </a:solidFill>
              </a:rPr>
              <a:t>Alick</a:t>
            </a:r>
            <a:endParaRPr lang="en-GB" sz="1400" dirty="0">
              <a:solidFill>
                <a:srgbClr val="00007D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472280" y="1143000"/>
            <a:ext cx="681120" cy="304799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GB" sz="2000" dirty="0">
              <a:solidFill>
                <a:srgbClr val="00007D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467600" y="11400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7D"/>
                </a:solidFill>
              </a:rPr>
              <a:t>Giulia</a:t>
            </a:r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fi-FI" dirty="0" smtClean="0">
                <a:solidFill>
                  <a:srgbClr val="00007D"/>
                </a:solidFill>
              </a:rPr>
              <a:t>MD#2 News &amp; Plan 23 June 2012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30" name="Date Placeholder 3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23-06-12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35" y="908720"/>
            <a:ext cx="7200800" cy="28826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35" y="3961744"/>
            <a:ext cx="7128792" cy="28629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89166" y="139279"/>
            <a:ext cx="86351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Q20 beam trajectory after correction</a:t>
            </a:r>
            <a:endParaRPr lang="en-GB" sz="4400" dirty="0"/>
          </a:p>
        </p:txBody>
      </p:sp>
      <p:sp>
        <p:nvSpPr>
          <p:cNvPr id="5" name="Rectangle 4"/>
          <p:cNvSpPr/>
          <p:nvPr/>
        </p:nvSpPr>
        <p:spPr>
          <a:xfrm>
            <a:off x="3931091" y="1752307"/>
            <a:ext cx="40345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i="1" dirty="0" smtClean="0">
                <a:solidFill>
                  <a:srgbClr val="FF0000"/>
                </a:solidFill>
              </a:rPr>
              <a:t>“both </a:t>
            </a:r>
            <a:r>
              <a:rPr lang="en-GB" sz="3200" b="1" i="1" dirty="0">
                <a:solidFill>
                  <a:srgbClr val="FF0000"/>
                </a:solidFill>
              </a:rPr>
              <a:t>look very </a:t>
            </a:r>
            <a:r>
              <a:rPr lang="en-GB" sz="3200" b="1" i="1" dirty="0" smtClean="0">
                <a:solidFill>
                  <a:srgbClr val="FF0000"/>
                </a:solidFill>
              </a:rPr>
              <a:t>good” </a:t>
            </a:r>
            <a:endParaRPr lang="en-GB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72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36712"/>
            <a:ext cx="8172400" cy="535653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41467" y="251937"/>
            <a:ext cx="82948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Q20: </a:t>
            </a:r>
            <a:r>
              <a:rPr lang="en-US" sz="3600" dirty="0" err="1" smtClean="0"/>
              <a:t>emittances</a:t>
            </a:r>
            <a:r>
              <a:rPr lang="en-US" sz="3600" dirty="0" smtClean="0"/>
              <a:t> </a:t>
            </a:r>
            <a:r>
              <a:rPr lang="en-US" sz="3600" dirty="0"/>
              <a:t>of 3e+11 bunch in the LHC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6211669"/>
            <a:ext cx="4296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Symbol" pitchFamily="18" charset="2"/>
              </a:rPr>
              <a:t>e</a:t>
            </a:r>
            <a:r>
              <a:rPr lang="en-US" sz="3600" dirty="0" smtClean="0"/>
              <a:t>~2 </a:t>
            </a:r>
            <a:r>
              <a:rPr lang="en-US" sz="3600" dirty="0" smtClean="0">
                <a:latin typeface="Symbol" pitchFamily="18" charset="2"/>
              </a:rPr>
              <a:t>m</a:t>
            </a:r>
            <a:r>
              <a:rPr lang="en-US" sz="3600" dirty="0" smtClean="0"/>
              <a:t>m (</a:t>
            </a:r>
            <a:r>
              <a:rPr lang="en-US" sz="3600" dirty="0"/>
              <a:t>b</a:t>
            </a:r>
            <a:r>
              <a:rPr lang="en-US" sz="3600" dirty="0" smtClean="0"/>
              <a:t>oth planes)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442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44" y="1282391"/>
            <a:ext cx="6528958" cy="26199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286" y="3888588"/>
            <a:ext cx="6516216" cy="26169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193736"/>
            <a:ext cx="70039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d</a:t>
            </a:r>
            <a:r>
              <a:rPr lang="en-US" sz="4000" dirty="0" smtClean="0"/>
              <a:t>ispersion into LHC w Q20 optics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35531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430" y="960555"/>
            <a:ext cx="896448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CC"/>
                </a:solidFill>
              </a:rPr>
              <a:t>wire </a:t>
            </a:r>
            <a:r>
              <a:rPr lang="en-US" sz="2400" b="1" dirty="0">
                <a:solidFill>
                  <a:srgbClr val="0000CC"/>
                </a:solidFill>
              </a:rPr>
              <a:t>scan measurements at each transfer for 12 bunches in </a:t>
            </a:r>
            <a:r>
              <a:rPr lang="en-US" sz="2400" b="1" dirty="0" smtClean="0">
                <a:solidFill>
                  <a:srgbClr val="0000CC"/>
                </a:solidFill>
              </a:rPr>
              <a:t>SPS </a:t>
            </a:r>
            <a:r>
              <a:rPr lang="en-US" sz="2400" b="1" dirty="0">
                <a:solidFill>
                  <a:srgbClr val="0000CC"/>
                </a:solidFill>
              </a:rPr>
              <a:t>and </a:t>
            </a:r>
            <a:r>
              <a:rPr lang="en-US" sz="2400" b="1" dirty="0" smtClean="0">
                <a:solidFill>
                  <a:srgbClr val="0000CC"/>
                </a:solidFill>
              </a:rPr>
              <a:t>LHC </a:t>
            </a:r>
            <a:r>
              <a:rPr lang="en-US" sz="2400" b="1" dirty="0">
                <a:solidFill>
                  <a:srgbClr val="0000CC"/>
                </a:solidFill>
              </a:rPr>
              <a:t>for Q26 </a:t>
            </a:r>
            <a:r>
              <a:rPr lang="en-US" sz="2400" dirty="0"/>
              <a:t>to </a:t>
            </a:r>
            <a:r>
              <a:rPr lang="en-US" sz="2400" dirty="0" smtClean="0"/>
              <a:t>compare </a:t>
            </a:r>
            <a:r>
              <a:rPr lang="en-US" sz="2400" dirty="0"/>
              <a:t>later on </a:t>
            </a:r>
            <a:r>
              <a:rPr lang="en-US" sz="2400" dirty="0" smtClean="0"/>
              <a:t>with </a:t>
            </a:r>
            <a:r>
              <a:rPr lang="en-US" sz="2400" dirty="0"/>
              <a:t>mismatch from </a:t>
            </a:r>
            <a:r>
              <a:rPr lang="en-US" sz="2400" dirty="0" smtClean="0"/>
              <a:t>Q20 measurements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CC"/>
                </a:solidFill>
              </a:rPr>
              <a:t>tried </a:t>
            </a:r>
            <a:r>
              <a:rPr lang="en-US" sz="2400" b="1" dirty="0">
                <a:solidFill>
                  <a:srgbClr val="0000CC"/>
                </a:solidFill>
              </a:rPr>
              <a:t>to reproduce injection quality issue from beginning of May: change of </a:t>
            </a:r>
            <a:r>
              <a:rPr lang="en-US" sz="2400" b="1" dirty="0" err="1">
                <a:solidFill>
                  <a:srgbClr val="0000CC"/>
                </a:solidFill>
              </a:rPr>
              <a:t>supercycle</a:t>
            </a:r>
            <a:r>
              <a:rPr lang="en-US" sz="2400" b="1" dirty="0">
                <a:solidFill>
                  <a:srgbClr val="0000CC"/>
                </a:solidFill>
              </a:rPr>
              <a:t>, removing CNGS in front of </a:t>
            </a:r>
            <a:r>
              <a:rPr lang="en-US" sz="2400" b="1" dirty="0" smtClean="0">
                <a:solidFill>
                  <a:srgbClr val="0000CC"/>
                </a:solidFill>
              </a:rPr>
              <a:t>LHC1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 this </a:t>
            </a:r>
            <a:r>
              <a:rPr lang="en-US" sz="2400" dirty="0"/>
              <a:t>had caused a severe increase of the losses especially for </a:t>
            </a:r>
            <a:r>
              <a:rPr lang="en-US" sz="2400" dirty="0" smtClean="0"/>
              <a:t>TI </a:t>
            </a:r>
            <a:r>
              <a:rPr lang="en-US" sz="2400" dirty="0"/>
              <a:t>8 on 11th of May</a:t>
            </a:r>
            <a:r>
              <a:rPr lang="en-US" sz="2400" b="1" dirty="0">
                <a:solidFill>
                  <a:srgbClr val="FF0000"/>
                </a:solidFill>
              </a:rPr>
              <a:t>. We could not reproduce the phenomenon</a:t>
            </a:r>
            <a:r>
              <a:rPr lang="en-US" sz="2400" dirty="0"/>
              <a:t>. </a:t>
            </a:r>
            <a:r>
              <a:rPr lang="en-US" sz="2400" dirty="0" smtClean="0"/>
              <a:t>Q5 </a:t>
            </a:r>
            <a:r>
              <a:rPr lang="en-US" sz="2400" dirty="0"/>
              <a:t>losses only increased slightly. We will have to </a:t>
            </a:r>
            <a:r>
              <a:rPr lang="en-US" sz="2400" dirty="0" err="1"/>
              <a:t>analyse</a:t>
            </a:r>
            <a:r>
              <a:rPr lang="en-US" sz="2400" dirty="0"/>
              <a:t> the </a:t>
            </a:r>
            <a:r>
              <a:rPr lang="en-US" sz="2400" dirty="0" smtClean="0"/>
              <a:t>scraper </a:t>
            </a:r>
            <a:r>
              <a:rPr lang="en-US" sz="2400" dirty="0"/>
              <a:t>data. The scraper had been set up for the nominal </a:t>
            </a:r>
            <a:r>
              <a:rPr lang="en-US" sz="2400" dirty="0" smtClean="0"/>
              <a:t>condition </a:t>
            </a:r>
            <a:r>
              <a:rPr lang="en-US" sz="2400" dirty="0"/>
              <a:t>and was left in position. Possibly fixing the </a:t>
            </a:r>
            <a:r>
              <a:rPr lang="en-US" sz="2400" dirty="0" err="1"/>
              <a:t>supercycle</a:t>
            </a:r>
            <a:r>
              <a:rPr lang="en-US" sz="2400" dirty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not entirely necessary for filling</a:t>
            </a:r>
            <a:r>
              <a:rPr lang="en-US" sz="2400" dirty="0" smtClean="0"/>
              <a:t>.</a:t>
            </a:r>
          </a:p>
          <a:p>
            <a:endParaRPr lang="en-US" dirty="0"/>
          </a:p>
          <a:p>
            <a:r>
              <a:rPr lang="en-US" dirty="0"/>
              <a:t>- W</a:t>
            </a:r>
            <a:r>
              <a:rPr lang="en-US" dirty="0" smtClean="0"/>
              <a:t>ill </a:t>
            </a:r>
            <a:r>
              <a:rPr lang="en-US" dirty="0"/>
              <a:t>ask for some time </a:t>
            </a:r>
            <a:r>
              <a:rPr lang="en-US" dirty="0" smtClean="0"/>
              <a:t>with </a:t>
            </a:r>
            <a:r>
              <a:rPr lang="en-US" b="1" dirty="0" smtClean="0"/>
              <a:t>SPS </a:t>
            </a:r>
            <a:r>
              <a:rPr lang="en-US" b="1" dirty="0"/>
              <a:t>scraper </a:t>
            </a:r>
            <a:r>
              <a:rPr lang="en-US" b="1" dirty="0" smtClean="0"/>
              <a:t>to </a:t>
            </a:r>
            <a:r>
              <a:rPr lang="en-US" b="1" dirty="0"/>
              <a:t>scan the beams </a:t>
            </a:r>
            <a:r>
              <a:rPr lang="en-US" b="1" dirty="0" smtClean="0"/>
              <a:t>with </a:t>
            </a:r>
            <a:r>
              <a:rPr lang="en-US" b="1" dirty="0"/>
              <a:t>different </a:t>
            </a:r>
            <a:r>
              <a:rPr lang="en-US" b="1" dirty="0" err="1"/>
              <a:t>supercycles</a:t>
            </a:r>
            <a:r>
              <a:rPr lang="en-US" dirty="0"/>
              <a:t>. </a:t>
            </a:r>
          </a:p>
          <a:p>
            <a:r>
              <a:rPr lang="en-US" dirty="0"/>
              <a:t>- </a:t>
            </a:r>
            <a:r>
              <a:rPr lang="en-US" b="1" dirty="0"/>
              <a:t>TCDI automatic setup tool check </a:t>
            </a:r>
            <a:r>
              <a:rPr lang="en-US" dirty="0"/>
              <a:t>could not be fitted into the time of the MD. </a:t>
            </a:r>
            <a:r>
              <a:rPr lang="en-US" dirty="0" smtClean="0"/>
              <a:t>Will </a:t>
            </a:r>
            <a:r>
              <a:rPr lang="en-US" dirty="0"/>
              <a:t>request </a:t>
            </a:r>
            <a:r>
              <a:rPr lang="en-US" b="1" dirty="0"/>
              <a:t>time with beam up to the TED during a physics ramp down</a:t>
            </a:r>
            <a:r>
              <a:rPr lang="en-US" dirty="0"/>
              <a:t>. Only one collimator in TI 2 can be checked in that way. That's enough for tool qualification.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800009" y="217623"/>
            <a:ext cx="57942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additional injection studies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697116" y="6486665"/>
            <a:ext cx="4507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C. Bracco, V. Kain, L. Norderhaug Drosdal,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638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332656"/>
            <a:ext cx="77097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RF cavity phase modulation for 25ns</a:t>
            </a:r>
          </a:p>
        </p:txBody>
      </p:sp>
      <p:sp>
        <p:nvSpPr>
          <p:cNvPr id="3" name="Rectangle 2"/>
          <p:cNvSpPr/>
          <p:nvPr/>
        </p:nvSpPr>
        <p:spPr>
          <a:xfrm>
            <a:off x="271963" y="1087189"/>
            <a:ext cx="867696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</a:rPr>
              <a:t>m</a:t>
            </a:r>
            <a:r>
              <a:rPr lang="en-US" sz="2400" b="1" dirty="0" smtClean="0">
                <a:solidFill>
                  <a:srgbClr val="0000CC"/>
                </a:solidFill>
              </a:rPr>
              <a:t>otivation: </a:t>
            </a:r>
            <a:r>
              <a:rPr lang="en-US" sz="2400" b="1" dirty="0" smtClean="0">
                <a:solidFill>
                  <a:srgbClr val="FF0000"/>
                </a:solidFill>
              </a:rPr>
              <a:t>present </a:t>
            </a:r>
            <a:r>
              <a:rPr lang="en-US" sz="2400" b="1" dirty="0">
                <a:solidFill>
                  <a:srgbClr val="FF0000"/>
                </a:solidFill>
              </a:rPr>
              <a:t>mode </a:t>
            </a:r>
            <a:r>
              <a:rPr lang="en-US" sz="2400" dirty="0"/>
              <a:t>of RF operation imposes a constant voltage set point </a:t>
            </a:r>
            <a:r>
              <a:rPr lang="en-US" sz="2400" b="1" dirty="0" smtClean="0">
                <a:solidFill>
                  <a:srgbClr val="FF0000"/>
                </a:solidFill>
              </a:rPr>
              <a:t>limiting </a:t>
            </a:r>
            <a:r>
              <a:rPr lang="en-US" sz="2400" dirty="0"/>
              <a:t>the scheme </a:t>
            </a:r>
            <a:r>
              <a:rPr lang="en-US" sz="2400" b="1" dirty="0">
                <a:solidFill>
                  <a:srgbClr val="FF0000"/>
                </a:solidFill>
              </a:rPr>
              <a:t>to ~ nominal beam current </a:t>
            </a:r>
            <a:r>
              <a:rPr lang="en-US" sz="2400" dirty="0"/>
              <a:t>(0.55 A </a:t>
            </a:r>
            <a:r>
              <a:rPr lang="en-US" sz="2400" dirty="0" smtClean="0"/>
              <a:t>DC); alternative </a:t>
            </a:r>
            <a:r>
              <a:rPr lang="en-US" sz="2400" dirty="0"/>
              <a:t>is to modulate the </a:t>
            </a:r>
            <a:r>
              <a:rPr lang="en-US" sz="2400" dirty="0" smtClean="0"/>
              <a:t>set </a:t>
            </a:r>
            <a:r>
              <a:rPr lang="en-US" sz="2400" dirty="0"/>
              <a:t>point during the </a:t>
            </a:r>
            <a:r>
              <a:rPr lang="en-US" sz="2400" dirty="0" smtClean="0"/>
              <a:t>turn resulting in </a:t>
            </a:r>
            <a:r>
              <a:rPr lang="en-US" sz="2400" dirty="0"/>
              <a:t>a constant klystron drive and a klystron power independent of beam </a:t>
            </a:r>
            <a:r>
              <a:rPr lang="en-US" sz="2400" dirty="0" smtClean="0"/>
              <a:t>current</a:t>
            </a:r>
          </a:p>
          <a:p>
            <a:endParaRPr lang="en-US" sz="2400" dirty="0"/>
          </a:p>
          <a:p>
            <a:r>
              <a:rPr lang="en-US" sz="2400" dirty="0" smtClean="0"/>
              <a:t>during the MD injected </a:t>
            </a:r>
            <a:r>
              <a:rPr lang="en-US" sz="2400" dirty="0"/>
              <a:t>beam with </a:t>
            </a:r>
            <a:r>
              <a:rPr lang="en-US" sz="2400" dirty="0" smtClean="0"/>
              <a:t>constant </a:t>
            </a:r>
            <a:r>
              <a:rPr lang="en-US" sz="2400" dirty="0"/>
              <a:t>set point, </a:t>
            </a:r>
            <a:r>
              <a:rPr lang="en-US" sz="2400" dirty="0" smtClean="0"/>
              <a:t>then slowly </a:t>
            </a:r>
            <a:r>
              <a:rPr lang="en-US" sz="2400" dirty="0"/>
              <a:t>modified the set-point in two steps: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>
                <a:solidFill>
                  <a:srgbClr val="0000CC"/>
                </a:solidFill>
              </a:rPr>
              <a:t>Step 1 </a:t>
            </a:r>
            <a:r>
              <a:rPr lang="en-US" sz="2400" dirty="0"/>
              <a:t>slowly applies the</a:t>
            </a:r>
            <a:r>
              <a:rPr lang="en-US" sz="2400" b="1" dirty="0">
                <a:solidFill>
                  <a:srgbClr val="0000CC"/>
                </a:solidFill>
              </a:rPr>
              <a:t> transient beam loading calculated from the beam current </a:t>
            </a:r>
            <a:r>
              <a:rPr lang="en-US" sz="2400" dirty="0"/>
              <a:t>(bunch intensity and filling) plus cavity response (QL</a:t>
            </a:r>
            <a:r>
              <a:rPr lang="en-US" sz="2400" dirty="0" smtClean="0"/>
              <a:t>)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>
                <a:solidFill>
                  <a:srgbClr val="0000CC"/>
                </a:solidFill>
              </a:rPr>
              <a:t>Step 2 </a:t>
            </a:r>
            <a:r>
              <a:rPr lang="en-US" sz="2400" dirty="0"/>
              <a:t>is </a:t>
            </a:r>
            <a:r>
              <a:rPr lang="en-US" sz="2400" b="1" dirty="0">
                <a:solidFill>
                  <a:srgbClr val="0000CC"/>
                </a:solidFill>
              </a:rPr>
              <a:t>an iterative algorithm that measures the difference between cavity voltage and set point, and adapts the set point </a:t>
            </a:r>
            <a:r>
              <a:rPr lang="en-US" sz="2400" dirty="0"/>
              <a:t>to minimize </a:t>
            </a:r>
            <a:r>
              <a:rPr lang="en-US" sz="2400" dirty="0" smtClean="0"/>
              <a:t>it</a:t>
            </a:r>
            <a:endParaRPr lang="en-US" sz="2400" dirty="0"/>
          </a:p>
          <a:p>
            <a:r>
              <a:rPr lang="en-US" sz="2400" dirty="0"/>
              <a:t>Both steps are implemented in </a:t>
            </a:r>
            <a:r>
              <a:rPr lang="en-US" sz="2400" dirty="0" err="1" smtClean="0"/>
              <a:t>Matlab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305749" y="6164442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P. Baudrenghien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24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270795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first </a:t>
            </a:r>
            <a:r>
              <a:rPr lang="en-US" sz="2400" dirty="0"/>
              <a:t>half of the </a:t>
            </a:r>
            <a:r>
              <a:rPr lang="en-US" sz="2400" dirty="0" smtClean="0"/>
              <a:t>MD: debugging </a:t>
            </a:r>
            <a:r>
              <a:rPr lang="en-US" sz="2400" dirty="0"/>
              <a:t>the </a:t>
            </a:r>
            <a:r>
              <a:rPr lang="en-US" sz="2400" dirty="0" smtClean="0"/>
              <a:t>algorithm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meaningful </a:t>
            </a:r>
            <a:r>
              <a:rPr lang="en-US" sz="2400" b="1" dirty="0">
                <a:solidFill>
                  <a:srgbClr val="0000CC"/>
                </a:solidFill>
              </a:rPr>
              <a:t>results with 156b and with 732b (ring half </a:t>
            </a:r>
            <a:r>
              <a:rPr lang="en-US" sz="2400" b="1" dirty="0" smtClean="0">
                <a:solidFill>
                  <a:srgbClr val="0000CC"/>
                </a:solidFill>
              </a:rPr>
              <a:t>full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CC"/>
                </a:solidFill>
              </a:rPr>
              <a:t>observed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>reduction </a:t>
            </a:r>
            <a:r>
              <a:rPr lang="en-US" sz="2400" b="1" dirty="0">
                <a:solidFill>
                  <a:srgbClr val="0000CC"/>
                </a:solidFill>
              </a:rPr>
              <a:t>of the average klystron current and a flattening of the demanded klystron power over one </a:t>
            </a:r>
            <a:r>
              <a:rPr lang="en-US" sz="2400" b="1" dirty="0" smtClean="0">
                <a:solidFill>
                  <a:srgbClr val="0000CC"/>
                </a:solidFill>
              </a:rPr>
              <a:t>turn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 smtClean="0">
              <a:solidFill>
                <a:srgbClr val="0000CC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convergence </a:t>
            </a:r>
            <a:r>
              <a:rPr lang="en-US" sz="2400" b="1" dirty="0">
                <a:solidFill>
                  <a:srgbClr val="FF0000"/>
                </a:solidFill>
              </a:rPr>
              <a:t>of step2 </a:t>
            </a:r>
            <a:r>
              <a:rPr lang="en-US" sz="2400" b="1" dirty="0" smtClean="0">
                <a:solidFill>
                  <a:srgbClr val="FF0000"/>
                </a:solidFill>
              </a:rPr>
              <a:t>not </a:t>
            </a:r>
            <a:r>
              <a:rPr lang="en-US" sz="2400" b="1" dirty="0">
                <a:solidFill>
                  <a:srgbClr val="FF0000"/>
                </a:solidFill>
              </a:rPr>
              <a:t>very convincing for some </a:t>
            </a:r>
            <a:r>
              <a:rPr lang="en-US" sz="2400" b="1" dirty="0" smtClean="0">
                <a:solidFill>
                  <a:srgbClr val="FF0000"/>
                </a:solidFill>
              </a:rPr>
              <a:t>cavities</a:t>
            </a:r>
            <a:r>
              <a:rPr lang="en-US" sz="2400" dirty="0" smtClean="0"/>
              <a:t>; latency </a:t>
            </a:r>
            <a:r>
              <a:rPr lang="en-US" sz="2400" dirty="0"/>
              <a:t>between iterations is 20 s and </a:t>
            </a:r>
            <a:r>
              <a:rPr lang="en-US" sz="2400" dirty="0" smtClean="0"/>
              <a:t>need </a:t>
            </a:r>
            <a:r>
              <a:rPr lang="en-US" sz="2400" dirty="0"/>
              <a:t>to make large corrections at each iteration to achieve some effect in a </a:t>
            </a:r>
            <a:r>
              <a:rPr lang="en-US" sz="2400" dirty="0" smtClean="0"/>
              <a:t>reasonable time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CC"/>
                </a:solidFill>
              </a:rPr>
              <a:t>next step</a:t>
            </a:r>
            <a:r>
              <a:rPr lang="en-US" sz="2400" dirty="0" smtClean="0"/>
              <a:t>: implement </a:t>
            </a:r>
            <a:r>
              <a:rPr lang="en-US" sz="2400" dirty="0"/>
              <a:t>the algorithm in the firmware, allowing for a very small amplitude </a:t>
            </a:r>
            <a:r>
              <a:rPr lang="en-US" sz="2400" dirty="0" smtClean="0"/>
              <a:t>correction </a:t>
            </a:r>
            <a:r>
              <a:rPr lang="en-US" sz="2400" dirty="0"/>
              <a:t>at each turn, thereby improving the stability of the algorithm, while achieving a faster </a:t>
            </a:r>
            <a:r>
              <a:rPr lang="en-US" sz="2400" dirty="0" smtClean="0"/>
              <a:t>overall </a:t>
            </a:r>
            <a:r>
              <a:rPr lang="en-US" sz="2400" dirty="0"/>
              <a:t>convergence rate.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332656"/>
            <a:ext cx="77097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RF cavity phase modulation for 25ns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39015" y="6189341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P. Baudrenghien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73225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modulation </a:t>
            </a:r>
            <a:r>
              <a:rPr lang="en-US" sz="3200" dirty="0"/>
              <a:t>of the cavity phase with </a:t>
            </a:r>
            <a:r>
              <a:rPr lang="en-US" sz="3200" dirty="0" smtClean="0"/>
              <a:t>ring </a:t>
            </a:r>
            <a:r>
              <a:rPr lang="en-US" sz="3200" dirty="0"/>
              <a:t>half </a:t>
            </a:r>
            <a:r>
              <a:rPr lang="en-US" sz="3200" dirty="0" smtClean="0"/>
              <a:t>full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033" y="682298"/>
            <a:ext cx="5495925" cy="55911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55576" y="27856"/>
            <a:ext cx="77097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RF cavity phase modulation for 25ns</a:t>
            </a:r>
          </a:p>
        </p:txBody>
      </p:sp>
      <p:sp>
        <p:nvSpPr>
          <p:cNvPr id="6" name="Rectangle 5"/>
          <p:cNvSpPr/>
          <p:nvPr/>
        </p:nvSpPr>
        <p:spPr>
          <a:xfrm>
            <a:off x="7283958" y="1052736"/>
            <a:ext cx="13924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16 </a:t>
            </a:r>
            <a:r>
              <a:rPr lang="en-US" dirty="0"/>
              <a:t>degree phase </a:t>
            </a:r>
            <a:r>
              <a:rPr lang="en-US" dirty="0" smtClean="0"/>
              <a:t>modulation applied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63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905" y="6091780"/>
            <a:ext cx="9937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decreasing </a:t>
            </a:r>
            <a:r>
              <a:rPr lang="en-US" sz="3200" dirty="0"/>
              <a:t>klystron power </a:t>
            </a:r>
            <a:r>
              <a:rPr lang="en-US" sz="3200" dirty="0" smtClean="0"/>
              <a:t>as set </a:t>
            </a:r>
            <a:r>
              <a:rPr lang="en-US" sz="3200" dirty="0"/>
              <a:t>point is </a:t>
            </a:r>
            <a:r>
              <a:rPr lang="en-US" sz="3200" dirty="0" smtClean="0"/>
              <a:t>adapted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217" y="749767"/>
            <a:ext cx="5429147" cy="53420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5576" y="41881"/>
            <a:ext cx="77097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RF cavity phase modulation for 25ns</a:t>
            </a:r>
          </a:p>
        </p:txBody>
      </p:sp>
      <p:sp>
        <p:nvSpPr>
          <p:cNvPr id="5" name="Rectangle 4"/>
          <p:cNvSpPr/>
          <p:nvPr/>
        </p:nvSpPr>
        <p:spPr>
          <a:xfrm>
            <a:off x="7524328" y="1196752"/>
            <a:ext cx="16196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modulation with 1-T </a:t>
            </a:r>
            <a:r>
              <a:rPr lang="en-US" dirty="0" err="1"/>
              <a:t>fdbk</a:t>
            </a:r>
            <a:r>
              <a:rPr lang="en-US" dirty="0"/>
              <a:t> on: 12b +144 b</a:t>
            </a:r>
          </a:p>
        </p:txBody>
      </p:sp>
    </p:spTree>
    <p:extLst>
      <p:ext uri="{BB962C8B-B14F-4D97-AF65-F5344CB8AC3E}">
        <p14:creationId xmlns:p14="http://schemas.microsoft.com/office/powerpoint/2010/main" val="330033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13580" y="188640"/>
            <a:ext cx="9289032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prstClr val="black"/>
                </a:solidFill>
              </a:rPr>
              <a:t>High beta* (2)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3411" y="1296444"/>
            <a:ext cx="848687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</a:t>
            </a:r>
            <a:r>
              <a:rPr lang="en-US" sz="2800" dirty="0" smtClean="0"/>
              <a:t>ince ~6:00, pre-cycle had been needed due to change of</a:t>
            </a:r>
          </a:p>
          <a:p>
            <a:r>
              <a:rPr lang="en-US" sz="2800" dirty="0" err="1"/>
              <a:t>h</a:t>
            </a:r>
            <a:r>
              <a:rPr lang="en-US" sz="2800" dirty="0" err="1" smtClean="0"/>
              <a:t>ypercycle</a:t>
            </a:r>
            <a:r>
              <a:rPr lang="en-US" sz="2800" dirty="0" smtClean="0"/>
              <a:t> – due to controls issue ; </a:t>
            </a:r>
          </a:p>
          <a:p>
            <a:r>
              <a:rPr lang="en-US" sz="2800" dirty="0" err="1" smtClean="0"/>
              <a:t>quadrupole</a:t>
            </a:r>
            <a:r>
              <a:rPr lang="en-US" sz="2800" dirty="0" smtClean="0"/>
              <a:t> trip RQTL11.L2B2,…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7092280" y="298475"/>
            <a:ext cx="14909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H. </a:t>
            </a:r>
            <a:r>
              <a:rPr lang="en-GB" dirty="0" err="1" smtClean="0"/>
              <a:t>Burkhardt</a:t>
            </a:r>
            <a:r>
              <a:rPr lang="en-GB" dirty="0" smtClean="0"/>
              <a:t>,</a:t>
            </a:r>
          </a:p>
          <a:p>
            <a:r>
              <a:rPr lang="en-GB" dirty="0" smtClean="0"/>
              <a:t>J. </a:t>
            </a:r>
            <a:r>
              <a:rPr lang="en-GB" dirty="0" err="1" smtClean="0"/>
              <a:t>Wenninger</a:t>
            </a:r>
            <a:r>
              <a:rPr lang="en-GB" dirty="0" smtClean="0"/>
              <a:t>, </a:t>
            </a:r>
          </a:p>
          <a:p>
            <a:r>
              <a:rPr lang="en-GB" dirty="0" smtClean="0"/>
              <a:t>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64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247653"/>
              </p:ext>
            </p:extLst>
          </p:nvPr>
        </p:nvGraphicFramePr>
        <p:xfrm>
          <a:off x="381000" y="762000"/>
          <a:ext cx="8425169" cy="4302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30"/>
                <a:gridCol w="736629"/>
                <a:gridCol w="5738041"/>
                <a:gridCol w="824654"/>
                <a:gridCol w="590115"/>
              </a:tblGrid>
              <a:tr h="4041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Time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MP</a:t>
                      </a:r>
                      <a:endParaRPr lang="en-US" sz="1600" dirty="0"/>
                    </a:p>
                  </a:txBody>
                  <a:tcPr/>
                </a:tc>
              </a:tr>
              <a:tr h="3128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Thu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06:00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02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08:00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GeV </a:t>
                      </a:r>
                      <a:r>
                        <a:rPr lang="en-US" sz="1600" noProof="0" dirty="0" smtClean="0">
                          <a:sym typeface="Wingdings"/>
                        </a:rPr>
                        <a:t> 4</a:t>
                      </a:r>
                      <a:r>
                        <a:rPr lang="en-US" sz="1600" noProof="0" dirty="0" smtClean="0"/>
                        <a:t> </a:t>
                      </a:r>
                      <a:r>
                        <a:rPr lang="en-US" sz="1600" noProof="0" dirty="0" err="1" smtClean="0"/>
                        <a:t>TeV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 beta* (1)</a:t>
                      </a:r>
                      <a:r>
                        <a:rPr lang="en-US" sz="2000" b="1" i="1" u="sng" baseline="0" noProof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16:00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334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18:00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GeV: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MKI UFO studies</a:t>
                      </a:r>
                      <a:endParaRPr kumimoji="0" lang="en-US" sz="2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cs typeface="Arial (Body)"/>
                        </a:rPr>
                        <a:t>C</a:t>
                      </a:r>
                    </a:p>
                  </a:txBody>
                  <a:tcPr marL="12700" marR="12700" marT="12700" marB="0" anchor="ctr"/>
                </a:tc>
              </a:tr>
              <a:tr h="739458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Fri</a:t>
                      </a:r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04:00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GeV </a:t>
                      </a:r>
                      <a:r>
                        <a:rPr lang="en-US" sz="1600" noProof="0" dirty="0" smtClean="0">
                          <a:sym typeface="Wingdings"/>
                        </a:rPr>
                        <a:t> 4</a:t>
                      </a:r>
                      <a:r>
                        <a:rPr lang="en-US" sz="1600" noProof="0" dirty="0" smtClean="0"/>
                        <a:t> </a:t>
                      </a:r>
                      <a:r>
                        <a:rPr lang="en-US" sz="1600" noProof="0" dirty="0" err="1" smtClean="0"/>
                        <a:t>TeV</a:t>
                      </a:r>
                      <a:r>
                        <a:rPr lang="en-US" sz="1600" noProof="0" dirty="0" smtClean="0"/>
                        <a:t>:  </a:t>
                      </a:r>
                      <a:r>
                        <a:rPr lang="en-US" sz="2000" b="1" u="sng" baseline="0" noProof="0" dirty="0" smtClean="0">
                          <a:solidFill>
                            <a:srgbClr val="0000FF"/>
                          </a:solidFill>
                        </a:rPr>
                        <a:t>Scraping, diffusion and Repopulation Study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and fast losses (with ADT)</a:t>
                      </a:r>
                      <a:endParaRPr lang="en-US" sz="2000" b="1" i="1" u="sng" noProof="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C+C</a:t>
                      </a:r>
                      <a:endParaRPr lang="en-US" sz="1600" b="1" i="0" u="none" dirty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2737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12:00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(Body)"/>
                        <a:ea typeface="+mn-ea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2857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14:00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Injection and Q20 optics</a:t>
                      </a:r>
                      <a:endParaRPr lang="en-US" sz="20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52857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22:00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noProof="0" dirty="0" smtClean="0"/>
                        <a:t>: 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RF cavity phase modulation for 25ns</a:t>
                      </a:r>
                      <a:endParaRPr lang="en-US" sz="20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B</a:t>
                      </a: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84213" y="25400"/>
            <a:ext cx="8229600" cy="5238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dirty="0" smtClean="0"/>
              <a:t>Draft MD Planning Thu – Fri (21. – 22.6.)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7467600" y="43434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467600" y="35052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467600" y="2971800"/>
            <a:ext cx="685800" cy="457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7467600" y="1905000"/>
            <a:ext cx="685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7467600" y="2590800"/>
            <a:ext cx="685800" cy="304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467600" y="1219200"/>
            <a:ext cx="685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391400" y="3048000"/>
            <a:ext cx="833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Ghislain</a:t>
            </a:r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7467600" y="2057400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Mirko</a:t>
            </a:r>
            <a:endParaRPr lang="en-GB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7391400" y="1371600"/>
            <a:ext cx="833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Ghislain</a:t>
            </a:r>
            <a:endParaRPr lang="en-GB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7494989" y="2590800"/>
            <a:ext cx="58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Alick</a:t>
            </a:r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7391400" y="3733800"/>
            <a:ext cx="766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Verena</a:t>
            </a:r>
            <a:endParaRPr lang="en-GB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7467600" y="4572000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Mirko</a:t>
            </a:r>
            <a:endParaRPr lang="en-GB" sz="1400" dirty="0"/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0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fi-FI" dirty="0" smtClean="0">
                <a:solidFill>
                  <a:srgbClr val="00007D"/>
                </a:solidFill>
              </a:rPr>
              <a:t>MD#2 News &amp; Plan 23 June 2012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23-06-12</a:t>
            </a:r>
            <a:endParaRPr lang="en-US" dirty="0">
              <a:solidFill>
                <a:srgbClr val="0000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5896528"/>
              </p:ext>
            </p:extLst>
          </p:nvPr>
        </p:nvGraphicFramePr>
        <p:xfrm>
          <a:off x="403127" y="727150"/>
          <a:ext cx="8425169" cy="589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673"/>
                <a:gridCol w="762000"/>
                <a:gridCol w="5562600"/>
                <a:gridCol w="846781"/>
                <a:gridCol w="590115"/>
              </a:tblGrid>
              <a:tr h="4041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Time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MP</a:t>
                      </a:r>
                      <a:endParaRPr lang="en-US" sz="1600" dirty="0"/>
                    </a:p>
                  </a:txBody>
                  <a:tcPr/>
                </a:tc>
              </a:tr>
              <a:tr h="431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Sat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06:00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GeV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 4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 beta* (2)</a:t>
                      </a:r>
                      <a:endParaRPr kumimoji="0" lang="en-US" sz="2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14:00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334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smtClean="0"/>
                        <a:t>16:</a:t>
                      </a:r>
                      <a:r>
                        <a:rPr lang="en-US" sz="1600" i="0" dirty="0" smtClean="0"/>
                        <a:t>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GeV: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Transverse Damper studies </a:t>
                      </a:r>
                      <a:r>
                        <a:rPr kumimoji="0" lang="en-US" sz="20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cancelled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254408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22:00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75002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Sun</a:t>
                      </a:r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00:00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GeV </a:t>
                      </a:r>
                      <a:r>
                        <a:rPr lang="en-US" sz="1600" noProof="0" dirty="0" smtClean="0">
                          <a:sym typeface="Wingdings"/>
                        </a:rPr>
                        <a:t> 4</a:t>
                      </a:r>
                      <a:r>
                        <a:rPr lang="en-US" sz="1600" noProof="0" dirty="0" smtClean="0"/>
                        <a:t> </a:t>
                      </a:r>
                      <a:r>
                        <a:rPr lang="en-US" sz="1600" noProof="0" dirty="0" err="1" smtClean="0"/>
                        <a:t>TeV</a:t>
                      </a:r>
                      <a:r>
                        <a:rPr lang="en-US" sz="1600" noProof="0" dirty="0" smtClean="0"/>
                        <a:t>: 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Collimation </a:t>
                      </a:r>
                      <a:r>
                        <a:rPr lang="en-US" sz="2000" b="1" u="sng" baseline="0" noProof="0" dirty="0" smtClean="0">
                          <a:solidFill>
                            <a:srgbClr val="0000FF"/>
                          </a:solidFill>
                        </a:rPr>
                        <a:t>(impedance, nominal settings)</a:t>
                      </a:r>
                      <a:endParaRPr lang="en-US" sz="2000" i="1" noProof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C</a:t>
                      </a:r>
                      <a:endParaRPr lang="en-US" sz="1600" b="1" i="0" u="none" dirty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304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06:00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(Body)"/>
                        <a:ea typeface="+mn-ea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77388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08:00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Beam Instrumentation </a:t>
                      </a:r>
                      <a:r>
                        <a:rPr lang="en-US" sz="16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(BSRT, BGI,</a:t>
                      </a:r>
                      <a:r>
                        <a:rPr lang="en-US" sz="16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wire scan, BPM nonlinearities)</a:t>
                      </a:r>
                      <a:endParaRPr lang="en-US" sz="16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A/B/C</a:t>
                      </a:r>
                    </a:p>
                  </a:txBody>
                  <a:tcPr marL="12700" marR="12700" marT="12700" marB="0" anchor="ctr"/>
                </a:tc>
              </a:tr>
              <a:tr h="6096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16:00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Wingdings"/>
                        </a:rPr>
                        <a:t> 4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Test ramp for </a:t>
                      </a:r>
                      <a:r>
                        <a:rPr lang="en-US" sz="2000" b="1" u="sng" dirty="0" err="1" smtClean="0">
                          <a:solidFill>
                            <a:srgbClr val="0000FF"/>
                          </a:solidFill>
                          <a:sym typeface="Wingdings"/>
                        </a:rPr>
                        <a:t>emittance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calibration</a:t>
                      </a:r>
                      <a:endParaRPr lang="en-US" sz="20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B/C</a:t>
                      </a:r>
                    </a:p>
                  </a:txBody>
                  <a:tcPr marL="12700" marR="12700" marT="12700" marB="0" anchor="ctr"/>
                </a:tc>
              </a:tr>
              <a:tr h="289968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20:00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dirty="0" smtClean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2857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22:00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Dynamic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Aperture MD</a:t>
                      </a:r>
                      <a:endParaRPr lang="en-US" sz="20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D</a:t>
                      </a:r>
                    </a:p>
                  </a:txBody>
                  <a:tcPr marL="12700" marR="12700" marT="12700" marB="0" anchor="ctr"/>
                </a:tc>
              </a:tr>
              <a:tr h="3049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Mon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06:00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Technical Stop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dirty="0" smtClean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84213" y="25400"/>
            <a:ext cx="8229600" cy="5238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dirty="0" smtClean="0"/>
              <a:t>Draft MD Planning Sat – Mon (23. – 25.6.)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7467600" y="1066800"/>
            <a:ext cx="685800" cy="457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467600" y="16002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67600" y="3962400"/>
            <a:ext cx="685800" cy="685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67600" y="2209800"/>
            <a:ext cx="685800" cy="838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67600" y="31242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67600" y="47244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44078" y="1143000"/>
            <a:ext cx="873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Alick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467600" y="2514600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Mirko</a:t>
            </a:r>
            <a:endParaRPr lang="en-GB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467600" y="3358269"/>
            <a:ext cx="58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Alick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467600" y="1676400"/>
            <a:ext cx="693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Enrico</a:t>
            </a:r>
            <a:endParaRPr lang="en-GB" sz="14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7467600" y="5867400"/>
            <a:ext cx="685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67600" y="5023731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Mirko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467600" y="6016823"/>
            <a:ext cx="58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Alick</a:t>
            </a:r>
            <a:endParaRPr lang="en-GB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467600" y="4188023"/>
            <a:ext cx="693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Enrico</a:t>
            </a:r>
            <a:endParaRPr lang="en-GB" sz="1400" dirty="0"/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fi-FI" dirty="0" smtClean="0">
                <a:solidFill>
                  <a:srgbClr val="00007D"/>
                </a:solidFill>
              </a:rPr>
              <a:t>MD#2 News &amp; Plan 23 June 2012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23-06-12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195009" y="1281684"/>
            <a:ext cx="978408" cy="484632"/>
          </a:xfrm>
          <a:prstGeom prst="rightArrow">
            <a:avLst/>
          </a:prstGeom>
          <a:solidFill>
            <a:srgbClr val="FF0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83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649642"/>
              </p:ext>
            </p:extLst>
          </p:nvPr>
        </p:nvGraphicFramePr>
        <p:xfrm>
          <a:off x="403127" y="727150"/>
          <a:ext cx="8425169" cy="589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673"/>
                <a:gridCol w="762000"/>
                <a:gridCol w="5562600"/>
                <a:gridCol w="846781"/>
                <a:gridCol w="590115"/>
              </a:tblGrid>
              <a:tr h="4041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Time</a:t>
                      </a:r>
                      <a:endParaRPr lang="en-US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MP</a:t>
                      </a:r>
                      <a:endParaRPr lang="en-US" sz="1600" dirty="0"/>
                    </a:p>
                  </a:txBody>
                  <a:tcPr/>
                </a:tc>
              </a:tr>
              <a:tr h="431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Sat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06:00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450 GeV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 4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TeV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 beta* (2)</a:t>
                      </a:r>
                      <a:endParaRPr kumimoji="0" lang="en-US" sz="2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(Body)"/>
                          <a:cs typeface="Arial (Body)"/>
                        </a:rPr>
                        <a:t>A</a:t>
                      </a:r>
                    </a:p>
                  </a:txBody>
                  <a:tcPr marL="12700" marR="12700" marT="12700" marB="0" anchor="ctr"/>
                </a:tc>
              </a:tr>
              <a:tr h="3048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14:00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334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smtClean="0"/>
                        <a:t>16:</a:t>
                      </a:r>
                      <a:r>
                        <a:rPr lang="en-US" sz="1600" i="0" dirty="0" smtClean="0"/>
                        <a:t>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GeV: </a:t>
                      </a:r>
                      <a:r>
                        <a:rPr kumimoji="0" lang="en-US" sz="20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Transverse Damper studies </a:t>
                      </a:r>
                      <a:r>
                        <a:rPr kumimoji="0" lang="en-US" sz="20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– cancelled  </a:t>
                      </a:r>
                      <a:r>
                        <a:rPr kumimoji="0" lang="en-US" sz="20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→</a:t>
                      </a:r>
                      <a:r>
                        <a:rPr kumimoji="0" lang="en-US" sz="20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instability studies (</a:t>
                      </a:r>
                      <a:r>
                        <a:rPr kumimoji="0" lang="en-US" sz="2000" b="1" i="1" u="sng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octupoles</a:t>
                      </a:r>
                      <a:r>
                        <a:rPr kumimoji="0" lang="en-US" sz="20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ADT, Q’)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254408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22:00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75002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Sun</a:t>
                      </a:r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00:00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450 GeV </a:t>
                      </a:r>
                      <a:r>
                        <a:rPr lang="en-US" sz="1600" noProof="0" dirty="0" smtClean="0">
                          <a:sym typeface="Wingdings"/>
                        </a:rPr>
                        <a:t> 4</a:t>
                      </a:r>
                      <a:r>
                        <a:rPr lang="en-US" sz="1600" noProof="0" dirty="0" smtClean="0"/>
                        <a:t> </a:t>
                      </a:r>
                      <a:r>
                        <a:rPr lang="en-US" sz="1600" noProof="0" dirty="0" err="1" smtClean="0"/>
                        <a:t>TeV</a:t>
                      </a:r>
                      <a:r>
                        <a:rPr lang="en-US" sz="1600" noProof="0" dirty="0" smtClean="0"/>
                        <a:t>:  </a:t>
                      </a:r>
                      <a:r>
                        <a:rPr lang="en-US" sz="2000" b="1" u="sng" noProof="0" dirty="0" smtClean="0">
                          <a:solidFill>
                            <a:srgbClr val="0000FF"/>
                          </a:solidFill>
                        </a:rPr>
                        <a:t>Collimation </a:t>
                      </a:r>
                      <a:r>
                        <a:rPr lang="en-US" sz="2000" b="1" u="sng" baseline="0" noProof="0" dirty="0" smtClean="0">
                          <a:solidFill>
                            <a:srgbClr val="0000FF"/>
                          </a:solidFill>
                        </a:rPr>
                        <a:t>(impedance, nominal settings)</a:t>
                      </a:r>
                      <a:endParaRPr lang="en-US" sz="2000" i="1" noProof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C</a:t>
                      </a:r>
                      <a:endParaRPr lang="en-US" sz="1600" b="1" i="0" u="none" dirty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304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06:00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 (Body)"/>
                        <a:ea typeface="+mn-ea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77388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08:00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Beam Instrumentation </a:t>
                      </a:r>
                      <a:r>
                        <a:rPr lang="en-US" sz="16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(BSRT, BGI,</a:t>
                      </a:r>
                      <a:r>
                        <a:rPr lang="en-US" sz="16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wire scan, BPM nonlinearities)</a:t>
                      </a:r>
                      <a:endParaRPr lang="en-US" sz="16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A/B/C</a:t>
                      </a:r>
                    </a:p>
                  </a:txBody>
                  <a:tcPr marL="12700" marR="12700" marT="12700" marB="0" anchor="ctr"/>
                </a:tc>
              </a:tr>
              <a:tr h="609600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16:00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>
                          <a:sym typeface="Wingdings"/>
                        </a:rPr>
                        <a:t></a:t>
                      </a:r>
                      <a:r>
                        <a:rPr lang="en-US" sz="1600" dirty="0" smtClean="0">
                          <a:sym typeface="Wingdings"/>
                        </a:rPr>
                        <a:t> 4 </a:t>
                      </a:r>
                      <a:r>
                        <a:rPr lang="en-US" sz="1600" dirty="0" err="1" smtClean="0">
                          <a:sym typeface="Wingdings"/>
                        </a:rPr>
                        <a:t>TeV</a:t>
                      </a:r>
                      <a:r>
                        <a:rPr lang="en-US" sz="1600" dirty="0" smtClean="0">
                          <a:sym typeface="Wingdings"/>
                        </a:rPr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Test ramp for </a:t>
                      </a:r>
                      <a:r>
                        <a:rPr lang="en-US" sz="2000" b="1" u="sng" dirty="0" err="1" smtClean="0">
                          <a:solidFill>
                            <a:srgbClr val="0000FF"/>
                          </a:solidFill>
                          <a:sym typeface="Wingdings"/>
                        </a:rPr>
                        <a:t>emittance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calibration</a:t>
                      </a:r>
                      <a:endParaRPr lang="en-US" sz="20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B/C</a:t>
                      </a:r>
                    </a:p>
                  </a:txBody>
                  <a:tcPr marL="12700" marR="12700" marT="12700" marB="0" anchor="ctr"/>
                </a:tc>
              </a:tr>
              <a:tr h="289968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400" i="0" dirty="0" smtClean="0"/>
                        <a:t>20:00</a:t>
                      </a:r>
                      <a:endParaRPr lang="en-US" sz="14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noProof="0" dirty="0" smtClean="0"/>
                        <a:t>Ramp down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dirty="0" smtClean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  <a:tr h="528575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0" dirty="0" smtClean="0"/>
                        <a:t>22:00</a:t>
                      </a:r>
                      <a:endParaRPr lang="en-US" sz="1600" i="0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450 </a:t>
                      </a:r>
                      <a:r>
                        <a:rPr lang="en-US" sz="1600" dirty="0" err="1" smtClean="0"/>
                        <a:t>GeV</a:t>
                      </a:r>
                      <a:r>
                        <a:rPr lang="en-US" sz="1600" dirty="0" smtClean="0"/>
                        <a:t>: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Dynamic</a:t>
                      </a:r>
                      <a:r>
                        <a:rPr lang="en-US" sz="2000" b="1" u="sng" baseline="0" dirty="0" smtClean="0">
                          <a:solidFill>
                            <a:srgbClr val="0000FF"/>
                          </a:solidFill>
                          <a:sym typeface="Wingdings"/>
                        </a:rPr>
                        <a:t> </a:t>
                      </a:r>
                      <a:r>
                        <a:rPr lang="en-US" sz="2000" b="1" u="sng" dirty="0" smtClean="0">
                          <a:solidFill>
                            <a:srgbClr val="0000FF"/>
                          </a:solidFill>
                          <a:sym typeface="Wingdings"/>
                        </a:rPr>
                        <a:t>Aperture MD</a:t>
                      </a:r>
                      <a:endParaRPr lang="en-US" sz="2000" dirty="0" smtClean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dirty="0" smtClean="0">
                          <a:solidFill>
                            <a:schemeClr val="tx1"/>
                          </a:solidFill>
                          <a:latin typeface="Arial (Body)"/>
                          <a:cs typeface="Arial (Body)"/>
                        </a:rPr>
                        <a:t>D</a:t>
                      </a:r>
                    </a:p>
                  </a:txBody>
                  <a:tcPr marL="12700" marR="12700" marT="12700" marB="0" anchor="ctr"/>
                </a:tc>
              </a:tr>
              <a:tr h="30490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Mon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06:00</a:t>
                      </a:r>
                      <a:endParaRPr lang="en-US" sz="1600" b="1" dirty="0"/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Technical Stop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dirty="0" smtClean="0">
                        <a:solidFill>
                          <a:schemeClr val="tx1"/>
                        </a:solidFill>
                        <a:latin typeface="Arial (Body)"/>
                        <a:cs typeface="Arial (Body)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84213" y="25400"/>
            <a:ext cx="8229600" cy="523875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2"/>
                </a:solidFill>
                <a:latin typeface="Arial" charset="0"/>
              </a:defRPr>
            </a:lvl9pPr>
          </a:lstStyle>
          <a:p>
            <a:r>
              <a:rPr lang="en-US" dirty="0" smtClean="0"/>
              <a:t>Draft MD Planning Sat – Mon (23. – 25.6.)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7467600" y="1066800"/>
            <a:ext cx="685800" cy="457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467600" y="1600200"/>
            <a:ext cx="685800" cy="5334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467600" y="3962400"/>
            <a:ext cx="685800" cy="685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467600" y="2209800"/>
            <a:ext cx="685800" cy="8382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67600" y="3124200"/>
            <a:ext cx="685800" cy="7620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467600" y="4724400"/>
            <a:ext cx="685800" cy="10668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44078" y="1143000"/>
            <a:ext cx="873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Alick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7467600" y="2514600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Mirko</a:t>
            </a:r>
            <a:endParaRPr lang="en-GB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467600" y="3358269"/>
            <a:ext cx="58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Alick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467600" y="1676400"/>
            <a:ext cx="693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Enrico</a:t>
            </a:r>
            <a:endParaRPr lang="en-GB" sz="14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7467600" y="5867400"/>
            <a:ext cx="685800" cy="609600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67600" y="5023731"/>
            <a:ext cx="623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Mirko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7467600" y="6016823"/>
            <a:ext cx="5822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 smtClean="0"/>
              <a:t>Alick</a:t>
            </a:r>
            <a:endParaRPr lang="en-GB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467600" y="4188023"/>
            <a:ext cx="693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 smtClean="0"/>
              <a:t>Enrico</a:t>
            </a:r>
            <a:endParaRPr lang="en-GB" sz="1400" dirty="0"/>
          </a:p>
        </p:txBody>
      </p:sp>
      <p:sp>
        <p:nvSpPr>
          <p:cNvPr id="23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/>
          <a:p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fi-FI" dirty="0" smtClean="0">
                <a:solidFill>
                  <a:srgbClr val="00007D"/>
                </a:solidFill>
              </a:rPr>
              <a:t>MD#2 News &amp; Plan 23 June 2012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29" name="Date Placeholder 3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>
                <a:solidFill>
                  <a:srgbClr val="00007D"/>
                </a:solidFill>
              </a:rPr>
              <a:t>23-06-12</a:t>
            </a:r>
            <a:endParaRPr lang="en-US" dirty="0">
              <a:solidFill>
                <a:srgbClr val="00007D"/>
              </a:solidFill>
            </a:endParaRPr>
          </a:p>
        </p:txBody>
      </p:sp>
      <p:sp>
        <p:nvSpPr>
          <p:cNvPr id="30" name="Right Arrow 29"/>
          <p:cNvSpPr/>
          <p:nvPr/>
        </p:nvSpPr>
        <p:spPr bwMode="auto">
          <a:xfrm>
            <a:off x="195009" y="1281684"/>
            <a:ext cx="978408" cy="484632"/>
          </a:xfrm>
          <a:prstGeom prst="rightArrow">
            <a:avLst/>
          </a:prstGeom>
          <a:solidFill>
            <a:srgbClr val="FF0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7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167027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excitation for fast losses using ADT with sign flip</a:t>
            </a:r>
          </a:p>
          <a:p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4</a:t>
            </a:r>
            <a:r>
              <a:rPr lang="en-US" sz="2800" dirty="0" smtClean="0"/>
              <a:t>50 GeV: fast losses with </a:t>
            </a:r>
            <a:r>
              <a:rPr lang="en-US" sz="2800" b="1" dirty="0" smtClean="0">
                <a:solidFill>
                  <a:srgbClr val="0000CC"/>
                </a:solidFill>
              </a:rPr>
              <a:t>asymmetric collimator 	settings</a:t>
            </a:r>
            <a:endParaRPr lang="en-US" sz="2800" b="1" dirty="0">
              <a:solidFill>
                <a:srgbClr val="0000CC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4 </a:t>
            </a:r>
            <a:r>
              <a:rPr lang="en-US" sz="2800" dirty="0" err="1" smtClean="0"/>
              <a:t>TeV</a:t>
            </a:r>
            <a:r>
              <a:rPr lang="en-US" sz="2800" dirty="0" smtClean="0"/>
              <a:t>: 10 pilot bunches / beam; only beam 2 used; 	</a:t>
            </a:r>
            <a:r>
              <a:rPr lang="en-US" sz="2800" b="1" dirty="0" smtClean="0">
                <a:solidFill>
                  <a:srgbClr val="0000CC"/>
                </a:solidFill>
              </a:rPr>
              <a:t>bunches excited </a:t>
            </a:r>
            <a:r>
              <a:rPr lang="en-US" sz="2800" b="1" dirty="0">
                <a:solidFill>
                  <a:srgbClr val="0000CC"/>
                </a:solidFill>
              </a:rPr>
              <a:t>with increasing </a:t>
            </a:r>
            <a:r>
              <a:rPr lang="en-US" sz="2800" b="1" dirty="0" smtClean="0">
                <a:solidFill>
                  <a:srgbClr val="0000CC"/>
                </a:solidFill>
              </a:rPr>
              <a:t>gain</a:t>
            </a:r>
            <a:r>
              <a:rPr lang="en-US" sz="2800" dirty="0" smtClean="0"/>
              <a:t>; at 200% 	warning; finally beam dumped at </a:t>
            </a:r>
            <a:r>
              <a:rPr lang="en-US" sz="2800" dirty="0"/>
              <a:t>400% of ADT </a:t>
            </a:r>
            <a:r>
              <a:rPr lang="en-US" sz="2800" dirty="0" smtClean="0"/>
              <a:t>gain; </a:t>
            </a:r>
          </a:p>
          <a:p>
            <a:r>
              <a:rPr lang="en-US" sz="2800" dirty="0"/>
              <a:t>	</a:t>
            </a:r>
            <a:r>
              <a:rPr lang="en-US" sz="2800" b="1" dirty="0" smtClean="0">
                <a:solidFill>
                  <a:srgbClr val="00B050"/>
                </a:solidFill>
              </a:rPr>
              <a:t>no </a:t>
            </a:r>
            <a:r>
              <a:rPr lang="en-US" sz="2800" b="1" dirty="0">
                <a:solidFill>
                  <a:srgbClr val="00B050"/>
                </a:solidFill>
              </a:rPr>
              <a:t>leaks to coils </a:t>
            </a:r>
            <a:r>
              <a:rPr lang="en-US" sz="2800" b="1" dirty="0" smtClean="0">
                <a:solidFill>
                  <a:srgbClr val="00B050"/>
                </a:solidFill>
              </a:rPr>
              <a:t>observed</a:t>
            </a:r>
            <a:endParaRPr lang="en-US" sz="2800" b="1" dirty="0">
              <a:solidFill>
                <a:srgbClr val="00B050"/>
              </a:solidFill>
            </a:endParaRPr>
          </a:p>
          <a:p>
            <a:endParaRPr lang="en-US" sz="2800" dirty="0"/>
          </a:p>
          <a:p>
            <a:r>
              <a:rPr lang="en-US" sz="2800" dirty="0"/>
              <a:t> </a:t>
            </a:r>
          </a:p>
          <a:p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0" y="6211669"/>
            <a:ext cx="8892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dirty="0" smtClean="0">
                <a:solidFill>
                  <a:prstClr val="black"/>
                </a:solidFill>
              </a:rPr>
              <a:t>M. Sapinski, A. Priebe, B. </a:t>
            </a:r>
            <a:r>
              <a:rPr lang="en-US" dirty="0" err="1" smtClean="0">
                <a:solidFill>
                  <a:prstClr val="black"/>
                </a:solidFill>
              </a:rPr>
              <a:t>Dehning</a:t>
            </a:r>
            <a:r>
              <a:rPr lang="en-US" dirty="0" smtClean="0">
                <a:solidFill>
                  <a:prstClr val="black"/>
                </a:solidFill>
              </a:rPr>
              <a:t>, et al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13580" y="0"/>
            <a:ext cx="9289032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prstClr val="black"/>
                </a:solidFill>
              </a:rPr>
              <a:t>ADT Fast Losses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9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3" y="1358758"/>
            <a:ext cx="4453094" cy="36604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895" y="4919397"/>
            <a:ext cx="4624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ADT excitation in vertical plane </a:t>
            </a:r>
            <a:r>
              <a:rPr lang="en-US" sz="2400" dirty="0" smtClean="0"/>
              <a:t> B2;  11:08:12 </a:t>
            </a:r>
            <a:r>
              <a:rPr lang="en-US" sz="2400" dirty="0"/>
              <a:t>TCP.D6R7.B2 set to 5.7 sigma, 11 </a:t>
            </a:r>
            <a:r>
              <a:rPr lang="en-US" sz="2400" dirty="0" smtClean="0"/>
              <a:t>sigma 129</a:t>
            </a:r>
            <a:r>
              <a:rPr lang="en-US" sz="2400" dirty="0"/>
              <a:t>% of threshold of TCP.C6R7.B2 </a:t>
            </a:r>
            <a:r>
              <a:rPr lang="en-US" sz="2400" dirty="0" smtClean="0"/>
              <a:t>(still at 5.7 sigma)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543" y="1358759"/>
            <a:ext cx="4545563" cy="37364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632965" y="5019230"/>
            <a:ext cx="45110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Excitation of B1 in horizontal </a:t>
            </a:r>
            <a:r>
              <a:rPr lang="en-US" sz="2400" dirty="0" smtClean="0"/>
              <a:t>plane, TCP.C6L7.B1 </a:t>
            </a:r>
            <a:r>
              <a:rPr lang="en-US" sz="2400" dirty="0"/>
              <a:t>set to 4 sigma and </a:t>
            </a:r>
            <a:r>
              <a:rPr lang="en-US" sz="2400" dirty="0" smtClean="0"/>
              <a:t>5.7 no </a:t>
            </a:r>
            <a:r>
              <a:rPr lang="en-US" sz="2400" dirty="0"/>
              <a:t>dump! at 11:19:21</a:t>
            </a:r>
            <a:endParaRPr lang="en-GB" sz="24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13580" y="215758"/>
            <a:ext cx="9289032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prstClr val="black"/>
                </a:solidFill>
              </a:rPr>
              <a:t>ADT Fast Losses – 450 GeV examples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6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13580" y="215758"/>
            <a:ext cx="9289032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prstClr val="black"/>
                </a:solidFill>
              </a:rPr>
              <a:t>ADT Fast Losses – 4 </a:t>
            </a:r>
            <a:r>
              <a:rPr lang="en-US" sz="4000" dirty="0" err="1">
                <a:solidFill>
                  <a:prstClr val="black"/>
                </a:solidFill>
              </a:rPr>
              <a:t>T</a:t>
            </a:r>
            <a:r>
              <a:rPr lang="en-US" sz="4000" dirty="0" err="1" smtClean="0">
                <a:solidFill>
                  <a:prstClr val="black"/>
                </a:solidFill>
              </a:rPr>
              <a:t>eV</a:t>
            </a:r>
            <a:r>
              <a:rPr lang="en-US" sz="4000" dirty="0" smtClean="0">
                <a:solidFill>
                  <a:prstClr val="black"/>
                </a:solidFill>
              </a:rPr>
              <a:t> examples</a:t>
            </a:r>
            <a:endParaRPr lang="en-GB" sz="4000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926" y="1124744"/>
            <a:ext cx="4555215" cy="37444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4" y="1124744"/>
            <a:ext cx="4555214" cy="37444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4972526"/>
            <a:ext cx="1949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200% warning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88024" y="5002937"/>
            <a:ext cx="1670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  <a:r>
              <a:rPr lang="en-US" sz="2400" dirty="0" smtClean="0"/>
              <a:t>00% dump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5095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17623"/>
            <a:ext cx="68570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Injection with SPS Q20 optics</a:t>
            </a:r>
            <a:endParaRPr lang="en-GB" sz="4400" dirty="0"/>
          </a:p>
        </p:txBody>
      </p:sp>
      <p:sp>
        <p:nvSpPr>
          <p:cNvPr id="4" name="Rectangle 3"/>
          <p:cNvSpPr/>
          <p:nvPr/>
        </p:nvSpPr>
        <p:spPr>
          <a:xfrm>
            <a:off x="173572" y="1196752"/>
            <a:ext cx="8970428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/>
              <a:t>Started with </a:t>
            </a:r>
            <a:r>
              <a:rPr lang="en-US" sz="2400" b="1" dirty="0">
                <a:solidFill>
                  <a:srgbClr val="0000CC"/>
                </a:solidFill>
              </a:rPr>
              <a:t>pilot injections and steering of the </a:t>
            </a:r>
            <a:r>
              <a:rPr lang="en-US" sz="2400" b="1" dirty="0" smtClean="0">
                <a:solidFill>
                  <a:srgbClr val="0000CC"/>
                </a:solidFill>
              </a:rPr>
              <a:t>lines</a:t>
            </a:r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Both </a:t>
            </a:r>
            <a:r>
              <a:rPr lang="en-US" sz="2400" dirty="0"/>
              <a:t>beams went in, B1 Vertical plane with big oscillations in </a:t>
            </a:r>
            <a:r>
              <a:rPr lang="en-US" sz="2400" dirty="0" smtClean="0"/>
              <a:t>the </a:t>
            </a:r>
            <a:r>
              <a:rPr lang="en-US" sz="2400" dirty="0"/>
              <a:t>line, was due to polarity switch on a corrector after </a:t>
            </a:r>
            <a:r>
              <a:rPr lang="en-US" sz="2400" dirty="0" err="1" smtClean="0"/>
              <a:t>HiRadMat</a:t>
            </a:r>
            <a:endParaRPr lang="en-US" sz="2400" dirty="0"/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Steered </a:t>
            </a:r>
            <a:r>
              <a:rPr lang="en-US" sz="2400" dirty="0"/>
              <a:t>both </a:t>
            </a:r>
            <a:r>
              <a:rPr lang="en-US" sz="2400" dirty="0" smtClean="0"/>
              <a:t>lines</a:t>
            </a:r>
            <a:endParaRPr lang="en-US" sz="2400" dirty="0"/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njected </a:t>
            </a:r>
            <a:r>
              <a:rPr lang="en-US" sz="2400" dirty="0"/>
              <a:t>INDIV - OK as </a:t>
            </a:r>
            <a:r>
              <a:rPr lang="en-US" sz="2400" dirty="0" smtClean="0"/>
              <a:t>well</a:t>
            </a:r>
            <a:endParaRPr lang="en-US" sz="2400" dirty="0"/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00CC"/>
                </a:solidFill>
              </a:rPr>
              <a:t>Injected </a:t>
            </a:r>
            <a:r>
              <a:rPr lang="en-US" sz="2400" b="1" dirty="0">
                <a:solidFill>
                  <a:srgbClr val="0000CC"/>
                </a:solidFill>
              </a:rPr>
              <a:t>higher bunch intensities up to 3e11 and measured </a:t>
            </a:r>
            <a:r>
              <a:rPr lang="en-US" sz="2400" b="1" dirty="0" smtClean="0">
                <a:solidFill>
                  <a:srgbClr val="0000CC"/>
                </a:solidFill>
              </a:rPr>
              <a:t>	</a:t>
            </a:r>
            <a:r>
              <a:rPr lang="en-US" sz="2400" b="1" dirty="0" err="1" smtClean="0">
                <a:solidFill>
                  <a:srgbClr val="0000CC"/>
                </a:solidFill>
              </a:rPr>
              <a:t>emittances</a:t>
            </a:r>
            <a:r>
              <a:rPr lang="en-US" sz="2400" b="1" dirty="0" smtClean="0">
                <a:solidFill>
                  <a:srgbClr val="0000CC"/>
                </a:solidFill>
              </a:rPr>
              <a:t> </a:t>
            </a:r>
            <a:r>
              <a:rPr lang="en-US" sz="2400" dirty="0"/>
              <a:t>in SPS and LHC for several bunches - to be </a:t>
            </a:r>
            <a:r>
              <a:rPr lang="en-US" sz="2400" dirty="0" smtClean="0"/>
              <a:t>	checked </a:t>
            </a:r>
            <a:r>
              <a:rPr lang="en-US" sz="2400" dirty="0"/>
              <a:t>offline from </a:t>
            </a:r>
            <a:r>
              <a:rPr lang="en-US" sz="2400" dirty="0" smtClean="0"/>
              <a:t>wire scanner </a:t>
            </a:r>
            <a:r>
              <a:rPr lang="en-US" sz="2400" dirty="0"/>
              <a:t>and BSRT </a:t>
            </a:r>
            <a:r>
              <a:rPr lang="en-US" sz="2400" dirty="0" smtClean="0"/>
              <a:t>data</a:t>
            </a:r>
            <a:endParaRPr lang="en-US" sz="2400" dirty="0"/>
          </a:p>
          <a:p>
            <a:pPr marL="342900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2400" dirty="0" smtClean="0"/>
              <a:t>Switched </a:t>
            </a:r>
            <a:r>
              <a:rPr lang="en-US" sz="2400" dirty="0"/>
              <a:t>back to pilot for </a:t>
            </a:r>
            <a:r>
              <a:rPr lang="en-US" sz="2400" b="1" dirty="0">
                <a:solidFill>
                  <a:srgbClr val="0000CC"/>
                </a:solidFill>
              </a:rPr>
              <a:t>dispersion mismatch </a:t>
            </a:r>
            <a:r>
              <a:rPr lang="en-US" sz="2400" b="1" dirty="0" smtClean="0">
                <a:solidFill>
                  <a:srgbClr val="0000CC"/>
                </a:solidFill>
              </a:rPr>
              <a:t>measurements </a:t>
            </a:r>
            <a:r>
              <a:rPr lang="en-US" sz="2400" dirty="0" smtClean="0"/>
              <a:t>- 	very nice </a:t>
            </a:r>
            <a:r>
              <a:rPr lang="en-US" sz="2400" dirty="0"/>
              <a:t>for B1, but quite big mismatch for </a:t>
            </a:r>
            <a:r>
              <a:rPr lang="en-US" sz="2400" dirty="0" smtClean="0"/>
              <a:t>B2 - more </a:t>
            </a:r>
            <a:r>
              <a:rPr lang="en-US" sz="2400" dirty="0"/>
              <a:t>time will </a:t>
            </a:r>
            <a:r>
              <a:rPr lang="en-US" sz="2400" dirty="0" smtClean="0"/>
              <a:t>	be needed </a:t>
            </a:r>
            <a:r>
              <a:rPr lang="en-US" sz="2400" dirty="0"/>
              <a:t>during the next MD to investigate the B2 </a:t>
            </a:r>
            <a:r>
              <a:rPr lang="en-US" sz="2400" dirty="0" smtClean="0"/>
              <a:t>mismatch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166568"/>
            <a:ext cx="4507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C. Bracco, V. Kain, L. Norderhaug Drosdal,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3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5" y="1230603"/>
            <a:ext cx="4588925" cy="32403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450" y="1170366"/>
            <a:ext cx="4674232" cy="33005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5050" y="311713"/>
            <a:ext cx="78427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First Q20 beam injection into LHC</a:t>
            </a:r>
            <a:endParaRPr lang="en-GB" sz="4400" dirty="0"/>
          </a:p>
        </p:txBody>
      </p:sp>
      <p:sp>
        <p:nvSpPr>
          <p:cNvPr id="6" name="Rectangle 5"/>
          <p:cNvSpPr/>
          <p:nvPr/>
        </p:nvSpPr>
        <p:spPr>
          <a:xfrm>
            <a:off x="-20014" y="464081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Beam 1 in...vertical </a:t>
            </a:r>
            <a:r>
              <a:rPr lang="en-US" sz="2400" dirty="0" smtClean="0"/>
              <a:t>oscillation due </a:t>
            </a:r>
            <a:r>
              <a:rPr lang="en-US" sz="2400" dirty="0"/>
              <a:t>to wrong polarity switch </a:t>
            </a:r>
            <a:r>
              <a:rPr lang="en-US" sz="2400" dirty="0" smtClean="0"/>
              <a:t>on MDAV.610013 (</a:t>
            </a:r>
            <a:r>
              <a:rPr lang="en-US" sz="2400" dirty="0" err="1" smtClean="0"/>
              <a:t>HiRadMat</a:t>
            </a:r>
            <a:r>
              <a:rPr lang="en-US" sz="2400" dirty="0"/>
              <a:t>)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4472450" y="464081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B2 went in better. Both planes </a:t>
            </a:r>
            <a:r>
              <a:rPr lang="en-US" sz="2400" dirty="0" smtClean="0"/>
              <a:t>good </a:t>
            </a:r>
            <a:r>
              <a:rPr lang="en-US" sz="2400" dirty="0"/>
              <a:t>from injection oscillations.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84692" y="5976731"/>
            <a:ext cx="60836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orrect </a:t>
            </a:r>
            <a:r>
              <a:rPr lang="en-US" sz="2800" dirty="0"/>
              <a:t>injection phase, +15 both beams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4638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</TotalTime>
  <Words>1301</Words>
  <Application>Microsoft Office PowerPoint</Application>
  <PresentationFormat>On-screen Show (4:3)</PresentationFormat>
  <Paragraphs>243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Pixel</vt:lpstr>
      <vt:lpstr>Office Theme</vt:lpstr>
      <vt:lpstr>MD#2 News &amp; Plan Tue – Wed (19. – 20.6.)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MD#2 News &amp; Plan Tue – Wed (19. – 20.6.)</dc:title>
  <dc:creator>Frank Zimmermann</dc:creator>
  <cp:lastModifiedBy>Mike Lamont</cp:lastModifiedBy>
  <cp:revision>48</cp:revision>
  <dcterms:created xsi:type="dcterms:W3CDTF">2012-06-19T11:19:05Z</dcterms:created>
  <dcterms:modified xsi:type="dcterms:W3CDTF">2012-06-23T14:05:22Z</dcterms:modified>
</cp:coreProperties>
</file>