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932" r:id="rId2"/>
    <p:sldId id="935" r:id="rId3"/>
    <p:sldId id="936" r:id="rId4"/>
    <p:sldId id="941" r:id="rId5"/>
    <p:sldId id="937" r:id="rId6"/>
    <p:sldId id="938" r:id="rId7"/>
    <p:sldId id="939" r:id="rId8"/>
    <p:sldId id="940" r:id="rId9"/>
    <p:sldId id="942" r:id="rId10"/>
    <p:sldId id="934" r:id="rId11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E578E"/>
    <a:srgbClr val="A33F90"/>
    <a:srgbClr val="2D4151"/>
    <a:srgbClr val="00A501"/>
    <a:srgbClr val="008000"/>
    <a:srgbClr val="FF0000"/>
    <a:srgbClr val="99FFCC"/>
    <a:srgbClr val="9FCAFF"/>
    <a:srgbClr val="DDDDDD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81" d="100"/>
          <a:sy n="81" d="100"/>
        </p:scale>
        <p:origin x="-282" y="26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08:00 Probe beam back again</a:t>
            </a:r>
          </a:p>
          <a:p>
            <a:pPr lvl="0"/>
            <a:r>
              <a:rPr lang="en-US" dirty="0" smtClean="0"/>
              <a:t>09:44 </a:t>
            </a:r>
            <a:r>
              <a:rPr lang="en-US" b="1" dirty="0" smtClean="0"/>
              <a:t>Fill #2725 Stable beams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Initial </a:t>
            </a:r>
            <a:r>
              <a:rPr lang="en-US" dirty="0" err="1" smtClean="0"/>
              <a:t>lumi's</a:t>
            </a:r>
            <a:r>
              <a:rPr lang="en-US" dirty="0" smtClean="0"/>
              <a:t> 6.4e33 cm-2s-1.</a:t>
            </a:r>
          </a:p>
          <a:p>
            <a:pPr lvl="0"/>
            <a:r>
              <a:rPr lang="en-US" dirty="0" smtClean="0"/>
              <a:t>16:49 Beam dump. Produced 120 pb-1. Trip of S81. </a:t>
            </a:r>
          </a:p>
          <a:p>
            <a:pPr lvl="0"/>
            <a:r>
              <a:rPr lang="en-US" dirty="0" smtClean="0"/>
              <a:t>17:21 Access for CMS and ALICE. Parasitic:</a:t>
            </a:r>
          </a:p>
          <a:p>
            <a:pPr lvl="1"/>
            <a:r>
              <a:rPr lang="en-US" dirty="0" smtClean="0"/>
              <a:t>MKA test</a:t>
            </a:r>
          </a:p>
          <a:p>
            <a:pPr lvl="1"/>
            <a:r>
              <a:rPr lang="en-US" dirty="0" err="1" smtClean="0"/>
              <a:t>nQPS</a:t>
            </a:r>
            <a:r>
              <a:rPr lang="en-US" dirty="0" smtClean="0"/>
              <a:t> sector 78</a:t>
            </a:r>
          </a:p>
          <a:p>
            <a:pPr lvl="1"/>
            <a:r>
              <a:rPr lang="en-US" dirty="0" smtClean="0"/>
              <a:t>LBDS TSA surveillance test</a:t>
            </a:r>
          </a:p>
          <a:p>
            <a:pPr lvl="1"/>
            <a:r>
              <a:rPr lang="en-US" dirty="0" smtClean="0"/>
              <a:t>Pulse MKD/MKB in local.</a:t>
            </a:r>
          </a:p>
          <a:p>
            <a:r>
              <a:rPr lang="en-US" dirty="0" smtClean="0"/>
              <a:t>19:10 End of access. Recycle.</a:t>
            </a:r>
          </a:p>
          <a:p>
            <a:r>
              <a:rPr lang="en-US" dirty="0" smtClean="0"/>
              <a:t>20:27 Injection.</a:t>
            </a:r>
          </a:p>
          <a:p>
            <a:r>
              <a:rPr lang="en-US" dirty="0" smtClean="0"/>
              <a:t>22:08 Stable beams #2726. 6.6e33 cm-2 s-1.</a:t>
            </a:r>
          </a:p>
          <a:p>
            <a:r>
              <a:rPr lang="en-US" dirty="0" smtClean="0"/>
              <a:t>07:06 Beam dump. Produced 142 pb-1. Electrical perturbation. ALICE and </a:t>
            </a:r>
            <a:r>
              <a:rPr lang="en-US" dirty="0" err="1" smtClean="0"/>
              <a:t>LHCb</a:t>
            </a:r>
            <a:r>
              <a:rPr lang="en-US" dirty="0" smtClean="0"/>
              <a:t> tripped. 3 PC on FMCM. 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Tue/Wed 12/13.06.12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13-06-2012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940" y="692620"/>
            <a:ext cx="8589650" cy="5904820"/>
          </a:xfrm>
        </p:spPr>
        <p:txBody>
          <a:bodyPr/>
          <a:lstStyle/>
          <a:p>
            <a:pPr>
              <a:tabLst>
                <a:tab pos="1314450" algn="l"/>
                <a:tab pos="2457450" algn="l"/>
              </a:tabLst>
            </a:pPr>
            <a:r>
              <a:rPr lang="en-US" sz="2000" b="1" u="sng" dirty="0" smtClean="0"/>
              <a:t>Delivering luminosity…</a:t>
            </a:r>
            <a:r>
              <a:rPr lang="en-US" sz="2000" b="1" dirty="0" smtClean="0"/>
              <a:t>  </a:t>
            </a:r>
          </a:p>
          <a:p>
            <a:pPr>
              <a:tabLst>
                <a:tab pos="1314450" algn="l"/>
                <a:tab pos="2457450" algn="l"/>
              </a:tabLst>
            </a:pPr>
            <a:r>
              <a:rPr lang="en-US" sz="2000" dirty="0" smtClean="0"/>
              <a:t>To be done…</a:t>
            </a:r>
          </a:p>
          <a:p>
            <a:pPr lvl="1"/>
            <a:r>
              <a:rPr lang="en-US" sz="1800" dirty="0" smtClean="0"/>
              <a:t>RF: </a:t>
            </a:r>
          </a:p>
          <a:p>
            <a:pPr lvl="2"/>
            <a:r>
              <a:rPr lang="en-US" sz="1600" dirty="0" err="1" smtClean="0"/>
              <a:t>Synchro</a:t>
            </a:r>
            <a:r>
              <a:rPr lang="en-US" sz="1600" dirty="0" smtClean="0"/>
              <a:t> loop control functions</a:t>
            </a:r>
          </a:p>
          <a:p>
            <a:pPr lvl="2"/>
            <a:r>
              <a:rPr lang="en-US" sz="1600" dirty="0" smtClean="0"/>
              <a:t>Long. blow-up at injection</a:t>
            </a:r>
          </a:p>
          <a:p>
            <a:pPr lvl="1"/>
            <a:r>
              <a:rPr lang="en-US" sz="1800" dirty="0" smtClean="0"/>
              <a:t>New filling scheme: 6 private IR8 bunches for ATLAS/CMS</a:t>
            </a:r>
          </a:p>
          <a:p>
            <a:pPr lvl="1"/>
            <a:r>
              <a:rPr lang="en-US" sz="1800" dirty="0" smtClean="0"/>
              <a:t>Impact of TETRA on hump / beam. </a:t>
            </a:r>
          </a:p>
          <a:p>
            <a:pPr lvl="2"/>
            <a:r>
              <a:rPr lang="en-US" sz="1600" dirty="0" smtClean="0"/>
              <a:t>30 </a:t>
            </a:r>
            <a:r>
              <a:rPr lang="en-US" sz="1600" dirty="0" err="1" smtClean="0"/>
              <a:t>mins</a:t>
            </a:r>
            <a:r>
              <a:rPr lang="en-US" sz="1600" dirty="0" smtClean="0"/>
              <a:t> at injection with probe bunches.</a:t>
            </a:r>
          </a:p>
          <a:p>
            <a:pPr lvl="1"/>
            <a:r>
              <a:rPr lang="en-US" sz="1800" dirty="0" smtClean="0"/>
              <a:t>Access:</a:t>
            </a:r>
          </a:p>
          <a:p>
            <a:pPr lvl="2"/>
            <a:r>
              <a:rPr lang="en-US" sz="1400" b="1" strike="sngStrike" dirty="0" smtClean="0">
                <a:solidFill>
                  <a:srgbClr val="FF0000"/>
                </a:solidFill>
              </a:rPr>
              <a:t>CMS electrical problem </a:t>
            </a:r>
            <a:r>
              <a:rPr lang="en-US" sz="1400" b="1" strike="sngStrike" dirty="0" err="1" smtClean="0">
                <a:solidFill>
                  <a:srgbClr val="FF0000"/>
                </a:solidFill>
              </a:rPr>
              <a:t>Muon</a:t>
            </a:r>
            <a:r>
              <a:rPr lang="en-US" sz="1400" b="1" strike="sngStrike" dirty="0" smtClean="0">
                <a:solidFill>
                  <a:srgbClr val="FF0000"/>
                </a:solidFill>
              </a:rPr>
              <a:t> chambers</a:t>
            </a:r>
          </a:p>
          <a:p>
            <a:pPr lvl="2"/>
            <a:r>
              <a:rPr lang="en-US" sz="1400" b="1" strike="sngStrike" dirty="0" smtClean="0">
                <a:solidFill>
                  <a:srgbClr val="FF0000"/>
                </a:solidFill>
              </a:rPr>
              <a:t>ALICE access</a:t>
            </a:r>
          </a:p>
          <a:p>
            <a:pPr lvl="2"/>
            <a:r>
              <a:rPr lang="en-US" sz="1200" strike="sngStrike" dirty="0" err="1" smtClean="0">
                <a:cs typeface="Times New Roman"/>
              </a:rPr>
              <a:t>nQPS</a:t>
            </a:r>
            <a:r>
              <a:rPr lang="en-US" sz="1200" strike="sngStrike" dirty="0" smtClean="0">
                <a:cs typeface="Times New Roman"/>
              </a:rPr>
              <a:t> sector 78 (power cycle needed afterwards)</a:t>
            </a:r>
          </a:p>
          <a:p>
            <a:pPr lvl="2"/>
            <a:r>
              <a:rPr lang="en-US" sz="1400" dirty="0" smtClean="0">
                <a:cs typeface="Times New Roman"/>
              </a:rPr>
              <a:t>TCLIB.6R2.B1 electronics and LVDT sensor.</a:t>
            </a:r>
          </a:p>
          <a:p>
            <a:pPr lvl="2"/>
            <a:r>
              <a:rPr lang="en-US" sz="1400" dirty="0" smtClean="0">
                <a:cs typeface="Times New Roman"/>
              </a:rPr>
              <a:t>MAD PM15: motors of inner doors not working (at least 4 hours).</a:t>
            </a:r>
          </a:p>
          <a:p>
            <a:pPr lvl="2"/>
            <a:r>
              <a:rPr lang="en-US" sz="1200" strike="sngStrike" dirty="0" smtClean="0">
                <a:cs typeface="Times New Roman"/>
              </a:rPr>
              <a:t>RQTL11.R7B2 temp DFBAN spikes (~3 to 5 hours). (disappeared)</a:t>
            </a:r>
          </a:p>
          <a:p>
            <a:pPr lvl="2"/>
            <a:r>
              <a:rPr lang="en-US" sz="1400" dirty="0" smtClean="0">
                <a:cs typeface="Times New Roman"/>
              </a:rPr>
              <a:t>BI in Pt4 (3-4 hours, working hours).</a:t>
            </a:r>
          </a:p>
          <a:p>
            <a:pPr lvl="2"/>
            <a:r>
              <a:rPr lang="en-US" sz="1200" strike="sngStrike" dirty="0" smtClean="0">
                <a:solidFill>
                  <a:srgbClr val="CC0066"/>
                </a:solidFill>
                <a:cs typeface="Times New Roman"/>
              </a:rPr>
              <a:t>MKA test in Pt4 (1-2 hours) in preparation for MD</a:t>
            </a:r>
          </a:p>
          <a:p>
            <a:pPr lvl="2"/>
            <a:r>
              <a:rPr lang="en-US" sz="1200" strike="sngStrike" dirty="0" smtClean="0">
                <a:solidFill>
                  <a:srgbClr val="CC0066"/>
                </a:solidFill>
                <a:cs typeface="Times New Roman"/>
              </a:rPr>
              <a:t>LBDS TSU surveillance check</a:t>
            </a:r>
          </a:p>
          <a:p>
            <a:pPr lvl="2"/>
            <a:r>
              <a:rPr lang="en-US" sz="1200" strike="sngStrike" dirty="0" smtClean="0">
                <a:cs typeface="Times New Roman"/>
              </a:rPr>
              <a:t>Pulse MKD/MKB in local in preparation for TS2</a:t>
            </a:r>
          </a:p>
          <a:p>
            <a:pPr lvl="2"/>
            <a:r>
              <a:rPr lang="en-US" sz="1400" dirty="0" smtClean="0">
                <a:cs typeface="Times New Roman"/>
              </a:rPr>
              <a:t>TOTEM vacuum gauge (3 hours).</a:t>
            </a:r>
          </a:p>
          <a:p>
            <a:pPr lvl="2"/>
            <a:r>
              <a:rPr lang="en-US" sz="1400" dirty="0" smtClean="0">
                <a:cs typeface="Times New Roman"/>
              </a:rPr>
              <a:t>MCBV18.L4B1 and RCO.A12.B1 to be repaired.</a:t>
            </a:r>
          </a:p>
          <a:p>
            <a:pPr>
              <a:tabLst>
                <a:tab pos="1314450" algn="l"/>
                <a:tab pos="2457450" algn="l"/>
              </a:tabLst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Intensity: Average ~ 1.53e11 p/bunch #2725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54093&amp;type=png&amp;fname=20120612090319.png"/>
          <p:cNvPicPr>
            <a:picLocks noChangeAspect="1" noChangeArrowheads="1"/>
          </p:cNvPicPr>
          <p:nvPr/>
        </p:nvPicPr>
        <p:blipFill>
          <a:blip r:embed="rId2" cstate="print"/>
          <a:srcRect r="14169"/>
          <a:stretch>
            <a:fillRect/>
          </a:stretch>
        </p:blipFill>
        <p:spPr bwMode="auto">
          <a:xfrm>
            <a:off x="107380" y="764630"/>
            <a:ext cx="8857230" cy="482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5157240"/>
            <a:ext cx="8229600" cy="954618"/>
          </a:xfrm>
        </p:spPr>
        <p:txBody>
          <a:bodyPr/>
          <a:lstStyle/>
          <a:p>
            <a:r>
              <a:rPr lang="en-US" dirty="0" smtClean="0"/>
              <a:t>Low for both beams</a:t>
            </a:r>
          </a:p>
          <a:p>
            <a:r>
              <a:rPr lang="en-US" dirty="0" smtClean="0"/>
              <a:t>B2: some bunches additional losses in squeeze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Bunch-by-bunch losses #2725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secure/attach.php?attachId=1254109&amp;type=png&amp;fname=20120612094938.png"/>
          <p:cNvPicPr>
            <a:picLocks noChangeAspect="1" noChangeArrowheads="1"/>
          </p:cNvPicPr>
          <p:nvPr/>
        </p:nvPicPr>
        <p:blipFill>
          <a:blip r:embed="rId2" cstate="print"/>
          <a:srcRect t="9509" r="13712"/>
          <a:stretch>
            <a:fillRect/>
          </a:stretch>
        </p:blipFill>
        <p:spPr bwMode="auto">
          <a:xfrm>
            <a:off x="216030" y="764630"/>
            <a:ext cx="8748580" cy="4289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Bunch-by-bunch losses fill #2726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secure/attach.php?attachId=1254347&amp;type=png&amp;fname=bbb%20losses%20since%20ADJUST.png"/>
          <p:cNvPicPr>
            <a:picLocks noChangeAspect="1" noChangeArrowheads="1"/>
          </p:cNvPicPr>
          <p:nvPr/>
        </p:nvPicPr>
        <p:blipFill>
          <a:blip r:embed="rId2" cstate="print"/>
          <a:srcRect r="13995"/>
          <a:stretch>
            <a:fillRect/>
          </a:stretch>
        </p:blipFill>
        <p:spPr bwMode="auto">
          <a:xfrm>
            <a:off x="179390" y="764630"/>
            <a:ext cx="8874910" cy="482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13:45 the abort gap filled suddenly above cleaning threshold and kept filling. </a:t>
            </a:r>
          </a:p>
          <a:p>
            <a:r>
              <a:rPr lang="en-US" dirty="0" smtClean="0"/>
              <a:t>The abort gap cleaning was switched on at LOW. </a:t>
            </a:r>
          </a:p>
          <a:p>
            <a:r>
              <a:rPr lang="en-US" dirty="0" smtClean="0"/>
              <a:t>After about 15 min the abort gap population went back to a normal level. </a:t>
            </a:r>
          </a:p>
          <a:p>
            <a:r>
              <a:rPr lang="en-US" dirty="0" smtClean="0"/>
              <a:t>10 min later the same thing happened again. </a:t>
            </a:r>
          </a:p>
          <a:p>
            <a:r>
              <a:rPr lang="en-US" dirty="0" smtClean="0"/>
              <a:t>Since then the however abort gap is calm. </a:t>
            </a:r>
          </a:p>
          <a:p>
            <a:r>
              <a:rPr lang="en-US" dirty="0" smtClean="0"/>
              <a:t>Abort gap cleaning is off. The RF experts have not found any explanation yet.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population #2725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cleaning #2725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secure/attach.php?attachId=1254194&amp;type=png&amp;fname=20120612150318.png"/>
          <p:cNvPicPr>
            <a:picLocks noChangeAspect="1" noChangeArrowheads="1"/>
          </p:cNvPicPr>
          <p:nvPr/>
        </p:nvPicPr>
        <p:blipFill>
          <a:blip r:embed="rId2" cstate="print"/>
          <a:srcRect t="9000" b="25999"/>
          <a:stretch>
            <a:fillRect/>
          </a:stretch>
        </p:blipFill>
        <p:spPr bwMode="auto">
          <a:xfrm>
            <a:off x="100804" y="836640"/>
            <a:ext cx="8935816" cy="446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346" y="692620"/>
            <a:ext cx="8622254" cy="5832810"/>
          </a:xfrm>
        </p:spPr>
        <p:txBody>
          <a:bodyPr/>
          <a:lstStyle/>
          <a:p>
            <a:r>
              <a:rPr lang="en-US" dirty="0" smtClean="0"/>
              <a:t>Philippe (beam control </a:t>
            </a:r>
            <a:r>
              <a:rPr lang="en-US" dirty="0" err="1" smtClean="0"/>
              <a:t>synchro</a:t>
            </a:r>
            <a:r>
              <a:rPr lang="en-US" dirty="0" smtClean="0"/>
              <a:t> loop): </a:t>
            </a:r>
          </a:p>
          <a:p>
            <a:pPr lvl="1"/>
            <a:r>
              <a:rPr lang="en-US" dirty="0" smtClean="0"/>
              <a:t>ramp functions for following RF parameters strange at end of ramp:</a:t>
            </a:r>
            <a:br>
              <a:rPr lang="en-US" dirty="0" smtClean="0"/>
            </a:br>
            <a:r>
              <a:rPr lang="en-US" dirty="0" smtClean="0"/>
              <a:t>RFBEAM1,2/SYNCHLOOP_A</a:t>
            </a:r>
            <a:br>
              <a:rPr lang="en-US" dirty="0" smtClean="0"/>
            </a:br>
            <a:r>
              <a:rPr lang="en-US" dirty="0" smtClean="0"/>
              <a:t>RFBEAM1,2/SYNCHLOOP_TAU</a:t>
            </a:r>
          </a:p>
          <a:p>
            <a:pPr lvl="1"/>
            <a:r>
              <a:rPr lang="en-US" dirty="0" smtClean="0"/>
              <a:t>This affects the stability margin of the beam control </a:t>
            </a:r>
            <a:r>
              <a:rPr lang="en-US" dirty="0" err="1" smtClean="0"/>
              <a:t>synchro</a:t>
            </a:r>
            <a:r>
              <a:rPr lang="en-US" dirty="0" smtClean="0"/>
              <a:t> loop.</a:t>
            </a:r>
          </a:p>
          <a:p>
            <a:pPr lvl="1"/>
            <a:r>
              <a:rPr lang="en-US" dirty="0" smtClean="0"/>
              <a:t>We decided not to change the functions tonight (as this has been present since the start of the 2012 run) but to consult with experts tomorrow morning and take a decision of what to do.</a:t>
            </a:r>
          </a:p>
          <a:p>
            <a:r>
              <a:rPr lang="en-US" dirty="0" smtClean="0"/>
              <a:t>Proposal for blow up at injection (reduce </a:t>
            </a:r>
            <a:r>
              <a:rPr lang="en-US" dirty="0" err="1" smtClean="0"/>
              <a:t>emittance</a:t>
            </a:r>
            <a:r>
              <a:rPr lang="en-US" dirty="0" smtClean="0"/>
              <a:t> growth):</a:t>
            </a:r>
          </a:p>
          <a:p>
            <a:pPr lvl="1"/>
            <a:r>
              <a:rPr lang="en-US" dirty="0" smtClean="0"/>
              <a:t>We propose to blow/up to 1.4 ns after each injection. They should then remain almost constant till the end of filling . That should keep the level of </a:t>
            </a:r>
            <a:r>
              <a:rPr lang="en-US" dirty="0" err="1" smtClean="0"/>
              <a:t>uncaptured</a:t>
            </a:r>
            <a:r>
              <a:rPr lang="en-US" dirty="0" smtClean="0"/>
              <a:t> beam acceptable at start ramp. It is very low now that the energies have been matched.  If losses are small we could increase to 1.5 ns in later fills.</a:t>
            </a:r>
          </a:p>
          <a:p>
            <a:pPr lvl="1"/>
            <a:r>
              <a:rPr lang="en-US" dirty="0" smtClean="0"/>
              <a:t>The classic blow/up in the ramp is kept. We expect no change in longitudinal parameters in physics, only hopefully smaller transverse </a:t>
            </a:r>
            <a:r>
              <a:rPr lang="en-US" dirty="0" err="1" smtClean="0"/>
              <a:t>emittance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function (</a:t>
            </a:r>
            <a:r>
              <a:rPr lang="en-US" dirty="0" err="1" smtClean="0"/>
              <a:t>Synchro</a:t>
            </a:r>
            <a:r>
              <a:rPr lang="en-US" dirty="0" smtClean="0"/>
              <a:t> Loop)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54305&amp;type=png&amp;fname=201206122007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620609"/>
            <a:ext cx="8065120" cy="60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evolution of few bunches, third batch B1 in last fill (2723) during the 30 min of filling. Their length grows from 1.1 ns to 1.4 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growth at injection (Philippe)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13-06-2012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00" y="2636890"/>
            <a:ext cx="58769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49534</TotalTime>
  <Words>377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Tue/Wed 12/13.06.12</vt:lpstr>
      <vt:lpstr>Intensity: Average ~ 1.53e11 p/bunch #2725 </vt:lpstr>
      <vt:lpstr>Bunch-by-bunch losses #2725</vt:lpstr>
      <vt:lpstr>Bunch-by-bunch losses fill #2726</vt:lpstr>
      <vt:lpstr>Abort gap population #2725</vt:lpstr>
      <vt:lpstr>Abort gap cleaning #2725</vt:lpstr>
      <vt:lpstr>RF</vt:lpstr>
      <vt:lpstr>RF function (Synchro Loop)</vt:lpstr>
      <vt:lpstr>Longitudinal growth at injection (Philippe)</vt:lpstr>
      <vt:lpstr>Planning 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2510</cp:revision>
  <dcterms:created xsi:type="dcterms:W3CDTF">2010-10-13T07:44:28Z</dcterms:created>
  <dcterms:modified xsi:type="dcterms:W3CDTF">2012-06-13T07:09:55Z</dcterms:modified>
</cp:coreProperties>
</file>