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774" r:id="rId2"/>
    <p:sldId id="794" r:id="rId3"/>
    <p:sldId id="801" r:id="rId4"/>
    <p:sldId id="797" r:id="rId5"/>
    <p:sldId id="798" r:id="rId6"/>
    <p:sldId id="800" r:id="rId7"/>
    <p:sldId id="791" r:id="rId8"/>
    <p:sldId id="792" r:id="rId9"/>
    <p:sldId id="799" r:id="rId10"/>
    <p:sldId id="802" r:id="rId11"/>
    <p:sldId id="788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8080"/>
    <a:srgbClr val="FF3300"/>
    <a:srgbClr val="FF9900"/>
    <a:srgbClr val="FFFF00"/>
    <a:srgbClr val="96066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42" autoAdjust="0"/>
    <p:restoredTop sz="93882" autoAdjust="0"/>
  </p:normalViewPr>
  <p:slideViewPr>
    <p:cSldViewPr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4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 smtClean="0"/>
              <a:t>06:40 Stable beams fill 2593, 1092b, 3E33 cm-s-1</a:t>
            </a:r>
          </a:p>
          <a:p>
            <a:pPr lvl="0"/>
            <a:r>
              <a:rPr lang="en-US" sz="2400" dirty="0" smtClean="0"/>
              <a:t>11:14 Beam dump. FMCM another electrical network glitch</a:t>
            </a:r>
          </a:p>
          <a:p>
            <a:pPr lvl="0"/>
            <a:r>
              <a:rPr lang="en-US" sz="2400" dirty="0" smtClean="0"/>
              <a:t>Reverted to transverse feedback settings before the technical stop</a:t>
            </a:r>
          </a:p>
          <a:p>
            <a:pPr lvl="0"/>
            <a:r>
              <a:rPr lang="en-US" sz="2400" dirty="0" smtClean="0"/>
              <a:t>12:40-15:00 Injection checks. Verification of the scraping in the SPS ==&gt; H-scraping not working properly ==&gt; switch to spare scraper</a:t>
            </a:r>
          </a:p>
          <a:p>
            <a:pPr lvl="0"/>
            <a:r>
              <a:rPr lang="en-US" sz="2400" dirty="0" smtClean="0"/>
              <a:t>15:00-17:30 High bandwidth orbit feedback test</a:t>
            </a:r>
          </a:p>
          <a:p>
            <a:pPr lvl="0"/>
            <a:r>
              <a:rPr lang="en-US" sz="2400" dirty="0" smtClean="0"/>
              <a:t>17:30-18:30 Check of the alignment of TCPs in point 7 and TCSG in </a:t>
            </a:r>
            <a:r>
              <a:rPr lang="en-US" sz="2400" smtClean="0"/>
              <a:t>point </a:t>
            </a:r>
            <a:r>
              <a:rPr lang="en-US" sz="2400" smtClean="0"/>
              <a:t>6</a:t>
            </a:r>
            <a:endParaRPr lang="en-US" sz="2400" dirty="0" smtClean="0"/>
          </a:p>
          <a:p>
            <a:pPr lvl="0"/>
            <a:r>
              <a:rPr lang="en-US" sz="2400" dirty="0" smtClean="0"/>
              <a:t>FMCM check (RD34.LR7)</a:t>
            </a:r>
          </a:p>
          <a:p>
            <a:pPr lvl="0"/>
            <a:r>
              <a:rPr lang="en-US" sz="2400" dirty="0" smtClean="0"/>
              <a:t>19:00-21:00 Issues with RF control problem and BPM LSS6</a:t>
            </a:r>
          </a:p>
          <a:p>
            <a:pPr lvl="0"/>
            <a:r>
              <a:rPr lang="en-US" sz="2400" dirty="0" smtClean="0"/>
              <a:t>22:36 STABLE BEAMS #2596. Initial L ~3.6x10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</a:p>
          <a:p>
            <a:pPr lvl="0"/>
            <a:endParaRPr lang="en-US" sz="2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7/5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Dump this fill at 09:00</a:t>
            </a:r>
          </a:p>
          <a:p>
            <a:r>
              <a:rPr lang="en-US" sz="2800" dirty="0" smtClean="0"/>
              <a:t>Next fill (1092 – same intensity) after feed-forward</a:t>
            </a:r>
          </a:p>
          <a:p>
            <a:r>
              <a:rPr lang="en-US" sz="2800" dirty="0" smtClean="0"/>
              <a:t>Looking at the results to see next step </a:t>
            </a:r>
            <a:r>
              <a:rPr lang="en-US" sz="2800" dirty="0" smtClean="0">
                <a:sym typeface="Wingdings" pitchFamily="2" charset="2"/>
              </a:rPr>
              <a:t> change one parameter at a time</a:t>
            </a:r>
          </a:p>
          <a:p>
            <a:r>
              <a:rPr lang="en-US" sz="2800" dirty="0" smtClean="0">
                <a:sym typeface="Wingdings" pitchFamily="2" charset="2"/>
              </a:rPr>
              <a:t>Need to gain more margin on BLM levels before going to 1380 bunches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Pending: TDI checks (Deformation observed before the technical stop not reached yet: half of it)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41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BPMSA.B4R6.B2 HOR is still sensitive to the probe even when in low sensitivity mode </a:t>
            </a:r>
            <a:r>
              <a:rPr lang="en-GB" sz="2800" dirty="0" smtClean="0">
                <a:sym typeface="Wingdings" pitchFamily="2" charset="2"/>
              </a:rPr>
              <a:t> </a:t>
            </a:r>
            <a:r>
              <a:rPr lang="en-GB" sz="2800" dirty="0" smtClean="0"/>
              <a:t>access to insert some further attenuation in this channel, although it should already be the same as last </a:t>
            </a:r>
            <a:r>
              <a:rPr lang="en-GB" sz="2800" dirty="0" smtClean="0"/>
              <a:t>year (R. Jones).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792163"/>
          </a:xfrm>
        </p:spPr>
        <p:txBody>
          <a:bodyPr/>
          <a:lstStyle/>
          <a:p>
            <a:r>
              <a:rPr lang="en-US" dirty="0" smtClean="0"/>
              <a:t>Comparison of losses with 1380 bunches – B2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US" sz="2000" dirty="0" smtClean="0"/>
              <a:t>Deterioration started already before technical stop and continued after technical stop. </a:t>
            </a:r>
            <a:r>
              <a:rPr lang="en-US" sz="2000" dirty="0" err="1" smtClean="0"/>
              <a:t>Effe.cts</a:t>
            </a:r>
            <a:r>
              <a:rPr lang="en-US" sz="2000" dirty="0" smtClean="0"/>
              <a:t> visible already during the ramp</a:t>
            </a:r>
            <a:endParaRPr lang="en-US" sz="2000" dirty="0"/>
          </a:p>
        </p:txBody>
      </p:sp>
      <p:pic>
        <p:nvPicPr>
          <p:cNvPr id="13314" name="Picture 2" descr="http://elogbook.cern.ch/eLogbook/attach_reader?attach_id=12426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061865"/>
            <a:ext cx="7114223" cy="43538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96817" y="2268245"/>
            <a:ext cx="6096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Fill 2536 – Before technical stop</a:t>
            </a:r>
          </a:p>
          <a:p>
            <a:r>
              <a:rPr lang="en-US" sz="1600" dirty="0" smtClean="0">
                <a:solidFill>
                  <a:srgbClr val="008080"/>
                </a:solidFill>
              </a:rPr>
              <a:t>Fill 2538 – Before technical stop (dump during ramp - HV)</a:t>
            </a:r>
          </a:p>
          <a:p>
            <a:r>
              <a:rPr lang="en-US" sz="1600" dirty="0" smtClean="0">
                <a:solidFill>
                  <a:srgbClr val="CCCC00"/>
                </a:solidFill>
              </a:rPr>
              <a:t>Fill 2589 – After technical stop</a:t>
            </a:r>
            <a:endParaRPr lang="en-US" sz="1600" dirty="0">
              <a:solidFill>
                <a:srgbClr val="CCCC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r>
              <a:rPr lang="en-US" sz="2400" dirty="0" smtClean="0"/>
              <a:t>Loss of brightness 10-20% during technical stop </a:t>
            </a:r>
            <a:r>
              <a:rPr lang="en-US" sz="2400" dirty="0" smtClean="0">
                <a:sym typeface="Wingdings" pitchFamily="2" charset="2"/>
              </a:rPr>
              <a:t> checking LHC and injectors. Started </a:t>
            </a:r>
            <a:r>
              <a:rPr lang="en-US" sz="2400" dirty="0" err="1" smtClean="0">
                <a:sym typeface="Wingdings" pitchFamily="2" charset="2"/>
              </a:rPr>
              <a:t>emittance</a:t>
            </a:r>
            <a:r>
              <a:rPr lang="en-US" sz="2400" dirty="0" smtClean="0">
                <a:sym typeface="Wingdings" pitchFamily="2" charset="2"/>
              </a:rPr>
              <a:t> comparison but large scatter in the </a:t>
            </a:r>
            <a:r>
              <a:rPr lang="en-US" sz="2400" dirty="0" err="1" smtClean="0">
                <a:sym typeface="Wingdings" pitchFamily="2" charset="2"/>
              </a:rPr>
              <a:t>emittance</a:t>
            </a:r>
            <a:r>
              <a:rPr lang="en-US" sz="2400" dirty="0" smtClean="0">
                <a:sym typeface="Wingdings" pitchFamily="2" charset="2"/>
              </a:rPr>
              <a:t> data.</a:t>
            </a:r>
            <a:endParaRPr 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682" y="2313714"/>
            <a:ext cx="5552718" cy="37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Bunch-by-bunch losses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914400"/>
          </a:xfrm>
        </p:spPr>
        <p:txBody>
          <a:bodyPr/>
          <a:lstStyle/>
          <a:p>
            <a:r>
              <a:rPr lang="en-US" sz="2400" dirty="0" smtClean="0"/>
              <a:t>Losses during the squeeze </a:t>
            </a:r>
            <a:r>
              <a:rPr lang="en-US" sz="2400" dirty="0" smtClean="0"/>
              <a:t>of the fill yesterday (#2593) shows </a:t>
            </a:r>
            <a:r>
              <a:rPr lang="en-US" sz="2400" dirty="0" smtClean="0"/>
              <a:t>large asymmetry among bunches</a:t>
            </a:r>
            <a:endParaRPr lang="en-US" sz="2400" dirty="0"/>
          </a:p>
        </p:txBody>
      </p:sp>
      <p:pic>
        <p:nvPicPr>
          <p:cNvPr id="16386" name="Picture 2" descr="http://elogbook.cern.ch/eLogbook/attach_reader?attach_id=12426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564880" cy="36042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5867400"/>
            <a:ext cx="19050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G. Papotti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Bunch-by-bunch losses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r>
              <a:rPr lang="en-US" sz="2400" dirty="0" smtClean="0"/>
              <a:t>Losses localized in the first 12 bunches. Found ADT gain modulation still active </a:t>
            </a:r>
            <a:r>
              <a:rPr lang="en-US" sz="2400" dirty="0" smtClean="0">
                <a:sym typeface="Wingdings" pitchFamily="2" charset="2"/>
              </a:rPr>
              <a:t> disabled and restored ADT functions from technical stop.</a:t>
            </a:r>
            <a:endParaRPr lang="en-US" sz="2400" dirty="0"/>
          </a:p>
        </p:txBody>
      </p:sp>
      <p:pic>
        <p:nvPicPr>
          <p:cNvPr id="17410" name="Picture 2" descr="http://elogbook.cern.ch/eLogbook/attach_reader?attach_id=12426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0"/>
            <a:ext cx="5412105" cy="40576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934200" y="5943600"/>
            <a:ext cx="19050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G. Papotti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990600"/>
            <a:ext cx="8686800" cy="990600"/>
          </a:xfrm>
        </p:spPr>
        <p:txBody>
          <a:bodyPr/>
          <a:lstStyle/>
          <a:p>
            <a:r>
              <a:rPr lang="en-US" sz="2000" dirty="0" smtClean="0"/>
              <a:t>Tiny </a:t>
            </a:r>
            <a:r>
              <a:rPr lang="en-US" sz="2000" dirty="0" smtClean="0"/>
              <a:t>improvement (~10%) in the BCT losses. </a:t>
            </a:r>
            <a:r>
              <a:rPr lang="en-US" sz="2000" dirty="0" smtClean="0"/>
              <a:t>Max. rel. loss ~60% of dump threshold at Q4.L6.B2 at 2 m. No warning level when going in </a:t>
            </a:r>
            <a:r>
              <a:rPr lang="en-US" sz="2000" dirty="0" smtClean="0"/>
              <a:t>collision. But not yet at pre TS levels. No significant change during the ramp.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2593 vs. fill 2596</a:t>
            </a:r>
            <a:endParaRPr lang="en-US" dirty="0"/>
          </a:p>
        </p:txBody>
      </p:sp>
      <p:pic>
        <p:nvPicPr>
          <p:cNvPr id="2" name="Picture 2" descr="http://elogbook.cern.ch/eLogbook/attach_reader?attach_id=12428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52387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4042122" cy="274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67215"/>
            <a:ext cx="4115225" cy="279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4032560" cy="273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962400"/>
            <a:ext cx="4032560" cy="273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gain OFB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1007855"/>
          </a:xfrm>
        </p:spPr>
        <p:txBody>
          <a:bodyPr/>
          <a:lstStyle/>
          <a:p>
            <a:r>
              <a:rPr lang="en-US" sz="2800" dirty="0" smtClean="0"/>
              <a:t>Blue : standard BW, </a:t>
            </a:r>
            <a:r>
              <a:rPr lang="en-US" sz="2800" dirty="0" smtClean="0">
                <a:solidFill>
                  <a:srgbClr val="00B050"/>
                </a:solidFill>
              </a:rPr>
              <a:t>Green: OFB BW x10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30" y="144467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7554" y="410904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84460" y="429312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19757" y="302889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304800"/>
            <a:ext cx="36576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R. Steinhagen, J. Wenninger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Today implement </a:t>
            </a:r>
            <a:r>
              <a:rPr lang="en-US" sz="2800" dirty="0" err="1" smtClean="0"/>
              <a:t>feedforward</a:t>
            </a:r>
            <a:r>
              <a:rPr lang="en-US" sz="2800" dirty="0" smtClean="0"/>
              <a:t> after smoothing</a:t>
            </a:r>
          </a:p>
          <a:p>
            <a:r>
              <a:rPr lang="en-US" sz="2800" dirty="0" smtClean="0"/>
              <a:t>Keep low gain for this fill, possibly increase it in future fills by factor 2-3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Correction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Summary of TCP IR7 and TCSG IR6 BB Centre checks (G. Valentino) </a:t>
            </a:r>
            <a:br>
              <a:rPr lang="en-US" sz="1800" dirty="0" smtClean="0"/>
            </a:br>
            <a:r>
              <a:rPr lang="en-US" sz="1800" dirty="0" smtClean="0"/>
              <a:t>------------------------------------------------ </a:t>
            </a:r>
            <a:br>
              <a:rPr lang="en-US" sz="1800" dirty="0" smtClean="0"/>
            </a:br>
            <a:r>
              <a:rPr lang="en-US" sz="1800" dirty="0" smtClean="0"/>
              <a:t>Collimator 		OLD (mm) 	NEW (mm)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TCP.C6R7.B2 		0.520		0.430 </a:t>
            </a:r>
            <a:br>
              <a:rPr lang="en-US" sz="1800" dirty="0" smtClean="0"/>
            </a:br>
            <a:r>
              <a:rPr lang="en-US" sz="1800" dirty="0" smtClean="0"/>
              <a:t>TCP.D6R7.B2 		0.770 		0.690 </a:t>
            </a:r>
            <a:br>
              <a:rPr lang="en-US" sz="1800" dirty="0" smtClean="0"/>
            </a:br>
            <a:r>
              <a:rPr lang="en-US" sz="1800" dirty="0" smtClean="0"/>
              <a:t>TCP.B6R7.B2 		-0.235 		-0.292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TCP.C6L7.B1 		-0.178		-0.235 </a:t>
            </a:r>
            <a:br>
              <a:rPr lang="en-US" sz="1800" dirty="0" smtClean="0"/>
            </a:br>
            <a:r>
              <a:rPr lang="en-US" sz="1800" dirty="0" smtClean="0"/>
              <a:t>TCP.D6L7.B1 		0.240		0.202 </a:t>
            </a:r>
            <a:br>
              <a:rPr lang="en-US" sz="1800" dirty="0" smtClean="0"/>
            </a:br>
            <a:r>
              <a:rPr lang="en-US" sz="1800" dirty="0" smtClean="0"/>
              <a:t>TCP.B6L7.B1 		-0.320		-0.415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TCSG.4R6.B1 		0.125 		-0.035 </a:t>
            </a:r>
            <a:br>
              <a:rPr lang="en-US" sz="1800" dirty="0" smtClean="0"/>
            </a:br>
            <a:r>
              <a:rPr lang="en-US" sz="1800" dirty="0" smtClean="0"/>
              <a:t>TCSG.4L6.B2 		-0.188		-0.093</a:t>
            </a:r>
          </a:p>
          <a:p>
            <a:r>
              <a:rPr lang="en-US" sz="2800" dirty="0" smtClean="0"/>
              <a:t>The offsets are comparable with the orbit variations observed during the </a:t>
            </a:r>
            <a:r>
              <a:rPr lang="en-US" sz="2800" dirty="0" smtClean="0"/>
              <a:t>squeeze.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alignment </a:t>
            </a:r>
            <a:r>
              <a:rPr lang="en-US" dirty="0" smtClean="0"/>
              <a:t>check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28013</TotalTime>
  <Words>451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LHCpresentations</vt:lpstr>
      <vt:lpstr>Monday 7/5</vt:lpstr>
      <vt:lpstr>Comparison of losses with 1380 bunches – B2 </vt:lpstr>
      <vt:lpstr>Performance evolution</vt:lpstr>
      <vt:lpstr>Bunch-by-bunch losses</vt:lpstr>
      <vt:lpstr>Bunch-by-bunch losses</vt:lpstr>
      <vt:lpstr>Fill 2593 vs. fill 2596</vt:lpstr>
      <vt:lpstr>High gain OFB test</vt:lpstr>
      <vt:lpstr>Orbit Correction</vt:lpstr>
      <vt:lpstr>Collimator alignment check</vt:lpstr>
      <vt:lpstr>Plan</vt:lpstr>
      <vt:lpstr>Pending issues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2556</cp:revision>
  <dcterms:created xsi:type="dcterms:W3CDTF">2010-04-25T23:23:07Z</dcterms:created>
  <dcterms:modified xsi:type="dcterms:W3CDTF">2012-05-08T05:20:03Z</dcterms:modified>
</cp:coreProperties>
</file>