
<file path=[Content_Types].xml><?xml version="1.0" encoding="utf-8"?>
<Types xmlns="http://schemas.openxmlformats.org/package/2006/content-types">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docProps/app.xml" ContentType="application/vnd.openxmlformats-officedocument.extended-properties+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Default Extension="png" ContentType="image/png"/>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Default Extension="gif" ContentType="image/gif"/>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1" r:id="rId1"/>
  </p:sldMasterIdLst>
  <p:notesMasterIdLst>
    <p:notesMasterId r:id="rId17"/>
  </p:notesMasterIdLst>
  <p:sldIdLst>
    <p:sldId id="925" r:id="rId2"/>
    <p:sldId id="928" r:id="rId3"/>
    <p:sldId id="935" r:id="rId4"/>
    <p:sldId id="916" r:id="rId5"/>
    <p:sldId id="914" r:id="rId6"/>
    <p:sldId id="938" r:id="rId7"/>
    <p:sldId id="939" r:id="rId8"/>
    <p:sldId id="940" r:id="rId9"/>
    <p:sldId id="941" r:id="rId10"/>
    <p:sldId id="943" r:id="rId11"/>
    <p:sldId id="945" r:id="rId12"/>
    <p:sldId id="944" r:id="rId13"/>
    <p:sldId id="947" r:id="rId14"/>
    <p:sldId id="946" r:id="rId15"/>
    <p:sldId id="942" r:id="rId16"/>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9900"/>
    <a:srgbClr val="960663"/>
    <a:srgbClr val="FF3300"/>
    <a:srgbClr val="FFFF66"/>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0370" autoAdjust="0"/>
    <p:restoredTop sz="94706" autoAdjust="0"/>
  </p:normalViewPr>
  <p:slideViewPr>
    <p:cSldViewPr>
      <p:cViewPr>
        <p:scale>
          <a:sx n="100" d="100"/>
          <a:sy n="100" d="100"/>
        </p:scale>
        <p:origin x="-640"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5760"/>
    </p:cViewPr>
  </p:sorterViewPr>
  <p:notesViewPr>
    <p:cSldViewPr>
      <p:cViewPr varScale="1">
        <p:scale>
          <a:sx n="80" d="100"/>
          <a:sy n="80" d="100"/>
        </p:scale>
        <p:origin x="-2022" y="-96"/>
      </p:cViewPr>
      <p:guideLst>
        <p:guide orient="horz" pos="3128"/>
        <p:guide pos="2141"/>
      </p:guideLst>
    </p:cSldViewPr>
  </p:notes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viewProps" Target="viewProps.xml"/><Relationship Id="rId4" Type="http://schemas.openxmlformats.org/officeDocument/2006/relationships/slide" Target="slides/slide3.xml"/><Relationship Id="rId21" Type="http://schemas.openxmlformats.org/officeDocument/2006/relationships/theme" Target="theme/theme1.xml"/><Relationship Id="rId22"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notesMaster" Target="notesMasters/notesMaster1.xml"/><Relationship Id="rId19"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8845" y="4716585"/>
            <a:ext cx="5439987" cy="4467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228600" y="36957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EDF3FFA-303F-394E-872C-51EC95859AE7}" type="datetimeFigureOut">
              <a:rPr lang="en-US" smtClean="0"/>
              <a:t>4/29/12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BDF5B-F7A4-884B-8DA6-00E5760459F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5" Type="http://schemas.openxmlformats.org/officeDocument/2006/relationships/slideLayout" Target="../slideLayouts/slideLayout5.xml"/><Relationship Id="rId7"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userDrawn="1"/>
        </p:nvPicPr>
        <p:blipFill>
          <a:blip r:embed="rId7"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userDrawn="1"/>
        </p:nvPicPr>
        <p:blipFill>
          <a:blip r:embed="rId7"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fld id="{34F03B3A-2E00-4126-B497-7F355257D099}" type="datetime1">
              <a:rPr lang="en-US" smtClean="0"/>
              <a:pPr>
                <a:defRPr/>
              </a:pPr>
              <a:t>4/30/12</a:t>
            </a:fld>
            <a:endParaRPr lang="en-US"/>
          </a:p>
        </p:txBody>
      </p:sp>
      <p:sp>
        <p:nvSpPr>
          <p:cNvPr id="13" name="Footer Placeholder 4"/>
          <p:cNvSpPr>
            <a:spLocks noGrp="1"/>
          </p:cNvSpPr>
          <p:nvPr>
            <p:ph type="ftr" sz="quarter" idx="3"/>
          </p:nvPr>
        </p:nvSpPr>
        <p:spPr>
          <a:xfrm>
            <a:off x="3124200" y="6553200"/>
            <a:ext cx="2895600" cy="1682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LHC status</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sldNum="0" hdr="0" ftr="0" dt="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ubtitle 3"/>
          <p:cNvSpPr txBox="1">
            <a:spLocks/>
          </p:cNvSpPr>
          <p:nvPr/>
        </p:nvSpPr>
        <p:spPr bwMode="auto">
          <a:xfrm>
            <a:off x="685800" y="228600"/>
            <a:ext cx="8153400" cy="1752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3200" b="0" i="0" u="none" strike="noStrike" kern="0" cap="none" spc="0" normalizeH="0" baseline="0" noProof="0" dirty="0" smtClean="0">
                <a:ln>
                  <a:noFill/>
                </a:ln>
                <a:solidFill>
                  <a:srgbClr val="FF0000"/>
                </a:solidFill>
                <a:effectLst/>
                <a:uLnTx/>
                <a:uFillTx/>
                <a:latin typeface="+mn-lt"/>
                <a:ea typeface="+mn-ea"/>
                <a:cs typeface="+mn-cs"/>
              </a:rPr>
              <a:t>LHC Status </a:t>
            </a:r>
            <a:r>
              <a:rPr lang="en-GB" sz="3200" kern="0" dirty="0" smtClean="0">
                <a:solidFill>
                  <a:srgbClr val="FF0000"/>
                </a:solidFill>
                <a:latin typeface="+mn-lt"/>
              </a:rPr>
              <a:t>Sat</a:t>
            </a:r>
            <a:r>
              <a:rPr kumimoji="0" lang="en-GB" sz="3200" b="0" i="0" u="none" strike="noStrike" kern="0" cap="none" spc="0" normalizeH="0" baseline="0" noProof="0" dirty="0" smtClean="0">
                <a:ln>
                  <a:noFill/>
                </a:ln>
                <a:solidFill>
                  <a:srgbClr val="FF0000"/>
                </a:solidFill>
                <a:effectLst/>
                <a:uLnTx/>
                <a:uFillTx/>
                <a:latin typeface="+mn-lt"/>
                <a:ea typeface="+mn-ea"/>
                <a:cs typeface="+mn-cs"/>
              </a:rPr>
              <a:t> Morning </a:t>
            </a:r>
            <a:r>
              <a:rPr lang="en-GB" sz="3200" kern="0" dirty="0" smtClean="0">
                <a:solidFill>
                  <a:srgbClr val="FF0000"/>
                </a:solidFill>
                <a:latin typeface="+mn-lt"/>
              </a:rPr>
              <a:t>28</a:t>
            </a:r>
            <a:r>
              <a:rPr kumimoji="0" lang="en-GB" sz="3200" b="0" i="0" u="none" strike="noStrike" kern="0" cap="none" spc="0" normalizeH="0" baseline="0" noProof="0" dirty="0" smtClean="0">
                <a:ln>
                  <a:noFill/>
                </a:ln>
                <a:solidFill>
                  <a:srgbClr val="FF0000"/>
                </a:solidFill>
                <a:effectLst/>
                <a:uLnTx/>
                <a:uFillTx/>
                <a:latin typeface="+mn-lt"/>
                <a:ea typeface="+mn-ea"/>
                <a:cs typeface="+mn-cs"/>
              </a:rPr>
              <a:t>-April</a:t>
            </a: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1900" b="0" i="0" u="none" strike="noStrike" kern="0" cap="none" spc="0" normalizeH="0" baseline="0" noProof="0" dirty="0" smtClean="0">
                <a:ln>
                  <a:noFill/>
                </a:ln>
                <a:solidFill>
                  <a:schemeClr val="tx2"/>
                </a:solidFill>
                <a:effectLst/>
                <a:uLnTx/>
                <a:uFillTx/>
                <a:latin typeface="+mn-lt"/>
                <a:ea typeface="+mn-ea"/>
                <a:cs typeface="+mn-cs"/>
              </a:rPr>
              <a:t> </a:t>
            </a:r>
            <a:r>
              <a:rPr kumimoji="0" lang="en-GB" sz="1900" b="0" i="0" u="none" strike="noStrike" kern="0" cap="none" spc="0" normalizeH="0" baseline="0" noProof="0" dirty="0" err="1" smtClean="0">
                <a:ln>
                  <a:noFill/>
                </a:ln>
                <a:solidFill>
                  <a:schemeClr val="tx2"/>
                </a:solidFill>
                <a:effectLst/>
                <a:uLnTx/>
                <a:uFillTx/>
                <a:latin typeface="+mn-lt"/>
                <a:ea typeface="+mn-ea"/>
                <a:cs typeface="+mn-cs"/>
              </a:rPr>
              <a:t>Gianluigi</a:t>
            </a:r>
            <a:r>
              <a:rPr kumimoji="0" lang="en-GB" sz="1900" b="0" i="0" u="none" strike="noStrike" kern="0" cap="none" spc="0" normalizeH="0" baseline="0" noProof="0" dirty="0" smtClean="0">
                <a:ln>
                  <a:noFill/>
                </a:ln>
                <a:solidFill>
                  <a:schemeClr val="tx2"/>
                </a:solidFill>
                <a:effectLst/>
                <a:uLnTx/>
                <a:uFillTx/>
                <a:latin typeface="+mn-lt"/>
                <a:ea typeface="+mn-ea"/>
                <a:cs typeface="+mn-cs"/>
              </a:rPr>
              <a:t> </a:t>
            </a:r>
            <a:r>
              <a:rPr kumimoji="0" lang="en-GB" sz="1900" b="0" i="0" u="none" strike="noStrike" kern="0" cap="none" spc="0" normalizeH="0" baseline="0" noProof="0" dirty="0" err="1" smtClean="0">
                <a:ln>
                  <a:noFill/>
                </a:ln>
                <a:solidFill>
                  <a:schemeClr val="tx2"/>
                </a:solidFill>
                <a:effectLst/>
                <a:uLnTx/>
                <a:uFillTx/>
                <a:latin typeface="+mn-lt"/>
                <a:ea typeface="+mn-ea"/>
                <a:cs typeface="+mn-cs"/>
              </a:rPr>
              <a:t>Arduini</a:t>
            </a:r>
            <a:r>
              <a:rPr kumimoji="0" lang="en-GB" sz="1900" b="0" i="0" u="none" strike="noStrike" kern="0" cap="none" spc="0" normalizeH="0" baseline="0" noProof="0" dirty="0" smtClean="0">
                <a:ln>
                  <a:noFill/>
                </a:ln>
                <a:solidFill>
                  <a:schemeClr val="tx2"/>
                </a:solidFill>
                <a:effectLst/>
                <a:uLnTx/>
                <a:uFillTx/>
                <a:latin typeface="+mn-lt"/>
                <a:ea typeface="+mn-ea"/>
                <a:cs typeface="+mn-cs"/>
              </a:rPr>
              <a:t>, Bernhard Holzer</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1" name="TextBox 10"/>
          <p:cNvSpPr txBox="1"/>
          <p:nvPr/>
        </p:nvSpPr>
        <p:spPr>
          <a:xfrm>
            <a:off x="228600" y="1371600"/>
            <a:ext cx="6324600" cy="1508105"/>
          </a:xfrm>
          <a:prstGeom prst="rect">
            <a:avLst/>
          </a:prstGeom>
          <a:solidFill>
            <a:schemeClr val="bg1"/>
          </a:solidFill>
        </p:spPr>
        <p:txBody>
          <a:bodyPr wrap="square" rtlCol="0">
            <a:spAutoFit/>
          </a:bodyPr>
          <a:lstStyle/>
          <a:p>
            <a:r>
              <a:rPr lang="en-US" sz="2300" b="1" i="1" dirty="0" smtClean="0">
                <a:solidFill>
                  <a:srgbClr val="0000FF"/>
                </a:solidFill>
                <a:latin typeface="Times New Roman"/>
                <a:cs typeface="Times New Roman"/>
              </a:rPr>
              <a:t>Restart after Technical Stop: </a:t>
            </a:r>
          </a:p>
          <a:p>
            <a:r>
              <a:rPr lang="en-US" sz="2300" b="1" i="1" dirty="0" smtClean="0">
                <a:solidFill>
                  <a:srgbClr val="0000FF"/>
                </a:solidFill>
                <a:latin typeface="Times New Roman"/>
                <a:cs typeface="Times New Roman"/>
              </a:rPr>
              <a:t>	</a:t>
            </a:r>
            <a:r>
              <a:rPr lang="en-US" sz="2000" b="1" i="1" dirty="0" smtClean="0">
                <a:solidFill>
                  <a:srgbClr val="FF0000"/>
                </a:solidFill>
                <a:latin typeface="Times New Roman"/>
                <a:cs typeface="Times New Roman"/>
              </a:rPr>
              <a:t>tentative plan ... as discussed Fri Morning</a:t>
            </a:r>
          </a:p>
          <a:p>
            <a:endParaRPr lang="en-US" sz="2300" b="1" i="1" dirty="0" smtClean="0">
              <a:solidFill>
                <a:srgbClr val="0000FF"/>
              </a:solidFill>
              <a:latin typeface="Times New Roman"/>
              <a:cs typeface="Times New Roman"/>
            </a:endParaRPr>
          </a:p>
          <a:p>
            <a:endParaRPr lang="en-US" sz="2300" b="1" i="1" dirty="0" smtClean="0">
              <a:solidFill>
                <a:srgbClr val="0000FF"/>
              </a:solidFill>
              <a:latin typeface="Times New Roman"/>
              <a:cs typeface="Times New Roman"/>
            </a:endParaRPr>
          </a:p>
        </p:txBody>
      </p:sp>
      <p:pic>
        <p:nvPicPr>
          <p:cNvPr id="6" name="Picture 5"/>
          <p:cNvPicPr>
            <a:picLocks noChangeAspect="1"/>
          </p:cNvPicPr>
          <p:nvPr/>
        </p:nvPicPr>
        <p:blipFill>
          <a:blip r:embed="rId2"/>
          <a:stretch>
            <a:fillRect/>
          </a:stretch>
        </p:blipFill>
        <p:spPr>
          <a:xfrm>
            <a:off x="152400" y="2438400"/>
            <a:ext cx="8864082" cy="37768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txBox="1">
            <a:spLocks/>
          </p:cNvSpPr>
          <p:nvPr/>
        </p:nvSpPr>
        <p:spPr bwMode="auto">
          <a:xfrm>
            <a:off x="914400" y="1016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noProof="0" dirty="0" smtClean="0">
                <a:solidFill>
                  <a:srgbClr val="FF0000"/>
                </a:solidFill>
                <a:latin typeface="+mj-lt"/>
                <a:ea typeface="+mj-ea"/>
                <a:cs typeface="+mj-cs"/>
              </a:rPr>
              <a:t>Sun Morning</a:t>
            </a:r>
            <a:endParaRPr kumimoji="0" lang="en-US" sz="3200" b="0" i="0" u="none" strike="noStrike" kern="0" cap="none" spc="0" normalizeH="0" baseline="0" noProof="0" dirty="0">
              <a:ln>
                <a:noFill/>
              </a:ln>
              <a:solidFill>
                <a:srgbClr val="FF0000"/>
              </a:solidFill>
              <a:effectLst/>
              <a:uLnTx/>
              <a:uFillTx/>
              <a:latin typeface="+mj-lt"/>
              <a:ea typeface="+mj-ea"/>
              <a:cs typeface="+mj-cs"/>
            </a:endParaRPr>
          </a:p>
        </p:txBody>
      </p:sp>
      <p:sp>
        <p:nvSpPr>
          <p:cNvPr id="9" name="TextBox 8"/>
          <p:cNvSpPr txBox="1"/>
          <p:nvPr/>
        </p:nvSpPr>
        <p:spPr>
          <a:xfrm>
            <a:off x="148743" y="1008995"/>
            <a:ext cx="8538057" cy="3785652"/>
          </a:xfrm>
          <a:prstGeom prst="rect">
            <a:avLst/>
          </a:prstGeom>
          <a:solidFill>
            <a:schemeClr val="bg1"/>
          </a:solidFill>
        </p:spPr>
        <p:txBody>
          <a:bodyPr wrap="square" rtlCol="0">
            <a:spAutoFit/>
          </a:bodyPr>
          <a:lstStyle/>
          <a:p>
            <a:r>
              <a:rPr lang="en-US" sz="2200" b="1" i="1" dirty="0" smtClean="0">
                <a:solidFill>
                  <a:srgbClr val="0000FF"/>
                </a:solidFill>
                <a:latin typeface="Times New Roman"/>
                <a:cs typeface="Times New Roman"/>
              </a:rPr>
              <a:t>10:44h </a:t>
            </a:r>
            <a:r>
              <a:rPr lang="en-US" sz="2000" dirty="0" smtClean="0"/>
              <a:t>Restart, RQF checks </a:t>
            </a:r>
          </a:p>
          <a:p>
            <a:r>
              <a:rPr lang="en-US" sz="2000" b="1" i="1" dirty="0" smtClean="0">
                <a:solidFill>
                  <a:srgbClr val="0000FF"/>
                </a:solidFill>
                <a:latin typeface="Times New Roman"/>
                <a:cs typeface="Times New Roman"/>
              </a:rPr>
              <a:t>	</a:t>
            </a:r>
          </a:p>
          <a:p>
            <a:r>
              <a:rPr lang="en-US" sz="2000" b="1" i="1" dirty="0" smtClean="0">
                <a:solidFill>
                  <a:srgbClr val="0000FF"/>
                </a:solidFill>
                <a:latin typeface="Times New Roman"/>
                <a:cs typeface="Times New Roman"/>
              </a:rPr>
              <a:t>	energy extraction checks</a:t>
            </a:r>
          </a:p>
          <a:p>
            <a:r>
              <a:rPr lang="en-US" i="1" dirty="0" smtClean="0">
                <a:latin typeface="Times New Roman"/>
                <a:cs typeface="Times New Roman"/>
              </a:rPr>
              <a:t>	“RQD </a:t>
            </a:r>
            <a:r>
              <a:rPr lang="en-US" i="1" dirty="0" smtClean="0">
                <a:latin typeface="Times New Roman"/>
                <a:cs typeface="Times New Roman"/>
              </a:rPr>
              <a:t>and RQF look </a:t>
            </a:r>
            <a:r>
              <a:rPr lang="en-US" i="1" dirty="0" smtClean="0">
                <a:latin typeface="Times New Roman"/>
                <a:cs typeface="Times New Roman"/>
              </a:rPr>
              <a:t>identical</a:t>
            </a:r>
          </a:p>
          <a:p>
            <a:r>
              <a:rPr lang="en-US" i="1" dirty="0" smtClean="0">
                <a:latin typeface="Times New Roman"/>
                <a:cs typeface="Times New Roman"/>
              </a:rPr>
              <a:t>	Can </a:t>
            </a:r>
            <a:r>
              <a:rPr lang="en-US" i="1" dirty="0" smtClean="0">
                <a:latin typeface="Times New Roman"/>
                <a:cs typeface="Times New Roman"/>
              </a:rPr>
              <a:t>carry on</a:t>
            </a:r>
            <a:r>
              <a:rPr lang="en-US" i="1" dirty="0" smtClean="0">
                <a:latin typeface="Times New Roman"/>
                <a:cs typeface="Times New Roman"/>
              </a:rPr>
              <a:t>.”</a:t>
            </a:r>
          </a:p>
          <a:p>
            <a:endParaRPr lang="en-US" b="1" i="1" dirty="0" smtClean="0">
              <a:solidFill>
                <a:srgbClr val="0000FF"/>
              </a:solidFill>
              <a:latin typeface="Times New Roman"/>
              <a:cs typeface="Times New Roman"/>
            </a:endParaRPr>
          </a:p>
          <a:p>
            <a:endParaRPr lang="en-US" b="1" i="1" dirty="0" smtClean="0">
              <a:solidFill>
                <a:srgbClr val="0000FF"/>
              </a:solidFill>
              <a:latin typeface="Times New Roman"/>
              <a:cs typeface="Times New Roman"/>
            </a:endParaRPr>
          </a:p>
          <a:p>
            <a:endParaRPr lang="en-US" b="1" i="1" dirty="0" smtClean="0">
              <a:solidFill>
                <a:srgbClr val="0000FF"/>
              </a:solidFill>
              <a:latin typeface="Times New Roman"/>
              <a:cs typeface="Times New Roman"/>
            </a:endParaRPr>
          </a:p>
          <a:p>
            <a:r>
              <a:rPr lang="en-US" sz="2200" b="1" i="1" dirty="0" smtClean="0">
                <a:solidFill>
                  <a:srgbClr val="0000FF"/>
                </a:solidFill>
                <a:latin typeface="Times New Roman"/>
                <a:cs typeface="Times New Roman"/>
              </a:rPr>
              <a:t>15:00h </a:t>
            </a:r>
            <a:r>
              <a:rPr lang="en-US" sz="1600" dirty="0" smtClean="0"/>
              <a:t>	</a:t>
            </a:r>
            <a:r>
              <a:rPr lang="en-US" dirty="0" smtClean="0">
                <a:solidFill>
                  <a:srgbClr val="0000FF"/>
                </a:solidFill>
              </a:rPr>
              <a:t>Injection set up ... with some hick-ups</a:t>
            </a:r>
          </a:p>
          <a:p>
            <a:r>
              <a:rPr lang="en-US" sz="1600" dirty="0" smtClean="0"/>
              <a:t>	</a:t>
            </a:r>
            <a:r>
              <a:rPr lang="en-US" sz="1600" dirty="0" smtClean="0"/>
              <a:t>SIS </a:t>
            </a:r>
            <a:r>
              <a:rPr lang="en-US" sz="1600" dirty="0" smtClean="0"/>
              <a:t>SBF_NORMAL interlock needs masking </a:t>
            </a:r>
            <a:r>
              <a:rPr lang="en-US" sz="1600" dirty="0" smtClean="0"/>
              <a:t>again</a:t>
            </a:r>
          </a:p>
          <a:p>
            <a:r>
              <a:rPr lang="en-US" sz="1600" dirty="0" smtClean="0"/>
              <a:t>	</a:t>
            </a:r>
          </a:p>
          <a:p>
            <a:r>
              <a:rPr lang="en-US" sz="1600" dirty="0" smtClean="0"/>
              <a:t>	</a:t>
            </a:r>
            <a:endParaRPr lang="en-US" sz="2300" b="1" i="1" dirty="0" smtClean="0">
              <a:solidFill>
                <a:srgbClr val="000000"/>
              </a:solidFill>
              <a:latin typeface="Times New Roman"/>
              <a:cs typeface="Times New Roman"/>
            </a:endParaRPr>
          </a:p>
          <a:p>
            <a:endParaRPr lang="en-US" b="1" i="1" dirty="0" smtClean="0">
              <a:solidFill>
                <a:srgbClr val="0000FF"/>
              </a:solidFill>
              <a:latin typeface="Times New Roman"/>
              <a:cs typeface="Times New Roman"/>
            </a:endParaRPr>
          </a:p>
        </p:txBody>
      </p:sp>
      <p:pic>
        <p:nvPicPr>
          <p:cNvPr id="6" name="Picture 5"/>
          <p:cNvPicPr>
            <a:picLocks noChangeAspect="1"/>
          </p:cNvPicPr>
          <p:nvPr/>
        </p:nvPicPr>
        <p:blipFill>
          <a:blip r:embed="rId2"/>
          <a:srcRect b="46367"/>
          <a:stretch>
            <a:fillRect/>
          </a:stretch>
        </p:blipFill>
        <p:spPr>
          <a:xfrm>
            <a:off x="4343400" y="609600"/>
            <a:ext cx="4495800" cy="1919941"/>
          </a:xfrm>
          <a:prstGeom prst="rect">
            <a:avLst/>
          </a:prstGeom>
        </p:spPr>
      </p:pic>
      <p:pic>
        <p:nvPicPr>
          <p:cNvPr id="7" name="Picture 6"/>
          <p:cNvPicPr>
            <a:picLocks noChangeAspect="1"/>
          </p:cNvPicPr>
          <p:nvPr/>
        </p:nvPicPr>
        <p:blipFill>
          <a:blip r:embed="rId3"/>
          <a:stretch>
            <a:fillRect/>
          </a:stretch>
        </p:blipFill>
        <p:spPr>
          <a:xfrm>
            <a:off x="6629662" y="3048000"/>
            <a:ext cx="2438138" cy="2209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txBox="1">
            <a:spLocks/>
          </p:cNvSpPr>
          <p:nvPr/>
        </p:nvSpPr>
        <p:spPr bwMode="auto">
          <a:xfrm>
            <a:off x="914400" y="1016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noProof="0" dirty="0" smtClean="0">
                <a:solidFill>
                  <a:srgbClr val="FF0000"/>
                </a:solidFill>
                <a:latin typeface="+mj-lt"/>
                <a:ea typeface="+mj-ea"/>
                <a:cs typeface="+mj-cs"/>
              </a:rPr>
              <a:t>Sun Morning</a:t>
            </a:r>
            <a:endParaRPr kumimoji="0" lang="en-US" sz="3200" b="0" i="0" u="none" strike="noStrike" kern="0" cap="none" spc="0" normalizeH="0" baseline="0" noProof="0" dirty="0">
              <a:ln>
                <a:noFill/>
              </a:ln>
              <a:solidFill>
                <a:srgbClr val="FF0000"/>
              </a:solidFill>
              <a:effectLst/>
              <a:uLnTx/>
              <a:uFillTx/>
              <a:latin typeface="+mj-lt"/>
              <a:ea typeface="+mj-ea"/>
              <a:cs typeface="+mj-cs"/>
            </a:endParaRPr>
          </a:p>
        </p:txBody>
      </p:sp>
      <p:sp>
        <p:nvSpPr>
          <p:cNvPr id="9" name="TextBox 8"/>
          <p:cNvSpPr txBox="1"/>
          <p:nvPr/>
        </p:nvSpPr>
        <p:spPr>
          <a:xfrm>
            <a:off x="148743" y="1008995"/>
            <a:ext cx="8538057" cy="3954929"/>
          </a:xfrm>
          <a:prstGeom prst="rect">
            <a:avLst/>
          </a:prstGeom>
          <a:solidFill>
            <a:schemeClr val="bg1"/>
          </a:solidFill>
        </p:spPr>
        <p:txBody>
          <a:bodyPr wrap="square" rtlCol="0">
            <a:spAutoFit/>
          </a:bodyPr>
          <a:lstStyle/>
          <a:p>
            <a:endParaRPr lang="en-US" b="1" i="1" dirty="0" smtClean="0">
              <a:solidFill>
                <a:srgbClr val="0000FF"/>
              </a:solidFill>
              <a:latin typeface="Times New Roman"/>
              <a:cs typeface="Times New Roman"/>
            </a:endParaRPr>
          </a:p>
          <a:p>
            <a:r>
              <a:rPr lang="en-US" sz="2200" b="1" i="1" dirty="0" smtClean="0">
                <a:solidFill>
                  <a:srgbClr val="0000FF"/>
                </a:solidFill>
                <a:latin typeface="Times New Roman"/>
                <a:cs typeface="Times New Roman"/>
              </a:rPr>
              <a:t>15:00h </a:t>
            </a:r>
            <a:r>
              <a:rPr lang="en-US" sz="1600" dirty="0" smtClean="0"/>
              <a:t>	</a:t>
            </a:r>
            <a:r>
              <a:rPr lang="en-US" dirty="0" smtClean="0">
                <a:solidFill>
                  <a:srgbClr val="0000FF"/>
                </a:solidFill>
              </a:rPr>
              <a:t>Injection set up ... with some hick-ups</a:t>
            </a:r>
            <a:endParaRPr lang="en-US" sz="1600" dirty="0" smtClean="0"/>
          </a:p>
          <a:p>
            <a:r>
              <a:rPr lang="en-US" sz="1600" dirty="0" smtClean="0"/>
              <a:t>	</a:t>
            </a:r>
          </a:p>
          <a:p>
            <a:r>
              <a:rPr lang="en-US" sz="1600" dirty="0" smtClean="0"/>
              <a:t>	</a:t>
            </a:r>
            <a:r>
              <a:rPr lang="en-US" sz="1600" dirty="0" smtClean="0"/>
              <a:t>Inconsistency </a:t>
            </a:r>
            <a:r>
              <a:rPr lang="en-US" sz="1600" dirty="0" smtClean="0"/>
              <a:t>of BIS inputs of</a:t>
            </a:r>
            <a:r>
              <a:rPr lang="en-US" sz="1600" dirty="0" smtClean="0"/>
              <a:t> </a:t>
            </a:r>
          </a:p>
          <a:p>
            <a:r>
              <a:rPr lang="en-US" sz="1600" dirty="0" smtClean="0"/>
              <a:t>	</a:t>
            </a:r>
            <a:r>
              <a:rPr lang="en-US" sz="1600" dirty="0" smtClean="0"/>
              <a:t>collimation </a:t>
            </a:r>
            <a:r>
              <a:rPr lang="en-US" sz="1600" dirty="0" smtClean="0"/>
              <a:t>on </a:t>
            </a:r>
            <a:r>
              <a:rPr lang="en-US" sz="1600" dirty="0" smtClean="0"/>
              <a:t>INJ1.1 </a:t>
            </a:r>
            <a:r>
              <a:rPr lang="en-US" sz="1600" dirty="0" smtClean="0">
                <a:solidFill>
                  <a:srgbClr val="FF0000"/>
                </a:solidFill>
              </a:rPr>
              <a:t>... masked for machine set up</a:t>
            </a:r>
          </a:p>
          <a:p>
            <a:endParaRPr lang="en-US" sz="1600" dirty="0" smtClean="0">
              <a:solidFill>
                <a:srgbClr val="FF0000"/>
              </a:solidFill>
            </a:endParaRPr>
          </a:p>
          <a:p>
            <a:r>
              <a:rPr lang="en-US" sz="2200" b="1" i="1" dirty="0" smtClean="0">
                <a:solidFill>
                  <a:srgbClr val="0000FF"/>
                </a:solidFill>
                <a:latin typeface="Times New Roman"/>
                <a:cs typeface="Times New Roman"/>
              </a:rPr>
              <a:t>21:26h </a:t>
            </a:r>
            <a:r>
              <a:rPr lang="en-US" sz="2000" i="1" dirty="0" smtClean="0">
                <a:latin typeface="Times New Roman"/>
                <a:cs typeface="Times New Roman"/>
              </a:rPr>
              <a:t>it’s a kind of magic ...</a:t>
            </a:r>
            <a:r>
              <a:rPr lang="en-US" sz="2000" b="1" i="1" dirty="0" smtClean="0">
                <a:solidFill>
                  <a:srgbClr val="0000FF"/>
                </a:solidFill>
                <a:latin typeface="Times New Roman"/>
                <a:cs typeface="Times New Roman"/>
              </a:rPr>
              <a:t> </a:t>
            </a:r>
          </a:p>
          <a:p>
            <a:r>
              <a:rPr lang="en-US" sz="2000" b="1" i="1" dirty="0" smtClean="0">
                <a:solidFill>
                  <a:srgbClr val="0000FF"/>
                </a:solidFill>
                <a:latin typeface="Times New Roman"/>
                <a:cs typeface="Times New Roman"/>
              </a:rPr>
              <a:t>		</a:t>
            </a:r>
            <a:r>
              <a:rPr lang="en-US" sz="2000" b="1" i="1" dirty="0" smtClean="0">
                <a:solidFill>
                  <a:srgbClr val="008000"/>
                </a:solidFill>
                <a:latin typeface="Times New Roman"/>
                <a:cs typeface="Times New Roman"/>
              </a:rPr>
              <a:t>problem disappeared</a:t>
            </a:r>
            <a:endParaRPr lang="en-US" sz="2000" dirty="0" smtClean="0">
              <a:solidFill>
                <a:srgbClr val="008000"/>
              </a:solidFill>
            </a:endParaRPr>
          </a:p>
          <a:p>
            <a:endParaRPr lang="en-US" sz="1600" b="1" i="1" dirty="0" smtClean="0">
              <a:solidFill>
                <a:srgbClr val="FF0000"/>
              </a:solidFill>
              <a:latin typeface="Times New Roman"/>
              <a:cs typeface="Times New Roman"/>
            </a:endParaRPr>
          </a:p>
          <a:p>
            <a:endParaRPr lang="en-US" sz="1600" b="1" i="1" dirty="0" smtClean="0">
              <a:solidFill>
                <a:srgbClr val="FF0000"/>
              </a:solidFill>
              <a:latin typeface="Times New Roman"/>
              <a:cs typeface="Times New Roman"/>
            </a:endParaRPr>
          </a:p>
          <a:p>
            <a:endParaRPr lang="en-US" sz="1600" b="1" i="1" dirty="0" smtClean="0">
              <a:solidFill>
                <a:srgbClr val="FF0000"/>
              </a:solidFill>
              <a:latin typeface="Times New Roman"/>
              <a:cs typeface="Times New Roman"/>
            </a:endParaRPr>
          </a:p>
          <a:p>
            <a:endParaRPr lang="en-US" sz="1600" b="1" i="1" dirty="0" smtClean="0">
              <a:solidFill>
                <a:srgbClr val="FF0000"/>
              </a:solidFill>
              <a:latin typeface="Times New Roman"/>
              <a:cs typeface="Times New Roman"/>
            </a:endParaRPr>
          </a:p>
          <a:p>
            <a:endParaRPr lang="en-US" sz="2300" b="1" i="1" dirty="0" smtClean="0">
              <a:solidFill>
                <a:srgbClr val="000000"/>
              </a:solidFill>
              <a:latin typeface="Times New Roman"/>
              <a:cs typeface="Times New Roman"/>
            </a:endParaRPr>
          </a:p>
          <a:p>
            <a:endParaRPr lang="en-US" b="1" i="1" dirty="0" smtClean="0">
              <a:solidFill>
                <a:srgbClr val="0000FF"/>
              </a:solidFill>
              <a:latin typeface="Times New Roman"/>
              <a:cs typeface="Times New Roman"/>
            </a:endParaRPr>
          </a:p>
        </p:txBody>
      </p:sp>
      <p:pic>
        <p:nvPicPr>
          <p:cNvPr id="10" name="Picture 9"/>
          <p:cNvPicPr>
            <a:picLocks noChangeAspect="1"/>
          </p:cNvPicPr>
          <p:nvPr/>
        </p:nvPicPr>
        <p:blipFill>
          <a:blip r:embed="rId2"/>
          <a:stretch>
            <a:fillRect/>
          </a:stretch>
        </p:blipFill>
        <p:spPr>
          <a:xfrm>
            <a:off x="6306910" y="533400"/>
            <a:ext cx="2498271" cy="2590800"/>
          </a:xfrm>
          <a:prstGeom prst="rect">
            <a:avLst/>
          </a:prstGeom>
        </p:spPr>
      </p:pic>
      <p:pic>
        <p:nvPicPr>
          <p:cNvPr id="11" name="Picture 10"/>
          <p:cNvPicPr>
            <a:picLocks noChangeAspect="1"/>
          </p:cNvPicPr>
          <p:nvPr/>
        </p:nvPicPr>
        <p:blipFill>
          <a:blip r:embed="rId3"/>
          <a:stretch>
            <a:fillRect/>
          </a:stretch>
        </p:blipFill>
        <p:spPr>
          <a:xfrm>
            <a:off x="4648200" y="2667000"/>
            <a:ext cx="2264229" cy="234808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txBox="1">
            <a:spLocks/>
          </p:cNvSpPr>
          <p:nvPr/>
        </p:nvSpPr>
        <p:spPr bwMode="auto">
          <a:xfrm>
            <a:off x="914400" y="1016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noProof="0" dirty="0" smtClean="0">
                <a:solidFill>
                  <a:srgbClr val="FF0000"/>
                </a:solidFill>
                <a:latin typeface="+mj-lt"/>
                <a:ea typeface="+mj-ea"/>
                <a:cs typeface="+mj-cs"/>
              </a:rPr>
              <a:t>Sun Late  </a:t>
            </a:r>
            <a:r>
              <a:rPr lang="en-US" sz="2400" kern="0" noProof="0" dirty="0" smtClean="0">
                <a:solidFill>
                  <a:srgbClr val="0000FF"/>
                </a:solidFill>
                <a:latin typeface="+mj-lt"/>
                <a:ea typeface="+mj-ea"/>
                <a:cs typeface="+mj-cs"/>
              </a:rPr>
              <a:t>... finally back in business</a:t>
            </a:r>
            <a:endParaRPr kumimoji="0" lang="en-US" sz="3200" b="0" i="0" u="none" strike="noStrike" kern="0" cap="none" spc="0" normalizeH="0" baseline="0" noProof="0" dirty="0">
              <a:ln>
                <a:noFill/>
              </a:ln>
              <a:solidFill>
                <a:srgbClr val="FF0000"/>
              </a:solidFill>
              <a:effectLst/>
              <a:uLnTx/>
              <a:uFillTx/>
              <a:latin typeface="+mj-lt"/>
              <a:ea typeface="+mj-ea"/>
              <a:cs typeface="+mj-cs"/>
            </a:endParaRPr>
          </a:p>
        </p:txBody>
      </p:sp>
      <p:sp>
        <p:nvSpPr>
          <p:cNvPr id="9" name="TextBox 8"/>
          <p:cNvSpPr txBox="1"/>
          <p:nvPr/>
        </p:nvSpPr>
        <p:spPr>
          <a:xfrm>
            <a:off x="76200" y="947946"/>
            <a:ext cx="8538057" cy="5986254"/>
          </a:xfrm>
          <a:prstGeom prst="rect">
            <a:avLst/>
          </a:prstGeom>
          <a:solidFill>
            <a:schemeClr val="bg1"/>
          </a:solidFill>
        </p:spPr>
        <p:txBody>
          <a:bodyPr wrap="square" rtlCol="0">
            <a:spAutoFit/>
          </a:bodyPr>
          <a:lstStyle/>
          <a:p>
            <a:r>
              <a:rPr lang="en-US" sz="2200" b="1" i="1" dirty="0" smtClean="0">
                <a:solidFill>
                  <a:srgbClr val="0000FF"/>
                </a:solidFill>
                <a:latin typeface="Times New Roman"/>
                <a:cs typeface="Times New Roman"/>
              </a:rPr>
              <a:t>17:</a:t>
            </a:r>
            <a:r>
              <a:rPr lang="en-US" sz="2200" b="1" i="1" dirty="0" smtClean="0">
                <a:solidFill>
                  <a:srgbClr val="0000FF"/>
                </a:solidFill>
                <a:latin typeface="Times New Roman"/>
                <a:cs typeface="Times New Roman"/>
              </a:rPr>
              <a:t>3</a:t>
            </a:r>
            <a:r>
              <a:rPr lang="en-US" sz="2200" b="1" i="1" dirty="0" smtClean="0">
                <a:solidFill>
                  <a:srgbClr val="0000FF"/>
                </a:solidFill>
                <a:latin typeface="Times New Roman"/>
                <a:cs typeface="Times New Roman"/>
              </a:rPr>
              <a:t>4h </a:t>
            </a:r>
            <a:r>
              <a:rPr lang="en-US" sz="2000" dirty="0" smtClean="0"/>
              <a:t>BLM tests </a:t>
            </a:r>
            <a:r>
              <a:rPr lang="en-US" sz="2000" dirty="0" smtClean="0">
                <a:solidFill>
                  <a:srgbClr val="008000"/>
                </a:solidFill>
              </a:rPr>
              <a:t>... as planned </a:t>
            </a:r>
            <a:r>
              <a:rPr lang="en-US" sz="2000" dirty="0" smtClean="0"/>
              <a:t>(Christos)</a:t>
            </a:r>
          </a:p>
          <a:p>
            <a:r>
              <a:rPr lang="en-US" sz="2000" dirty="0" smtClean="0"/>
              <a:t>new cards installed </a:t>
            </a:r>
            <a:r>
              <a:rPr lang="en-US" sz="2000" dirty="0" smtClean="0"/>
              <a:t>during the TS1 to mitigate the HV drop-outs that triggered beam dumps (through the </a:t>
            </a:r>
            <a:r>
              <a:rPr lang="en-US" sz="2000" dirty="0" err="1" smtClean="0"/>
              <a:t>SIS</a:t>
            </a:r>
            <a:r>
              <a:rPr lang="en-US" sz="2000" dirty="0" err="1" smtClean="0"/>
              <a:t>).Cards</a:t>
            </a:r>
            <a:r>
              <a:rPr lang="en-US" sz="2000" dirty="0" smtClean="0"/>
              <a:t> </a:t>
            </a:r>
            <a:r>
              <a:rPr lang="en-US" sz="2000" dirty="0" smtClean="0"/>
              <a:t>have been forced to initiate a beam dump by closing an adjacent collimator and injecting a pilot beam and thus </a:t>
            </a:r>
            <a:r>
              <a:rPr lang="en-US" sz="2000" dirty="0" smtClean="0">
                <a:solidFill>
                  <a:srgbClr val="008000"/>
                </a:solidFill>
              </a:rPr>
              <a:t>completing successfully the agreed verification tests.</a:t>
            </a:r>
            <a:endParaRPr lang="en-US" sz="2000" dirty="0" smtClean="0">
              <a:solidFill>
                <a:srgbClr val="008000"/>
              </a:solidFill>
            </a:endParaRPr>
          </a:p>
          <a:p>
            <a:endParaRPr lang="en-US" sz="2000" dirty="0" smtClean="0"/>
          </a:p>
          <a:p>
            <a:endParaRPr lang="en-US" sz="2000" dirty="0" smtClean="0"/>
          </a:p>
          <a:p>
            <a:endParaRPr lang="en-US" sz="2000" dirty="0" smtClean="0"/>
          </a:p>
          <a:p>
            <a:endParaRPr lang="en-US" sz="2000" dirty="0" smtClean="0"/>
          </a:p>
          <a:p>
            <a:r>
              <a:rPr lang="en-US" sz="2200" b="1" i="1" dirty="0" smtClean="0">
                <a:solidFill>
                  <a:srgbClr val="0000FF"/>
                </a:solidFill>
                <a:latin typeface="Times New Roman"/>
                <a:cs typeface="Times New Roman"/>
              </a:rPr>
              <a:t>18:19h </a:t>
            </a:r>
            <a:r>
              <a:rPr lang="en-US" sz="2000" dirty="0" smtClean="0"/>
              <a:t>OFB </a:t>
            </a:r>
            <a:r>
              <a:rPr lang="en-US" sz="2000" dirty="0" smtClean="0"/>
              <a:t>and TFB checks</a:t>
            </a:r>
            <a:r>
              <a:rPr lang="en-US" sz="2000" dirty="0" smtClean="0"/>
              <a:t> </a:t>
            </a:r>
            <a:r>
              <a:rPr lang="en-US" sz="2000" dirty="0" smtClean="0">
                <a:solidFill>
                  <a:srgbClr val="008000"/>
                </a:solidFill>
              </a:rPr>
              <a:t>... as planned</a:t>
            </a:r>
          </a:p>
          <a:p>
            <a:endParaRPr lang="en-US" sz="2000" dirty="0" smtClean="0">
              <a:solidFill>
                <a:srgbClr val="008000"/>
              </a:solidFill>
            </a:endParaRPr>
          </a:p>
          <a:p>
            <a:r>
              <a:rPr lang="en-US" sz="2200" b="1" i="1" dirty="0" smtClean="0">
                <a:solidFill>
                  <a:srgbClr val="0000FF"/>
                </a:solidFill>
                <a:latin typeface="Times New Roman"/>
                <a:cs typeface="Times New Roman"/>
              </a:rPr>
              <a:t>22:14h </a:t>
            </a:r>
            <a:r>
              <a:rPr lang="en-US" sz="2000" dirty="0" smtClean="0">
                <a:solidFill>
                  <a:srgbClr val="000000"/>
                </a:solidFill>
              </a:rPr>
              <a:t>Test Ramp started </a:t>
            </a:r>
          </a:p>
          <a:p>
            <a:r>
              <a:rPr lang="en-US" sz="2000" dirty="0" smtClean="0">
                <a:solidFill>
                  <a:srgbClr val="000000"/>
                </a:solidFill>
              </a:rPr>
              <a:t>		measure Q &amp; Q’ ... fine tuning needed ? </a:t>
            </a:r>
            <a:endParaRPr lang="en-US" sz="2000" dirty="0" smtClean="0">
              <a:solidFill>
                <a:srgbClr val="008000"/>
              </a:solidFill>
            </a:endParaRPr>
          </a:p>
          <a:p>
            <a:r>
              <a:rPr lang="en-US" sz="2000" b="1" i="1" dirty="0" smtClean="0">
                <a:solidFill>
                  <a:srgbClr val="0000FF"/>
                </a:solidFill>
                <a:latin typeface="Times New Roman"/>
                <a:cs typeface="Times New Roman"/>
              </a:rPr>
              <a:t>	</a:t>
            </a:r>
          </a:p>
          <a:p>
            <a:r>
              <a:rPr lang="en-US" sz="2000" b="1" i="1" dirty="0" smtClean="0">
                <a:solidFill>
                  <a:srgbClr val="0000FF"/>
                </a:solidFill>
                <a:latin typeface="Times New Roman"/>
                <a:cs typeface="Times New Roman"/>
              </a:rPr>
              <a:t>	</a:t>
            </a:r>
            <a:endParaRPr lang="en-US" b="1" i="1" dirty="0" smtClean="0">
              <a:solidFill>
                <a:srgbClr val="0000FF"/>
              </a:solidFill>
              <a:latin typeface="Times New Roman"/>
              <a:cs typeface="Times New Roman"/>
            </a:endParaRPr>
          </a:p>
          <a:p>
            <a:endParaRPr lang="en-US" b="1" i="1" dirty="0" smtClean="0">
              <a:solidFill>
                <a:srgbClr val="0000FF"/>
              </a:solidFill>
              <a:latin typeface="Times New Roman"/>
              <a:cs typeface="Times New Roman"/>
            </a:endParaRPr>
          </a:p>
          <a:p>
            <a:endParaRPr lang="en-US" b="1" i="1" dirty="0" smtClean="0">
              <a:solidFill>
                <a:srgbClr val="0000FF"/>
              </a:solidFill>
              <a:latin typeface="Times New Roman"/>
              <a:cs typeface="Times New Roman"/>
            </a:endParaRPr>
          </a:p>
          <a:p>
            <a:endParaRPr lang="en-US" sz="2300" b="1" i="1" dirty="0" smtClean="0">
              <a:solidFill>
                <a:srgbClr val="000000"/>
              </a:solidFill>
              <a:latin typeface="Times New Roman"/>
              <a:cs typeface="Times New Roman"/>
            </a:endParaRPr>
          </a:p>
          <a:p>
            <a:endParaRPr lang="en-US" b="1" i="1" dirty="0" smtClean="0">
              <a:solidFill>
                <a:srgbClr val="0000FF"/>
              </a:solidFill>
              <a:latin typeface="Times New Roman"/>
              <a:cs typeface="Times New Roman"/>
            </a:endParaRPr>
          </a:p>
        </p:txBody>
      </p:sp>
      <p:pic>
        <p:nvPicPr>
          <p:cNvPr id="11" name="Picture 10"/>
          <p:cNvPicPr>
            <a:picLocks noChangeAspect="1"/>
          </p:cNvPicPr>
          <p:nvPr/>
        </p:nvPicPr>
        <p:blipFill>
          <a:blip r:embed="rId2"/>
          <a:srcRect b="19377"/>
          <a:stretch>
            <a:fillRect/>
          </a:stretch>
        </p:blipFill>
        <p:spPr>
          <a:xfrm>
            <a:off x="6019800" y="2598928"/>
            <a:ext cx="3066331" cy="1973072"/>
          </a:xfrm>
          <a:prstGeom prst="rect">
            <a:avLst/>
          </a:prstGeom>
        </p:spPr>
      </p:pic>
      <p:pic>
        <p:nvPicPr>
          <p:cNvPr id="12" name="Picture 11"/>
          <p:cNvPicPr>
            <a:picLocks noChangeAspect="1"/>
          </p:cNvPicPr>
          <p:nvPr/>
        </p:nvPicPr>
        <p:blipFill>
          <a:blip r:embed="rId3"/>
          <a:stretch>
            <a:fillRect/>
          </a:stretch>
        </p:blipFill>
        <p:spPr>
          <a:xfrm>
            <a:off x="6583680" y="4724400"/>
            <a:ext cx="2560320" cy="2133600"/>
          </a:xfrm>
          <a:prstGeom prst="rect">
            <a:avLst/>
          </a:prstGeom>
        </p:spPr>
      </p:pic>
      <p:cxnSp>
        <p:nvCxnSpPr>
          <p:cNvPr id="14" name="Straight Arrow Connector 13"/>
          <p:cNvCxnSpPr/>
          <p:nvPr/>
        </p:nvCxnSpPr>
        <p:spPr>
          <a:xfrm>
            <a:off x="4648200" y="4953000"/>
            <a:ext cx="3886200" cy="1447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txBox="1">
            <a:spLocks/>
          </p:cNvSpPr>
          <p:nvPr/>
        </p:nvSpPr>
        <p:spPr bwMode="auto">
          <a:xfrm>
            <a:off x="914400" y="1016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noProof="0" dirty="0" smtClean="0">
                <a:solidFill>
                  <a:srgbClr val="FF0000"/>
                </a:solidFill>
                <a:latin typeface="+mj-lt"/>
                <a:ea typeface="+mj-ea"/>
                <a:cs typeface="+mj-cs"/>
              </a:rPr>
              <a:t>Sun Night   </a:t>
            </a:r>
            <a:r>
              <a:rPr lang="en-US" sz="3200" kern="0" noProof="0" dirty="0" smtClean="0">
                <a:solidFill>
                  <a:srgbClr val="008000"/>
                </a:solidFill>
                <a:latin typeface="+mj-lt"/>
                <a:ea typeface="+mj-ea"/>
                <a:cs typeface="+mj-cs"/>
              </a:rPr>
              <a:t>... as planned</a:t>
            </a:r>
            <a:endParaRPr kumimoji="0" lang="en-US" sz="3200" b="0" i="0" u="none" strike="noStrike" kern="0" cap="none" spc="0" normalizeH="0" baseline="0" noProof="0" dirty="0">
              <a:ln>
                <a:noFill/>
              </a:ln>
              <a:solidFill>
                <a:srgbClr val="FF0000"/>
              </a:solidFill>
              <a:effectLst/>
              <a:uLnTx/>
              <a:uFillTx/>
              <a:latin typeface="+mj-lt"/>
              <a:ea typeface="+mj-ea"/>
              <a:cs typeface="+mj-cs"/>
            </a:endParaRPr>
          </a:p>
        </p:txBody>
      </p:sp>
      <p:sp>
        <p:nvSpPr>
          <p:cNvPr id="9" name="TextBox 8"/>
          <p:cNvSpPr txBox="1"/>
          <p:nvPr/>
        </p:nvSpPr>
        <p:spPr>
          <a:xfrm>
            <a:off x="76200" y="947946"/>
            <a:ext cx="8538057" cy="7186582"/>
          </a:xfrm>
          <a:prstGeom prst="rect">
            <a:avLst/>
          </a:prstGeom>
          <a:solidFill>
            <a:schemeClr val="bg1"/>
          </a:solidFill>
        </p:spPr>
        <p:txBody>
          <a:bodyPr wrap="square" rtlCol="0">
            <a:spAutoFit/>
          </a:bodyPr>
          <a:lstStyle/>
          <a:p>
            <a:r>
              <a:rPr lang="en-US" sz="2200" b="1" i="1" dirty="0" smtClean="0">
                <a:solidFill>
                  <a:srgbClr val="0000FF"/>
                </a:solidFill>
                <a:latin typeface="Times New Roman"/>
                <a:cs typeface="Times New Roman"/>
              </a:rPr>
              <a:t>23:00h  </a:t>
            </a:r>
            <a:r>
              <a:rPr lang="en-US" sz="2000" dirty="0" smtClean="0"/>
              <a:t>test-Squeeze, correcting Q, Q’, Coupling </a:t>
            </a:r>
            <a:endParaRPr lang="en-US" sz="2000" dirty="0" smtClean="0"/>
          </a:p>
          <a:p>
            <a:r>
              <a:rPr lang="en-US" sz="2200" b="1" i="1" dirty="0" smtClean="0">
                <a:solidFill>
                  <a:srgbClr val="0000FF"/>
                </a:solidFill>
                <a:latin typeface="Times New Roman"/>
                <a:cs typeface="Times New Roman"/>
              </a:rPr>
              <a:t>              beam dump </a:t>
            </a:r>
            <a:r>
              <a:rPr lang="en-US" dirty="0" smtClean="0"/>
              <a:t> generating a fault on RD34.LR3 </a:t>
            </a:r>
            <a:r>
              <a:rPr lang="en-US" dirty="0" smtClean="0">
                <a:solidFill>
                  <a:srgbClr val="0000FF"/>
                </a:solidFill>
              </a:rPr>
              <a:t>(FMCM test)</a:t>
            </a:r>
          </a:p>
          <a:p>
            <a:endParaRPr lang="en-US" dirty="0" smtClean="0">
              <a:solidFill>
                <a:srgbClr val="0000FF"/>
              </a:solidFill>
            </a:endParaRPr>
          </a:p>
          <a:p>
            <a:r>
              <a:rPr lang="en-US" sz="2200" b="1" i="1" dirty="0" smtClean="0">
                <a:solidFill>
                  <a:srgbClr val="0000FF"/>
                </a:solidFill>
                <a:latin typeface="Times New Roman"/>
                <a:cs typeface="Times New Roman"/>
              </a:rPr>
              <a:t>03:53h  </a:t>
            </a:r>
            <a:r>
              <a:rPr lang="en-US" sz="2200" dirty="0" smtClean="0">
                <a:latin typeface="Times New Roman"/>
                <a:cs typeface="Times New Roman"/>
              </a:rPr>
              <a:t>injection set up &amp; correction</a:t>
            </a:r>
          </a:p>
          <a:p>
            <a:endParaRPr lang="en-US" sz="2200" dirty="0" smtClean="0">
              <a:latin typeface="Times New Roman"/>
              <a:cs typeface="Times New Roman"/>
            </a:endParaRPr>
          </a:p>
          <a:p>
            <a:r>
              <a:rPr lang="en-US" sz="2200" b="1" i="1" dirty="0" smtClean="0">
                <a:solidFill>
                  <a:srgbClr val="0000FF"/>
                </a:solidFill>
                <a:latin typeface="Times New Roman"/>
                <a:cs typeface="Times New Roman"/>
              </a:rPr>
              <a:t>04:38h  </a:t>
            </a:r>
            <a:r>
              <a:rPr lang="en-US" sz="2200" dirty="0" smtClean="0">
                <a:latin typeface="Times New Roman"/>
                <a:cs typeface="Times New Roman"/>
              </a:rPr>
              <a:t>injection for ADT checks </a:t>
            </a:r>
          </a:p>
          <a:p>
            <a:r>
              <a:rPr lang="en-US" sz="2200" dirty="0" smtClean="0">
                <a:latin typeface="Times New Roman"/>
                <a:cs typeface="Times New Roman"/>
              </a:rPr>
              <a:t>	just perfect</a:t>
            </a:r>
          </a:p>
          <a:p>
            <a:endParaRPr lang="en-US" sz="2200" dirty="0" smtClean="0">
              <a:latin typeface="Times New Roman"/>
              <a:cs typeface="Times New Roman"/>
            </a:endParaRPr>
          </a:p>
          <a:p>
            <a:endParaRPr lang="en-US" sz="2200" b="1" i="1" dirty="0" smtClean="0">
              <a:solidFill>
                <a:srgbClr val="0000FF"/>
              </a:solidFill>
              <a:latin typeface="Times New Roman"/>
              <a:cs typeface="Times New Roman"/>
            </a:endParaRPr>
          </a:p>
          <a:p>
            <a:endParaRPr lang="en-US" sz="2200" b="1" i="1" dirty="0" smtClean="0">
              <a:solidFill>
                <a:srgbClr val="0000FF"/>
              </a:solidFill>
              <a:latin typeface="Times New Roman"/>
              <a:cs typeface="Times New Roman"/>
            </a:endParaRPr>
          </a:p>
          <a:p>
            <a:endParaRPr lang="en-US" sz="2200" b="1" i="1" dirty="0" smtClean="0">
              <a:solidFill>
                <a:srgbClr val="0000FF"/>
              </a:solidFill>
              <a:latin typeface="Times New Roman"/>
              <a:cs typeface="Times New Roman"/>
            </a:endParaRPr>
          </a:p>
          <a:p>
            <a:endParaRPr lang="en-US" sz="2200" b="1" i="1" dirty="0" smtClean="0">
              <a:solidFill>
                <a:srgbClr val="0000FF"/>
              </a:solidFill>
              <a:latin typeface="Times New Roman"/>
              <a:cs typeface="Times New Roman"/>
            </a:endParaRPr>
          </a:p>
          <a:p>
            <a:endParaRPr lang="en-US" sz="2200" b="1" i="1" dirty="0" smtClean="0">
              <a:solidFill>
                <a:srgbClr val="0000FF"/>
              </a:solidFill>
              <a:latin typeface="Times New Roman"/>
              <a:cs typeface="Times New Roman"/>
            </a:endParaRPr>
          </a:p>
          <a:p>
            <a:r>
              <a:rPr lang="en-US" sz="2200" b="1" i="1" dirty="0" smtClean="0">
                <a:solidFill>
                  <a:srgbClr val="0000FF"/>
                </a:solidFill>
                <a:latin typeface="Times New Roman"/>
                <a:cs typeface="Times New Roman"/>
              </a:rPr>
              <a:t>05:12h  </a:t>
            </a:r>
            <a:r>
              <a:rPr lang="en-US" sz="2200" dirty="0" smtClean="0">
                <a:latin typeface="Times New Roman"/>
                <a:cs typeface="Times New Roman"/>
              </a:rPr>
              <a:t>injection </a:t>
            </a:r>
            <a:r>
              <a:rPr lang="en-US" sz="2200" dirty="0" smtClean="0">
                <a:latin typeface="Times New Roman"/>
                <a:cs typeface="Times New Roman"/>
              </a:rPr>
              <a:t>probes for FMCM </a:t>
            </a:r>
            <a:r>
              <a:rPr lang="en-US" sz="2200" dirty="0" smtClean="0">
                <a:latin typeface="Times New Roman"/>
                <a:cs typeface="Times New Roman"/>
              </a:rPr>
              <a:t>checks ...</a:t>
            </a:r>
          </a:p>
          <a:p>
            <a:r>
              <a:rPr lang="en-US" sz="2200" dirty="0" smtClean="0">
                <a:latin typeface="Times New Roman"/>
                <a:cs typeface="Times New Roman"/>
              </a:rPr>
              <a:t>						... on going </a:t>
            </a:r>
          </a:p>
          <a:p>
            <a:endParaRPr lang="en-US" sz="2200" dirty="0" smtClean="0">
              <a:latin typeface="Times New Roman"/>
              <a:cs typeface="Times New Roman"/>
            </a:endParaRPr>
          </a:p>
          <a:p>
            <a:endParaRPr lang="en-US" dirty="0" smtClean="0"/>
          </a:p>
          <a:p>
            <a:endParaRPr lang="en-US" b="1" i="1" dirty="0" smtClean="0">
              <a:solidFill>
                <a:srgbClr val="0000FF"/>
              </a:solidFill>
              <a:latin typeface="Times New Roman"/>
              <a:cs typeface="Times New Roman"/>
            </a:endParaRPr>
          </a:p>
          <a:p>
            <a:endParaRPr lang="en-US" b="1" i="1" dirty="0" smtClean="0">
              <a:solidFill>
                <a:srgbClr val="0000FF"/>
              </a:solidFill>
              <a:latin typeface="Times New Roman"/>
              <a:cs typeface="Times New Roman"/>
            </a:endParaRPr>
          </a:p>
          <a:p>
            <a:endParaRPr lang="en-US" b="1" i="1" dirty="0" smtClean="0">
              <a:solidFill>
                <a:srgbClr val="0000FF"/>
              </a:solidFill>
              <a:latin typeface="Times New Roman"/>
              <a:cs typeface="Times New Roman"/>
            </a:endParaRPr>
          </a:p>
          <a:p>
            <a:endParaRPr lang="en-US" sz="2300" b="1" i="1" dirty="0" smtClean="0">
              <a:solidFill>
                <a:srgbClr val="000000"/>
              </a:solidFill>
              <a:latin typeface="Times New Roman"/>
              <a:cs typeface="Times New Roman"/>
            </a:endParaRPr>
          </a:p>
          <a:p>
            <a:endParaRPr lang="en-US" b="1" i="1" dirty="0" smtClean="0">
              <a:solidFill>
                <a:srgbClr val="0000FF"/>
              </a:solidFill>
              <a:latin typeface="Times New Roman"/>
              <a:cs typeface="Times New Roman"/>
            </a:endParaRPr>
          </a:p>
        </p:txBody>
      </p:sp>
      <p:pic>
        <p:nvPicPr>
          <p:cNvPr id="7" name="Picture 6"/>
          <p:cNvPicPr>
            <a:picLocks noChangeAspect="1"/>
          </p:cNvPicPr>
          <p:nvPr/>
        </p:nvPicPr>
        <p:blipFill>
          <a:blip r:embed="rId2"/>
          <a:stretch>
            <a:fillRect/>
          </a:stretch>
        </p:blipFill>
        <p:spPr>
          <a:xfrm>
            <a:off x="5105400" y="1828800"/>
            <a:ext cx="3505200" cy="1460500"/>
          </a:xfrm>
          <a:prstGeom prst="rect">
            <a:avLst/>
          </a:prstGeom>
        </p:spPr>
      </p:pic>
      <p:pic>
        <p:nvPicPr>
          <p:cNvPr id="10" name="Picture 9"/>
          <p:cNvPicPr>
            <a:picLocks noChangeAspect="1"/>
          </p:cNvPicPr>
          <p:nvPr/>
        </p:nvPicPr>
        <p:blipFill>
          <a:blip r:embed="rId3"/>
          <a:srcRect b="48015"/>
          <a:stretch>
            <a:fillRect/>
          </a:stretch>
        </p:blipFill>
        <p:spPr>
          <a:xfrm>
            <a:off x="4572000" y="3505200"/>
            <a:ext cx="4145729" cy="1434988"/>
          </a:xfrm>
          <a:prstGeom prst="rect">
            <a:avLst/>
          </a:prstGeom>
        </p:spPr>
      </p:pic>
      <p:cxnSp>
        <p:nvCxnSpPr>
          <p:cNvPr id="15" name="Straight Arrow Connector 14"/>
          <p:cNvCxnSpPr/>
          <p:nvPr/>
        </p:nvCxnSpPr>
        <p:spPr>
          <a:xfrm>
            <a:off x="3886200" y="2133600"/>
            <a:ext cx="25908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txBox="1">
            <a:spLocks/>
          </p:cNvSpPr>
          <p:nvPr/>
        </p:nvSpPr>
        <p:spPr bwMode="auto">
          <a:xfrm>
            <a:off x="914400" y="1016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dirty="0" smtClean="0">
                <a:solidFill>
                  <a:srgbClr val="FF0000"/>
                </a:solidFill>
                <a:latin typeface="+mj-lt"/>
                <a:ea typeface="+mj-ea"/>
                <a:cs typeface="+mj-cs"/>
              </a:rPr>
              <a:t>ISSUES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FF0000"/>
              </a:solidFill>
              <a:effectLst/>
              <a:uLnTx/>
              <a:uFillTx/>
              <a:latin typeface="+mj-lt"/>
              <a:ea typeface="+mj-ea"/>
              <a:cs typeface="+mj-cs"/>
            </a:endParaRPr>
          </a:p>
        </p:txBody>
      </p:sp>
      <p:sp>
        <p:nvSpPr>
          <p:cNvPr id="9" name="TextBox 8"/>
          <p:cNvSpPr txBox="1"/>
          <p:nvPr/>
        </p:nvSpPr>
        <p:spPr>
          <a:xfrm>
            <a:off x="76200" y="1356479"/>
            <a:ext cx="8538057" cy="3139321"/>
          </a:xfrm>
          <a:prstGeom prst="rect">
            <a:avLst/>
          </a:prstGeom>
          <a:solidFill>
            <a:schemeClr val="bg1"/>
          </a:solidFill>
        </p:spPr>
        <p:txBody>
          <a:bodyPr wrap="square" rtlCol="0">
            <a:spAutoFit/>
          </a:bodyPr>
          <a:lstStyle/>
          <a:p>
            <a:r>
              <a:rPr lang="en-US" dirty="0" smtClean="0"/>
              <a:t>* orbit </a:t>
            </a:r>
            <a:r>
              <a:rPr lang="en-US" dirty="0" smtClean="0"/>
              <a:t>of B2 data from one crate (cfv-sr3-bpmb2lb) is not being </a:t>
            </a:r>
            <a:r>
              <a:rPr lang="en-US" dirty="0" err="1" smtClean="0"/>
              <a:t>recieved</a:t>
            </a:r>
            <a:r>
              <a:rPr lang="en-US" dirty="0" smtClean="0"/>
              <a:t> by</a:t>
            </a:r>
            <a:r>
              <a:rPr lang="en-US" dirty="0" smtClean="0"/>
              <a:t>      </a:t>
            </a:r>
          </a:p>
          <a:p>
            <a:r>
              <a:rPr lang="en-US" dirty="0" smtClean="0"/>
              <a:t>  YASP</a:t>
            </a:r>
            <a:r>
              <a:rPr lang="en-US" dirty="0" smtClean="0"/>
              <a:t>/OFB</a:t>
            </a:r>
            <a:r>
              <a:rPr lang="en-US" dirty="0" smtClean="0"/>
              <a:t>. (“work around” installed by Lars)</a:t>
            </a:r>
          </a:p>
          <a:p>
            <a:endParaRPr lang="en-US" dirty="0" smtClean="0"/>
          </a:p>
          <a:p>
            <a:r>
              <a:rPr lang="en-US" dirty="0" smtClean="0"/>
              <a:t>* BLM </a:t>
            </a:r>
            <a:r>
              <a:rPr lang="en-US" dirty="0" smtClean="0"/>
              <a:t>crate (SR7.E09) at pt 7 that appears to go </a:t>
            </a:r>
            <a:r>
              <a:rPr lang="en-US" dirty="0" err="1" smtClean="0"/>
              <a:t>erractic</a:t>
            </a:r>
            <a:r>
              <a:rPr lang="en-US" dirty="0" smtClean="0"/>
              <a:t> (and cause an interlock)</a:t>
            </a:r>
            <a:r>
              <a:rPr lang="en-US" dirty="0" smtClean="0"/>
              <a:t>  </a:t>
            </a:r>
          </a:p>
          <a:p>
            <a:r>
              <a:rPr lang="en-US" dirty="0" smtClean="0"/>
              <a:t>  when the </a:t>
            </a:r>
            <a:r>
              <a:rPr lang="en-US" dirty="0" smtClean="0"/>
              <a:t>ambient air temperature exceeds 28 degrees C</a:t>
            </a:r>
            <a:r>
              <a:rPr lang="en-US" dirty="0" smtClean="0"/>
              <a:t> (Christos)</a:t>
            </a:r>
          </a:p>
          <a:p>
            <a:endParaRPr lang="en-US" b="1" i="1" dirty="0" smtClean="0">
              <a:solidFill>
                <a:srgbClr val="0000FF"/>
              </a:solidFill>
              <a:latin typeface="Times New Roman"/>
              <a:cs typeface="Times New Roman"/>
            </a:endParaRPr>
          </a:p>
          <a:p>
            <a:r>
              <a:rPr lang="en-US" dirty="0" smtClean="0"/>
              <a:t>* undefined </a:t>
            </a:r>
            <a:r>
              <a:rPr lang="en-US" dirty="0" smtClean="0"/>
              <a:t>BIS input for </a:t>
            </a:r>
            <a:r>
              <a:rPr lang="en-US" dirty="0" smtClean="0"/>
              <a:t>Collimation </a:t>
            </a:r>
            <a:r>
              <a:rPr lang="en-US" dirty="0" smtClean="0"/>
              <a:t>movement (TDI) on the CIB.SR2.INJ1.1</a:t>
            </a:r>
            <a:r>
              <a:rPr lang="en-US" dirty="0" smtClean="0"/>
              <a:t>  </a:t>
            </a:r>
          </a:p>
          <a:p>
            <a:r>
              <a:rPr lang="en-US" dirty="0" smtClean="0"/>
              <a:t>  BIC ... re-cured </a:t>
            </a:r>
            <a:r>
              <a:rPr lang="en-US" dirty="0" smtClean="0"/>
              <a:t>suddenly </a:t>
            </a:r>
            <a:r>
              <a:rPr lang="en-US" dirty="0" smtClean="0"/>
              <a:t>“</a:t>
            </a:r>
            <a:r>
              <a:rPr lang="en-US" dirty="0" err="1" smtClean="0"/>
              <a:t>durch</a:t>
            </a:r>
            <a:r>
              <a:rPr lang="en-US" dirty="0" smtClean="0"/>
              <a:t> </a:t>
            </a:r>
            <a:r>
              <a:rPr lang="en-US" dirty="0" err="1" smtClean="0"/>
              <a:t>Handauflegen</a:t>
            </a:r>
            <a:r>
              <a:rPr lang="en-US" dirty="0" smtClean="0"/>
              <a:t>”</a:t>
            </a:r>
          </a:p>
          <a:p>
            <a:endParaRPr lang="en-US" b="1" i="1" dirty="0" smtClean="0">
              <a:solidFill>
                <a:srgbClr val="0000FF"/>
              </a:solidFill>
              <a:latin typeface="Times New Roman"/>
              <a:cs typeface="Times New Roman"/>
            </a:endParaRPr>
          </a:p>
          <a:p>
            <a:r>
              <a:rPr lang="en-US" dirty="0" smtClean="0"/>
              <a:t>*correctors </a:t>
            </a:r>
            <a:r>
              <a:rPr lang="en-US" dirty="0" smtClean="0"/>
              <a:t>RCBV17.R7B2 and RCBV28.L8B1</a:t>
            </a:r>
            <a:r>
              <a:rPr lang="en-US" dirty="0" smtClean="0"/>
              <a:t> are off (were </a:t>
            </a:r>
            <a:r>
              <a:rPr lang="en-US" dirty="0" smtClean="0"/>
              <a:t>actually on at</a:t>
            </a:r>
            <a:r>
              <a:rPr lang="en-US" dirty="0" smtClean="0"/>
              <a:t>    </a:t>
            </a:r>
          </a:p>
          <a:p>
            <a:r>
              <a:rPr lang="en-US" dirty="0" smtClean="0"/>
              <a:t> standby causing orbit problems) </a:t>
            </a:r>
            <a:endParaRPr lang="en-US" b="1" i="1" dirty="0" smtClean="0">
              <a:solidFill>
                <a:srgbClr val="0000FF"/>
              </a:solidFill>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1294987"/>
            <a:ext cx="9144000" cy="4172013"/>
          </a:xfrm>
          <a:prstGeom prst="rect">
            <a:avLst/>
          </a:prstGeom>
        </p:spPr>
      </p:pic>
      <p:sp>
        <p:nvSpPr>
          <p:cNvPr id="6" name="Title 1"/>
          <p:cNvSpPr txBox="1">
            <a:spLocks/>
          </p:cNvSpPr>
          <p:nvPr/>
        </p:nvSpPr>
        <p:spPr bwMode="auto">
          <a:xfrm>
            <a:off x="914400" y="1016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dirty="0" smtClean="0">
                <a:solidFill>
                  <a:srgbClr val="FF0000"/>
                </a:solidFill>
                <a:latin typeface="+mj-lt"/>
                <a:ea typeface="+mj-ea"/>
                <a:cs typeface="+mj-cs"/>
              </a:rPr>
              <a:t>PLAN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FF0000"/>
              </a:solidFill>
              <a:effectLst/>
              <a:uLnTx/>
              <a:uFillTx/>
              <a:latin typeface="+mj-lt"/>
              <a:ea typeface="+mj-ea"/>
              <a:cs typeface="+mj-cs"/>
            </a:endParaRPr>
          </a:p>
        </p:txBody>
      </p:sp>
      <p:sp>
        <p:nvSpPr>
          <p:cNvPr id="7" name="TextBox 6"/>
          <p:cNvSpPr txBox="1"/>
          <p:nvPr/>
        </p:nvSpPr>
        <p:spPr>
          <a:xfrm>
            <a:off x="4648200" y="1066800"/>
            <a:ext cx="389850" cy="369332"/>
          </a:xfrm>
          <a:prstGeom prst="rect">
            <a:avLst/>
          </a:prstGeom>
          <a:noFill/>
        </p:spPr>
        <p:txBody>
          <a:bodyPr wrap="none" rtlCol="0">
            <a:spAutoFit/>
          </a:bodyPr>
          <a:lstStyle/>
          <a:p>
            <a:r>
              <a:rPr lang="en-US" dirty="0" smtClean="0">
                <a:solidFill>
                  <a:srgbClr val="0000FF"/>
                </a:solidFill>
                <a:latin typeface="Zapf Dingbats"/>
                <a:ea typeface="Zapf Dingbats"/>
                <a:cs typeface="Zapf Dingbats"/>
              </a:rPr>
              <a:t>✔</a:t>
            </a:r>
            <a:endParaRPr lang="en-US" dirty="0">
              <a:solidFill>
                <a:srgbClr val="0000FF"/>
              </a:solidFill>
            </a:endParaRPr>
          </a:p>
        </p:txBody>
      </p:sp>
      <p:sp>
        <p:nvSpPr>
          <p:cNvPr id="8" name="TextBox 7"/>
          <p:cNvSpPr txBox="1"/>
          <p:nvPr/>
        </p:nvSpPr>
        <p:spPr>
          <a:xfrm>
            <a:off x="5020350" y="1219200"/>
            <a:ext cx="389850" cy="369332"/>
          </a:xfrm>
          <a:prstGeom prst="rect">
            <a:avLst/>
          </a:prstGeom>
          <a:noFill/>
        </p:spPr>
        <p:txBody>
          <a:bodyPr wrap="none" rtlCol="0">
            <a:spAutoFit/>
          </a:bodyPr>
          <a:lstStyle/>
          <a:p>
            <a:r>
              <a:rPr lang="en-US" dirty="0" smtClean="0">
                <a:solidFill>
                  <a:srgbClr val="0000FF"/>
                </a:solidFill>
                <a:latin typeface="Zapf Dingbats"/>
                <a:ea typeface="Zapf Dingbats"/>
                <a:cs typeface="Zapf Dingbats"/>
              </a:rPr>
              <a:t>✔</a:t>
            </a:r>
            <a:endParaRPr lang="en-US" dirty="0">
              <a:solidFill>
                <a:srgbClr val="0000FF"/>
              </a:solidFill>
            </a:endParaRPr>
          </a:p>
        </p:txBody>
      </p:sp>
      <p:sp>
        <p:nvSpPr>
          <p:cNvPr id="9" name="TextBox 8"/>
          <p:cNvSpPr txBox="1"/>
          <p:nvPr/>
        </p:nvSpPr>
        <p:spPr>
          <a:xfrm>
            <a:off x="4800600" y="1840468"/>
            <a:ext cx="389850" cy="369332"/>
          </a:xfrm>
          <a:prstGeom prst="rect">
            <a:avLst/>
          </a:prstGeom>
          <a:noFill/>
        </p:spPr>
        <p:txBody>
          <a:bodyPr wrap="none" rtlCol="0">
            <a:spAutoFit/>
          </a:bodyPr>
          <a:lstStyle/>
          <a:p>
            <a:r>
              <a:rPr lang="en-US" dirty="0" smtClean="0">
                <a:solidFill>
                  <a:srgbClr val="0000FF"/>
                </a:solidFill>
                <a:latin typeface="Zapf Dingbats"/>
                <a:ea typeface="Zapf Dingbats"/>
                <a:cs typeface="Zapf Dingbats"/>
              </a:rPr>
              <a:t>✔</a:t>
            </a:r>
            <a:endParaRPr lang="en-US" dirty="0">
              <a:solidFill>
                <a:srgbClr val="0000FF"/>
              </a:solidFill>
            </a:endParaRPr>
          </a:p>
        </p:txBody>
      </p:sp>
      <p:sp>
        <p:nvSpPr>
          <p:cNvPr id="10" name="TextBox 9"/>
          <p:cNvSpPr txBox="1"/>
          <p:nvPr/>
        </p:nvSpPr>
        <p:spPr>
          <a:xfrm>
            <a:off x="4800600" y="2133600"/>
            <a:ext cx="389850" cy="369332"/>
          </a:xfrm>
          <a:prstGeom prst="rect">
            <a:avLst/>
          </a:prstGeom>
          <a:noFill/>
        </p:spPr>
        <p:txBody>
          <a:bodyPr wrap="none" rtlCol="0">
            <a:spAutoFit/>
          </a:bodyPr>
          <a:lstStyle/>
          <a:p>
            <a:r>
              <a:rPr lang="en-US" dirty="0" smtClean="0">
                <a:solidFill>
                  <a:srgbClr val="0000FF"/>
                </a:solidFill>
                <a:latin typeface="Zapf Dingbats"/>
                <a:ea typeface="Zapf Dingbats"/>
                <a:cs typeface="Zapf Dingbats"/>
              </a:rPr>
              <a:t>✔</a:t>
            </a:r>
            <a:endParaRPr lang="en-US" dirty="0">
              <a:solidFill>
                <a:srgbClr val="0000FF"/>
              </a:solidFill>
            </a:endParaRPr>
          </a:p>
        </p:txBody>
      </p:sp>
      <p:sp>
        <p:nvSpPr>
          <p:cNvPr id="11" name="TextBox 10"/>
          <p:cNvSpPr txBox="1"/>
          <p:nvPr/>
        </p:nvSpPr>
        <p:spPr>
          <a:xfrm>
            <a:off x="5782350" y="2526268"/>
            <a:ext cx="389850" cy="369332"/>
          </a:xfrm>
          <a:prstGeom prst="rect">
            <a:avLst/>
          </a:prstGeom>
          <a:noFill/>
        </p:spPr>
        <p:txBody>
          <a:bodyPr wrap="none" rtlCol="0">
            <a:spAutoFit/>
          </a:bodyPr>
          <a:lstStyle/>
          <a:p>
            <a:r>
              <a:rPr lang="en-US" dirty="0" smtClean="0">
                <a:solidFill>
                  <a:srgbClr val="0000FF"/>
                </a:solidFill>
                <a:latin typeface="Zapf Dingbats"/>
                <a:ea typeface="Zapf Dingbats"/>
                <a:cs typeface="Zapf Dingbats"/>
              </a:rPr>
              <a:t>✔</a:t>
            </a:r>
            <a:endParaRPr lang="en-US" dirty="0">
              <a:solidFill>
                <a:srgbClr val="0000FF"/>
              </a:solidFill>
            </a:endParaRPr>
          </a:p>
        </p:txBody>
      </p:sp>
      <p:sp>
        <p:nvSpPr>
          <p:cNvPr id="12" name="TextBox 11"/>
          <p:cNvSpPr txBox="1"/>
          <p:nvPr/>
        </p:nvSpPr>
        <p:spPr>
          <a:xfrm>
            <a:off x="5401350" y="1524000"/>
            <a:ext cx="389850" cy="369332"/>
          </a:xfrm>
          <a:prstGeom prst="rect">
            <a:avLst/>
          </a:prstGeom>
          <a:noFill/>
        </p:spPr>
        <p:txBody>
          <a:bodyPr wrap="none" rtlCol="0">
            <a:spAutoFit/>
          </a:bodyPr>
          <a:lstStyle/>
          <a:p>
            <a:r>
              <a:rPr lang="en-US" dirty="0" smtClean="0">
                <a:solidFill>
                  <a:srgbClr val="0000FF"/>
                </a:solidFill>
                <a:latin typeface="Zapf Dingbats"/>
                <a:ea typeface="Zapf Dingbats"/>
                <a:cs typeface="Zapf Dingbats"/>
              </a:rPr>
              <a:t>✔</a:t>
            </a:r>
            <a:endParaRPr lang="en-US"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ubtitle 3"/>
          <p:cNvSpPr txBox="1">
            <a:spLocks/>
          </p:cNvSpPr>
          <p:nvPr/>
        </p:nvSpPr>
        <p:spPr bwMode="auto">
          <a:xfrm>
            <a:off x="685800" y="228600"/>
            <a:ext cx="8458200" cy="1752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lang="en-GB" sz="3200" kern="0" noProof="0" dirty="0" smtClean="0">
                <a:solidFill>
                  <a:srgbClr val="FF0000"/>
                </a:solidFill>
                <a:latin typeface="+mn-lt"/>
              </a:rPr>
              <a:t>Fri</a:t>
            </a:r>
            <a:r>
              <a:rPr kumimoji="0" lang="en-GB" sz="3200" b="0" i="0" u="none" strike="noStrike" kern="0" cap="none" spc="0" normalizeH="0" baseline="0" noProof="0" dirty="0" smtClean="0">
                <a:ln>
                  <a:noFill/>
                </a:ln>
                <a:solidFill>
                  <a:srgbClr val="FF0000"/>
                </a:solidFill>
                <a:effectLst/>
                <a:uLnTx/>
                <a:uFillTx/>
                <a:latin typeface="+mn-lt"/>
                <a:ea typeface="+mn-ea"/>
                <a:cs typeface="+mn-cs"/>
              </a:rPr>
              <a:t> Morning / </a:t>
            </a:r>
            <a:r>
              <a:rPr kumimoji="0" lang="en-GB" sz="3200" b="0" i="0" u="none" strike="noStrike" kern="0" cap="none" spc="0" normalizeH="0" baseline="0" noProof="0" dirty="0" smtClean="0">
                <a:ln>
                  <a:noFill/>
                </a:ln>
                <a:solidFill>
                  <a:srgbClr val="FF0000"/>
                </a:solidFill>
                <a:effectLst/>
                <a:uLnTx/>
                <a:uFillTx/>
                <a:latin typeface="+mn-lt"/>
                <a:ea typeface="+mn-ea"/>
                <a:cs typeface="+mn-cs"/>
              </a:rPr>
              <a:t>Late  </a:t>
            </a:r>
            <a:r>
              <a:rPr kumimoji="0" lang="en-GB" sz="2800" b="0" i="0" u="none" strike="noStrike" kern="0" cap="none" spc="0" normalizeH="0" baseline="0" noProof="0" dirty="0" smtClean="0">
                <a:ln>
                  <a:noFill/>
                </a:ln>
                <a:solidFill>
                  <a:srgbClr val="0000FF"/>
                </a:solidFill>
                <a:effectLst/>
                <a:uLnTx/>
                <a:uFillTx/>
                <a:latin typeface="+mn-lt"/>
                <a:ea typeface="+mn-ea"/>
                <a:cs typeface="+mn-cs"/>
              </a:rPr>
              <a:t>restart after Technical Stop</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1900" b="0" i="0" u="none" strike="noStrike" kern="0" cap="none" spc="0" normalizeH="0" baseline="0" noProof="0" dirty="0" smtClean="0">
                <a:ln>
                  <a:noFill/>
                </a:ln>
                <a:solidFill>
                  <a:schemeClr val="tx2"/>
                </a:solidFill>
                <a:effectLst/>
                <a:uLnTx/>
                <a:uFillTx/>
                <a:latin typeface="+mn-lt"/>
                <a:ea typeface="+mn-ea"/>
                <a:cs typeface="+mn-cs"/>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3" name="Rectangle 12"/>
          <p:cNvSpPr/>
          <p:nvPr/>
        </p:nvSpPr>
        <p:spPr>
          <a:xfrm>
            <a:off x="152400" y="1066800"/>
            <a:ext cx="7082375" cy="707886"/>
          </a:xfrm>
          <a:prstGeom prst="rect">
            <a:avLst/>
          </a:prstGeom>
        </p:spPr>
        <p:txBody>
          <a:bodyPr wrap="none">
            <a:spAutoFit/>
          </a:bodyPr>
          <a:lstStyle/>
          <a:p>
            <a:r>
              <a:rPr lang="en-US" sz="2200" b="1" i="1" dirty="0" smtClean="0">
                <a:solidFill>
                  <a:srgbClr val="0000FF"/>
                </a:solidFill>
                <a:latin typeface="Times New Roman"/>
                <a:cs typeface="Times New Roman"/>
              </a:rPr>
              <a:t>16:14h  </a:t>
            </a:r>
            <a:r>
              <a:rPr lang="en-US" dirty="0" smtClean="0"/>
              <a:t>Error during the fetch optics again on OFSU,  </a:t>
            </a:r>
          </a:p>
          <a:p>
            <a:r>
              <a:rPr lang="en-US" dirty="0" smtClean="0"/>
              <a:t>			had to restart the OFSULHC_M process </a:t>
            </a:r>
            <a:endParaRPr lang="en-US" b="1" i="1" dirty="0" smtClean="0">
              <a:latin typeface="Helvetica"/>
              <a:cs typeface="Helvetica"/>
            </a:endParaRPr>
          </a:p>
        </p:txBody>
      </p:sp>
      <p:pic>
        <p:nvPicPr>
          <p:cNvPr id="8" name="Picture 7"/>
          <p:cNvPicPr>
            <a:picLocks noChangeAspect="1"/>
          </p:cNvPicPr>
          <p:nvPr/>
        </p:nvPicPr>
        <p:blipFill>
          <a:blip r:embed="rId2"/>
          <a:srcRect l="24222" b="32776"/>
          <a:stretch>
            <a:fillRect/>
          </a:stretch>
        </p:blipFill>
        <p:spPr>
          <a:xfrm>
            <a:off x="2514600" y="1828800"/>
            <a:ext cx="4724440" cy="3274295"/>
          </a:xfrm>
          <a:prstGeom prst="rect">
            <a:avLst/>
          </a:prstGeom>
        </p:spPr>
      </p:pic>
      <p:sp>
        <p:nvSpPr>
          <p:cNvPr id="9" name="Rectangle 8"/>
          <p:cNvSpPr/>
          <p:nvPr/>
        </p:nvSpPr>
        <p:spPr>
          <a:xfrm>
            <a:off x="304800" y="5257800"/>
            <a:ext cx="8305800" cy="1477328"/>
          </a:xfrm>
          <a:prstGeom prst="rect">
            <a:avLst/>
          </a:prstGeom>
        </p:spPr>
        <p:txBody>
          <a:bodyPr wrap="square">
            <a:spAutoFit/>
          </a:bodyPr>
          <a:lstStyle/>
          <a:p>
            <a:r>
              <a:rPr lang="en-US" dirty="0" smtClean="0">
                <a:latin typeface="Times New Roman"/>
                <a:cs typeface="Times New Roman"/>
              </a:rPr>
              <a:t>The </a:t>
            </a:r>
            <a:r>
              <a:rPr lang="en-US" dirty="0" smtClean="0">
                <a:solidFill>
                  <a:srgbClr val="FF0000"/>
                </a:solidFill>
                <a:latin typeface="Times New Roman"/>
                <a:cs typeface="Times New Roman"/>
              </a:rPr>
              <a:t>OFSU server has been restarted </a:t>
            </a:r>
            <a:r>
              <a:rPr lang="en-US" dirty="0" smtClean="0">
                <a:latin typeface="Times New Roman"/>
                <a:cs typeface="Times New Roman"/>
              </a:rPr>
              <a:t>and is </a:t>
            </a:r>
            <a:r>
              <a:rPr lang="en-US" dirty="0" smtClean="0">
                <a:solidFill>
                  <a:srgbClr val="FF0000"/>
                </a:solidFill>
                <a:latin typeface="Times New Roman"/>
                <a:cs typeface="Times New Roman"/>
              </a:rPr>
              <a:t>working correctly for now</a:t>
            </a:r>
            <a:r>
              <a:rPr lang="en-US" dirty="0" smtClean="0">
                <a:latin typeface="Times New Roman"/>
                <a:cs typeface="Times New Roman"/>
              </a:rPr>
              <a:t>. The problem we were experiencing with </a:t>
            </a:r>
            <a:r>
              <a:rPr lang="en-US" dirty="0" smtClean="0">
                <a:solidFill>
                  <a:srgbClr val="FF0000"/>
                </a:solidFill>
                <a:latin typeface="Times New Roman"/>
                <a:cs typeface="Times New Roman"/>
              </a:rPr>
              <a:t>non responding 'Optics' property is by far not trivial </a:t>
            </a:r>
            <a:r>
              <a:rPr lang="en-US" dirty="0" smtClean="0">
                <a:latin typeface="Times New Roman"/>
                <a:cs typeface="Times New Roman"/>
              </a:rPr>
              <a:t>and has to do with Real Time </a:t>
            </a:r>
            <a:r>
              <a:rPr lang="en-US" dirty="0" err="1" smtClean="0">
                <a:latin typeface="Times New Roman"/>
                <a:cs typeface="Times New Roman"/>
              </a:rPr>
              <a:t>behaviour</a:t>
            </a:r>
            <a:r>
              <a:rPr lang="en-US" dirty="0" smtClean="0">
                <a:latin typeface="Times New Roman"/>
                <a:cs typeface="Times New Roman"/>
              </a:rPr>
              <a:t> of OFSU </a:t>
            </a:r>
            <a:r>
              <a:rPr lang="en-US" dirty="0" err="1" smtClean="0">
                <a:latin typeface="Times New Roman"/>
                <a:cs typeface="Times New Roman"/>
              </a:rPr>
              <a:t>Fesa</a:t>
            </a:r>
            <a:r>
              <a:rPr lang="en-US" dirty="0" smtClean="0">
                <a:latin typeface="Times New Roman"/>
                <a:cs typeface="Times New Roman"/>
              </a:rPr>
              <a:t> server. An </a:t>
            </a:r>
            <a:r>
              <a:rPr lang="en-US" dirty="0" smtClean="0">
                <a:solidFill>
                  <a:srgbClr val="FF0000"/>
                </a:solidFill>
                <a:latin typeface="Times New Roman"/>
                <a:cs typeface="Times New Roman"/>
              </a:rPr>
              <a:t>occasional overload </a:t>
            </a:r>
            <a:r>
              <a:rPr lang="en-US" dirty="0" smtClean="0">
                <a:latin typeface="Times New Roman"/>
                <a:cs typeface="Times New Roman"/>
              </a:rPr>
              <a:t>of resources takes place, so that the Communication part of FESA, does not get time to service its notification/get queues.</a:t>
            </a:r>
            <a:endParaRPr lang="en-US"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902450" y="6632575"/>
            <a:ext cx="2133600" cy="252413"/>
          </a:xfrm>
          <a:prstGeom prst="rect">
            <a:avLst/>
          </a:prstGeom>
        </p:spPr>
        <p:txBody>
          <a:bodyPr/>
          <a:lstStyle/>
          <a:p>
            <a:fld id="{57C3E7D3-E8A8-4E1B-881E-DBC7929F1526}" type="slidenum">
              <a:rPr lang="en-US" smtClean="0"/>
              <a:pPr/>
              <a:t>3</a:t>
            </a:fld>
            <a:endParaRPr lang="en-US"/>
          </a:p>
        </p:txBody>
      </p:sp>
      <p:sp>
        <p:nvSpPr>
          <p:cNvPr id="5" name="Footer Placeholder 4"/>
          <p:cNvSpPr>
            <a:spLocks noGrp="1"/>
          </p:cNvSpPr>
          <p:nvPr>
            <p:ph type="ftr" sz="quarter" idx="4294967295"/>
          </p:nvPr>
        </p:nvSpPr>
        <p:spPr>
          <a:xfrm>
            <a:off x="3124200" y="6632575"/>
            <a:ext cx="2895600" cy="252413"/>
          </a:xfrm>
          <a:prstGeom prst="rect">
            <a:avLst/>
          </a:prstGeom>
        </p:spPr>
        <p:txBody>
          <a:bodyPr/>
          <a:lstStyle/>
          <a:p>
            <a:r>
              <a:rPr lang="en-US" smtClean="0"/>
              <a:t>LMC - beta* 1 m</a:t>
            </a:r>
            <a:endParaRPr lang="en-US" dirty="0"/>
          </a:p>
        </p:txBody>
      </p:sp>
      <p:sp>
        <p:nvSpPr>
          <p:cNvPr id="6" name="Date Placeholder 5"/>
          <p:cNvSpPr>
            <a:spLocks noGrp="1"/>
          </p:cNvSpPr>
          <p:nvPr>
            <p:ph type="dt" sz="half" idx="4294967295"/>
          </p:nvPr>
        </p:nvSpPr>
        <p:spPr>
          <a:xfrm>
            <a:off x="34925" y="6616700"/>
            <a:ext cx="2133600" cy="268288"/>
          </a:xfrm>
          <a:prstGeom prst="rect">
            <a:avLst/>
          </a:prstGeom>
        </p:spPr>
        <p:txBody>
          <a:bodyPr/>
          <a:lstStyle/>
          <a:p>
            <a:fld id="{4D34EDEB-5CDF-45D2-9C5E-FC5C40FD665F}" type="datetime1">
              <a:rPr lang="en-US" smtClean="0"/>
              <a:pPr/>
              <a:t>4/30/12</a:t>
            </a:fld>
            <a:endParaRPr lang="en-US" dirty="0"/>
          </a:p>
        </p:txBody>
      </p:sp>
      <p:sp>
        <p:nvSpPr>
          <p:cNvPr id="9" name="Title 1"/>
          <p:cNvSpPr>
            <a:spLocks noGrp="1"/>
          </p:cNvSpPr>
          <p:nvPr>
            <p:ph type="title"/>
          </p:nvPr>
        </p:nvSpPr>
        <p:spPr>
          <a:xfrm>
            <a:off x="990600" y="152400"/>
            <a:ext cx="7315200" cy="792163"/>
          </a:xfrm>
        </p:spPr>
        <p:txBody>
          <a:bodyPr/>
          <a:lstStyle/>
          <a:p>
            <a:pPr algn="l"/>
            <a:r>
              <a:rPr lang="en-US" dirty="0" smtClean="0">
                <a:solidFill>
                  <a:srgbClr val="FF0000"/>
                </a:solidFill>
              </a:rPr>
              <a:t>Fri Late</a:t>
            </a:r>
            <a:endParaRPr lang="en-US" dirty="0">
              <a:solidFill>
                <a:srgbClr val="FF0000"/>
              </a:solidFill>
            </a:endParaRPr>
          </a:p>
        </p:txBody>
      </p:sp>
      <p:sp>
        <p:nvSpPr>
          <p:cNvPr id="24" name="Rectangle 23"/>
          <p:cNvSpPr/>
          <p:nvPr/>
        </p:nvSpPr>
        <p:spPr>
          <a:xfrm>
            <a:off x="457200" y="1066800"/>
            <a:ext cx="8959917" cy="4893648"/>
          </a:xfrm>
          <a:prstGeom prst="rect">
            <a:avLst/>
          </a:prstGeom>
        </p:spPr>
        <p:txBody>
          <a:bodyPr wrap="none">
            <a:spAutoFit/>
          </a:bodyPr>
          <a:lstStyle/>
          <a:p>
            <a:r>
              <a:rPr lang="en-US" sz="2200" b="1" i="1" dirty="0" smtClean="0">
                <a:solidFill>
                  <a:srgbClr val="0000FF"/>
                </a:solidFill>
                <a:latin typeface="Times New Roman"/>
                <a:cs typeface="Times New Roman"/>
              </a:rPr>
              <a:t>15:53 	</a:t>
            </a:r>
            <a:r>
              <a:rPr lang="en-US" sz="2200" dirty="0" err="1" smtClean="0">
                <a:solidFill>
                  <a:srgbClr val="008000"/>
                </a:solidFill>
                <a:latin typeface="Times New Roman"/>
                <a:cs typeface="Times New Roman"/>
              </a:rPr>
              <a:t>LHCb</a:t>
            </a:r>
            <a:r>
              <a:rPr lang="en-US" sz="2200" dirty="0" smtClean="0">
                <a:solidFill>
                  <a:srgbClr val="008000"/>
                </a:solidFill>
                <a:latin typeface="Times New Roman"/>
                <a:cs typeface="Times New Roman"/>
              </a:rPr>
              <a:t> set to “Negative”</a:t>
            </a:r>
          </a:p>
          <a:p>
            <a:r>
              <a:rPr lang="en-US" sz="2400" dirty="0" smtClean="0">
                <a:latin typeface="Times New Roman"/>
                <a:cs typeface="Times New Roman"/>
              </a:rPr>
              <a:t>	</a:t>
            </a:r>
          </a:p>
          <a:p>
            <a:r>
              <a:rPr lang="en-US" sz="2200" b="1" i="1" dirty="0" smtClean="0">
                <a:solidFill>
                  <a:srgbClr val="0000FF"/>
                </a:solidFill>
                <a:latin typeface="Times New Roman"/>
                <a:cs typeface="Times New Roman"/>
              </a:rPr>
              <a:t>16:00 </a:t>
            </a:r>
            <a:r>
              <a:rPr lang="en-US" sz="2400" dirty="0" smtClean="0">
                <a:latin typeface="Times New Roman"/>
                <a:cs typeface="Times New Roman"/>
              </a:rPr>
              <a:t>	</a:t>
            </a:r>
            <a:r>
              <a:rPr lang="en-US" sz="2200" dirty="0" smtClean="0">
                <a:solidFill>
                  <a:srgbClr val="008000"/>
                </a:solidFill>
                <a:latin typeface="Times New Roman"/>
                <a:cs typeface="Times New Roman"/>
              </a:rPr>
              <a:t>ROF.A81.B2 back in operation</a:t>
            </a:r>
          </a:p>
          <a:p>
            <a:r>
              <a:rPr lang="en-US" sz="2000" dirty="0" smtClean="0"/>
              <a:t>	</a:t>
            </a:r>
          </a:p>
          <a:p>
            <a:r>
              <a:rPr lang="en-US" sz="2200" b="1" i="1" dirty="0" smtClean="0">
                <a:solidFill>
                  <a:srgbClr val="0000FF"/>
                </a:solidFill>
                <a:latin typeface="Times New Roman"/>
                <a:cs typeface="Times New Roman"/>
              </a:rPr>
              <a:t>18:00 </a:t>
            </a:r>
            <a:r>
              <a:rPr lang="en-US" sz="2000" dirty="0" smtClean="0"/>
              <a:t>	</a:t>
            </a:r>
            <a:r>
              <a:rPr lang="en-US" sz="2000" dirty="0" smtClean="0">
                <a:latin typeface="Times New Roman"/>
                <a:cs typeface="Times New Roman"/>
              </a:rPr>
              <a:t>RP reported that </a:t>
            </a:r>
            <a:r>
              <a:rPr lang="en-US" sz="2000" dirty="0" smtClean="0">
                <a:solidFill>
                  <a:srgbClr val="FF0000"/>
                </a:solidFill>
                <a:latin typeface="Times New Roman"/>
                <a:cs typeface="Times New Roman"/>
              </a:rPr>
              <a:t>RAMSES monitoring stations are not fully operational.</a:t>
            </a:r>
          </a:p>
          <a:p>
            <a:r>
              <a:rPr lang="en-US" sz="2000" dirty="0" smtClean="0">
                <a:latin typeface="Times New Roman"/>
                <a:cs typeface="Times New Roman"/>
              </a:rPr>
              <a:t>	After the RAMSES system upgrade (started on </a:t>
            </a:r>
            <a:r>
              <a:rPr lang="en-US" sz="2000" dirty="0" err="1" smtClean="0">
                <a:latin typeface="Times New Roman"/>
                <a:cs typeface="Times New Roman"/>
              </a:rPr>
              <a:t>wednesday</a:t>
            </a:r>
            <a:r>
              <a:rPr lang="en-US" sz="2000" dirty="0" smtClean="0">
                <a:latin typeface="Times New Roman"/>
                <a:cs typeface="Times New Roman"/>
              </a:rPr>
              <a:t>), </a:t>
            </a:r>
          </a:p>
          <a:p>
            <a:r>
              <a:rPr lang="en-US" sz="2000" dirty="0" smtClean="0">
                <a:latin typeface="Times New Roman"/>
                <a:cs typeface="Times New Roman"/>
              </a:rPr>
              <a:t>	the monitoring </a:t>
            </a:r>
            <a:r>
              <a:rPr lang="en-US" sz="2000" dirty="0" smtClean="0">
                <a:solidFill>
                  <a:srgbClr val="FF0000"/>
                </a:solidFill>
                <a:latin typeface="Times New Roman"/>
                <a:cs typeface="Times New Roman"/>
              </a:rPr>
              <a:t>stations are not able to send measured values </a:t>
            </a:r>
            <a:r>
              <a:rPr lang="en-US" sz="2000" dirty="0" smtClean="0">
                <a:latin typeface="Times New Roman"/>
                <a:cs typeface="Times New Roman"/>
              </a:rPr>
              <a:t>to be logged</a:t>
            </a:r>
            <a:endParaRPr lang="en-US" sz="2000" dirty="0" smtClean="0">
              <a:solidFill>
                <a:srgbClr val="000000"/>
              </a:solidFill>
              <a:latin typeface="Times New Roman"/>
              <a:cs typeface="Times New Roman"/>
            </a:endParaRPr>
          </a:p>
          <a:p>
            <a:r>
              <a:rPr lang="en-US" dirty="0" smtClean="0"/>
              <a:t>	</a:t>
            </a:r>
            <a:r>
              <a:rPr lang="en-US" sz="1600" dirty="0" smtClean="0"/>
              <a:t>the RP </a:t>
            </a:r>
            <a:r>
              <a:rPr lang="en-US" sz="1600" dirty="0" err="1" smtClean="0"/>
              <a:t>montoring</a:t>
            </a:r>
            <a:r>
              <a:rPr lang="en-US" sz="1600" dirty="0" smtClean="0"/>
              <a:t> devices are partially blocked and </a:t>
            </a:r>
            <a:r>
              <a:rPr lang="en-US" sz="1600" dirty="0" smtClean="0">
                <a:solidFill>
                  <a:srgbClr val="0000FF"/>
                </a:solidFill>
              </a:rPr>
              <a:t>need to be manually rebooted.</a:t>
            </a:r>
          </a:p>
          <a:p>
            <a:endParaRPr lang="en-US" dirty="0" smtClean="0">
              <a:solidFill>
                <a:srgbClr val="0000FF"/>
              </a:solidFill>
            </a:endParaRPr>
          </a:p>
          <a:p>
            <a:r>
              <a:rPr lang="en-US" sz="2200" b="1" i="1" dirty="0" smtClean="0">
                <a:solidFill>
                  <a:srgbClr val="0000FF"/>
                </a:solidFill>
                <a:latin typeface="Times New Roman"/>
                <a:cs typeface="Times New Roman"/>
              </a:rPr>
              <a:t>18:00	 </a:t>
            </a:r>
            <a:r>
              <a:rPr lang="en-US" dirty="0" smtClean="0">
                <a:solidFill>
                  <a:srgbClr val="FF0000"/>
                </a:solidFill>
              </a:rPr>
              <a:t>Problem with ATLAS </a:t>
            </a:r>
            <a:r>
              <a:rPr lang="en-US" dirty="0" err="1" smtClean="0">
                <a:solidFill>
                  <a:srgbClr val="FF0000"/>
                </a:solidFill>
              </a:rPr>
              <a:t>Toroid</a:t>
            </a:r>
            <a:r>
              <a:rPr lang="en-US" dirty="0" smtClean="0">
                <a:solidFill>
                  <a:srgbClr val="FF0000"/>
                </a:solidFill>
              </a:rPr>
              <a:t>:</a:t>
            </a:r>
            <a:r>
              <a:rPr lang="en-US" dirty="0" smtClean="0"/>
              <a:t> power converter </a:t>
            </a:r>
            <a:r>
              <a:rPr lang="en-US" dirty="0" err="1" smtClean="0"/>
              <a:t>recieved</a:t>
            </a:r>
            <a:r>
              <a:rPr lang="en-US" dirty="0" smtClean="0"/>
              <a:t> an external fault.</a:t>
            </a:r>
            <a:r>
              <a:rPr lang="en-US" dirty="0" smtClean="0">
                <a:solidFill>
                  <a:srgbClr val="0000FF"/>
                </a:solidFill>
              </a:rPr>
              <a:t> </a:t>
            </a:r>
          </a:p>
          <a:p>
            <a:endParaRPr lang="en-US" dirty="0" smtClean="0">
              <a:solidFill>
                <a:srgbClr val="0000FF"/>
              </a:solidFill>
              <a:latin typeface="Times New Roman"/>
              <a:cs typeface="Times New Roman"/>
            </a:endParaRPr>
          </a:p>
          <a:p>
            <a:r>
              <a:rPr lang="en-US" dirty="0" smtClean="0">
                <a:solidFill>
                  <a:srgbClr val="0000FF"/>
                </a:solidFill>
                <a:latin typeface="Times New Roman"/>
                <a:cs typeface="Times New Roman"/>
              </a:rPr>
              <a:t>   </a:t>
            </a:r>
            <a:r>
              <a:rPr lang="en-US" dirty="0" smtClean="0">
                <a:solidFill>
                  <a:srgbClr val="0000FF"/>
                </a:solidFill>
                <a:latin typeface="Times New Roman"/>
                <a:cs typeface="Times New Roman"/>
              </a:rPr>
              <a:t>	</a:t>
            </a:r>
            <a:r>
              <a:rPr lang="en-US" dirty="0" smtClean="0"/>
              <a:t>The </a:t>
            </a:r>
            <a:r>
              <a:rPr lang="en-US" b="1" dirty="0" smtClean="0">
                <a:solidFill>
                  <a:srgbClr val="FF0000"/>
                </a:solidFill>
              </a:rPr>
              <a:t>Beam Imminent Warning failed </a:t>
            </a:r>
            <a:r>
              <a:rPr lang="en-US" dirty="0" smtClean="0"/>
              <a:t>had to clear the interlock several times</a:t>
            </a:r>
            <a:endParaRPr lang="en-US" dirty="0" smtClean="0">
              <a:solidFill>
                <a:srgbClr val="0000FF"/>
              </a:solidFill>
              <a:latin typeface="Times New Roman"/>
              <a:cs typeface="Times New Roman"/>
            </a:endParaRPr>
          </a:p>
          <a:p>
            <a:r>
              <a:rPr lang="en-US" sz="2300" b="1" i="1" dirty="0" smtClean="0">
                <a:solidFill>
                  <a:srgbClr val="0000FF"/>
                </a:solidFill>
                <a:latin typeface="Times New Roman"/>
                <a:cs typeface="Times New Roman"/>
              </a:rPr>
              <a:t>            </a:t>
            </a:r>
            <a:r>
              <a:rPr lang="en-US" sz="2000" b="1" i="1" dirty="0" smtClean="0">
                <a:solidFill>
                  <a:srgbClr val="0000FF"/>
                </a:solidFill>
                <a:latin typeface="Times New Roman"/>
                <a:cs typeface="Times New Roman"/>
              </a:rPr>
              <a:t>... meanwhile seems ok</a:t>
            </a:r>
          </a:p>
          <a:p>
            <a:endParaRPr lang="en-US" sz="2000" b="1" i="1" dirty="0" smtClean="0">
              <a:solidFill>
                <a:srgbClr val="0000FF"/>
              </a:solidFill>
              <a:latin typeface="Times New Roman"/>
              <a:cs typeface="Times New Roman"/>
            </a:endParaRPr>
          </a:p>
          <a:p>
            <a:r>
              <a:rPr lang="en-US" sz="2300" b="1" i="1" dirty="0" smtClean="0">
                <a:solidFill>
                  <a:srgbClr val="0000FF"/>
                </a:solidFill>
                <a:latin typeface="Times New Roman"/>
                <a:cs typeface="Times New Roman"/>
              </a:rPr>
              <a:t>22:38 </a:t>
            </a:r>
            <a:r>
              <a:rPr lang="en-US" dirty="0" smtClean="0"/>
              <a:t>	</a:t>
            </a:r>
            <a:r>
              <a:rPr lang="en-US" sz="2000" b="1" i="1" dirty="0" smtClean="0">
                <a:solidFill>
                  <a:srgbClr val="008000"/>
                </a:solidFill>
              </a:rPr>
              <a:t>Technical Stop now finished .... </a:t>
            </a:r>
            <a:endParaRPr lang="en-US" sz="2000" b="1" i="1" dirty="0">
              <a:solidFill>
                <a:srgbClr val="008000"/>
              </a:solidFill>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902450" y="6632575"/>
            <a:ext cx="2133600" cy="252413"/>
          </a:xfrm>
          <a:prstGeom prst="rect">
            <a:avLst/>
          </a:prstGeom>
        </p:spPr>
        <p:txBody>
          <a:bodyPr/>
          <a:lstStyle/>
          <a:p>
            <a:fld id="{57C3E7D3-E8A8-4E1B-881E-DBC7929F1526}" type="slidenum">
              <a:rPr lang="en-US" smtClean="0"/>
              <a:pPr/>
              <a:t>4</a:t>
            </a:fld>
            <a:endParaRPr lang="en-US"/>
          </a:p>
        </p:txBody>
      </p:sp>
      <p:sp>
        <p:nvSpPr>
          <p:cNvPr id="15" name="TextBox 14"/>
          <p:cNvSpPr txBox="1"/>
          <p:nvPr/>
        </p:nvSpPr>
        <p:spPr>
          <a:xfrm>
            <a:off x="224943" y="1219201"/>
            <a:ext cx="8461857" cy="7402025"/>
          </a:xfrm>
          <a:prstGeom prst="rect">
            <a:avLst/>
          </a:prstGeom>
          <a:solidFill>
            <a:schemeClr val="bg1"/>
          </a:solidFill>
        </p:spPr>
        <p:txBody>
          <a:bodyPr wrap="square" rtlCol="0">
            <a:spAutoFit/>
          </a:bodyPr>
          <a:lstStyle/>
          <a:p>
            <a:r>
              <a:rPr lang="en-US" sz="2200" b="1" i="1" dirty="0" smtClean="0">
                <a:solidFill>
                  <a:srgbClr val="0000FF"/>
                </a:solidFill>
                <a:latin typeface="Times New Roman"/>
                <a:cs typeface="Times New Roman"/>
              </a:rPr>
              <a:t>23:45h </a:t>
            </a:r>
            <a:r>
              <a:rPr lang="en-US" dirty="0" smtClean="0"/>
              <a:t>	</a:t>
            </a:r>
            <a:r>
              <a:rPr lang="en-US" dirty="0" smtClean="0">
                <a:solidFill>
                  <a:srgbClr val="FF0000"/>
                </a:solidFill>
              </a:rPr>
              <a:t>RBXWTV.L2 tripped </a:t>
            </a:r>
            <a:r>
              <a:rPr lang="en-US" dirty="0" smtClean="0"/>
              <a:t>(i.e. ALICE compensator)</a:t>
            </a:r>
          </a:p>
          <a:p>
            <a:r>
              <a:rPr lang="en-US" dirty="0" smtClean="0"/>
              <a:t>		</a:t>
            </a:r>
            <a:r>
              <a:rPr lang="en-US" i="1" dirty="0" smtClean="0">
                <a:latin typeface="Times New Roman"/>
                <a:cs typeface="Times New Roman"/>
              </a:rPr>
              <a:t>... it seems as if the water valves on the ALICE compensator were 			closed. </a:t>
            </a:r>
          </a:p>
          <a:p>
            <a:endParaRPr lang="en-US" dirty="0" smtClean="0"/>
          </a:p>
          <a:p>
            <a:r>
              <a:rPr lang="en-US" sz="2200" b="1" i="1" dirty="0" smtClean="0">
                <a:solidFill>
                  <a:srgbClr val="0000FF"/>
                </a:solidFill>
                <a:latin typeface="Times New Roman"/>
                <a:cs typeface="Times New Roman"/>
              </a:rPr>
              <a:t>00:35h </a:t>
            </a:r>
            <a:r>
              <a:rPr lang="en-US" dirty="0" smtClean="0"/>
              <a:t>	</a:t>
            </a:r>
            <a:r>
              <a:rPr lang="en-US" dirty="0" smtClean="0">
                <a:solidFill>
                  <a:srgbClr val="FF0000"/>
                </a:solidFill>
              </a:rPr>
              <a:t>RQX.L5 </a:t>
            </a:r>
            <a:r>
              <a:rPr lang="en-US" dirty="0" smtClean="0"/>
              <a:t>tripped during test-cycle</a:t>
            </a:r>
          </a:p>
          <a:p>
            <a:endParaRPr lang="en-US" dirty="0" smtClean="0"/>
          </a:p>
          <a:p>
            <a:r>
              <a:rPr lang="en-US" sz="2200" b="1" i="1" dirty="0" smtClean="0">
                <a:solidFill>
                  <a:srgbClr val="0000FF"/>
                </a:solidFill>
                <a:latin typeface="Times New Roman"/>
                <a:cs typeface="Times New Roman"/>
              </a:rPr>
              <a:t>01:35h </a:t>
            </a:r>
            <a:r>
              <a:rPr lang="en-US" dirty="0" smtClean="0">
                <a:solidFill>
                  <a:srgbClr val="FF0000"/>
                </a:solidFill>
              </a:rPr>
              <a:t>DIP-handshake communication problem</a:t>
            </a:r>
          </a:p>
          <a:p>
            <a:r>
              <a:rPr lang="en-US" dirty="0" smtClean="0"/>
              <a:t>	... solved via </a:t>
            </a:r>
            <a:r>
              <a:rPr lang="en-US" i="1" dirty="0" smtClean="0"/>
              <a:t>“Chris must have restarted something....”</a:t>
            </a:r>
          </a:p>
          <a:p>
            <a:endParaRPr lang="en-US" b="1" i="1" dirty="0" smtClean="0">
              <a:solidFill>
                <a:srgbClr val="0000FF"/>
              </a:solidFill>
              <a:latin typeface="Times New Roman"/>
              <a:cs typeface="Times New Roman"/>
            </a:endParaRPr>
          </a:p>
          <a:p>
            <a:r>
              <a:rPr lang="en-US" sz="2200" b="1" i="1" dirty="0" smtClean="0">
                <a:solidFill>
                  <a:srgbClr val="0000FF"/>
                </a:solidFill>
                <a:latin typeface="Times New Roman"/>
                <a:cs typeface="Times New Roman"/>
              </a:rPr>
              <a:t>02:52h </a:t>
            </a:r>
            <a:r>
              <a:rPr lang="en-US" dirty="0" smtClean="0"/>
              <a:t>problem with loading the ramp functions for the spools: all </a:t>
            </a:r>
            <a:r>
              <a:rPr lang="en-US" dirty="0" err="1" smtClean="0"/>
              <a:t>RCDs</a:t>
            </a:r>
            <a:r>
              <a:rPr lang="en-US" dirty="0" smtClean="0"/>
              <a:t> have a 	ref mismatch fault.</a:t>
            </a:r>
          </a:p>
          <a:p>
            <a:endParaRPr lang="en-US" b="1" i="1" dirty="0" smtClean="0">
              <a:solidFill>
                <a:srgbClr val="0000FF"/>
              </a:solidFill>
              <a:latin typeface="Times New Roman"/>
              <a:cs typeface="Times New Roman"/>
            </a:endParaRPr>
          </a:p>
          <a:p>
            <a:r>
              <a:rPr lang="en-US" sz="2200" b="1" i="1" dirty="0" smtClean="0">
                <a:solidFill>
                  <a:srgbClr val="0000FF"/>
                </a:solidFill>
                <a:latin typeface="Times New Roman"/>
                <a:cs typeface="Times New Roman"/>
              </a:rPr>
              <a:t>03:22h </a:t>
            </a:r>
            <a:r>
              <a:rPr lang="en-US" dirty="0" smtClean="0"/>
              <a:t>exception for </a:t>
            </a:r>
            <a:r>
              <a:rPr lang="en-US" dirty="0" smtClean="0">
                <a:solidFill>
                  <a:srgbClr val="FF0000"/>
                </a:solidFill>
              </a:rPr>
              <a:t>RCBV28.L8B1</a:t>
            </a:r>
          </a:p>
          <a:p>
            <a:endParaRPr lang="en-US" b="1" i="1" dirty="0" smtClean="0">
              <a:solidFill>
                <a:srgbClr val="0000FF"/>
              </a:solidFill>
              <a:latin typeface="Times New Roman"/>
              <a:cs typeface="Times New Roman"/>
            </a:endParaRPr>
          </a:p>
          <a:p>
            <a:r>
              <a:rPr lang="en-US" sz="2200" b="1" i="1" dirty="0" smtClean="0">
                <a:solidFill>
                  <a:srgbClr val="0000FF"/>
                </a:solidFill>
                <a:latin typeface="Times New Roman"/>
                <a:cs typeface="Times New Roman"/>
              </a:rPr>
              <a:t>04:20h </a:t>
            </a:r>
            <a:r>
              <a:rPr lang="en-US" dirty="0" smtClean="0"/>
              <a:t>Error during MCS checks </a:t>
            </a:r>
          </a:p>
          <a:p>
            <a:r>
              <a:rPr lang="en-US" dirty="0" smtClean="0"/>
              <a:t>	with PHYSICS energy lower/upper.</a:t>
            </a:r>
          </a:p>
          <a:p>
            <a:endParaRPr lang="en-US" b="1" i="1" dirty="0" smtClean="0">
              <a:solidFill>
                <a:srgbClr val="0000FF"/>
              </a:solidFill>
              <a:latin typeface="Times New Roman"/>
              <a:cs typeface="Times New Roman"/>
            </a:endParaRPr>
          </a:p>
          <a:p>
            <a:endParaRPr lang="en-US" b="1" i="1" dirty="0" smtClean="0">
              <a:solidFill>
                <a:srgbClr val="0000FF"/>
              </a:solidFill>
              <a:latin typeface="Times New Roman"/>
              <a:cs typeface="Times New Roman"/>
            </a:endParaRPr>
          </a:p>
          <a:p>
            <a:endParaRPr lang="en-US" sz="2000" b="1" i="1" dirty="0" smtClean="0">
              <a:solidFill>
                <a:srgbClr val="0000FF"/>
              </a:solidFill>
              <a:latin typeface="Times New Roman"/>
              <a:cs typeface="Times New Roman"/>
            </a:endParaRPr>
          </a:p>
          <a:p>
            <a:endParaRPr lang="en-US" sz="2000" b="1" i="1" dirty="0" smtClean="0">
              <a:solidFill>
                <a:srgbClr val="0000FF"/>
              </a:solidFill>
              <a:latin typeface="Times New Roman"/>
              <a:cs typeface="Times New Roman"/>
            </a:endParaRPr>
          </a:p>
          <a:p>
            <a:endParaRPr lang="en-US" sz="2000" b="1" i="1" dirty="0" smtClean="0">
              <a:solidFill>
                <a:srgbClr val="0000FF"/>
              </a:solidFill>
              <a:latin typeface="Times New Roman"/>
              <a:cs typeface="Times New Roman"/>
            </a:endParaRPr>
          </a:p>
          <a:p>
            <a:endParaRPr lang="en-US" sz="800" b="1" i="1" dirty="0" smtClean="0">
              <a:solidFill>
                <a:srgbClr val="0000FF"/>
              </a:solidFill>
              <a:latin typeface="Times New Roman"/>
              <a:cs typeface="Times New Roman"/>
            </a:endParaRPr>
          </a:p>
          <a:p>
            <a:endParaRPr lang="en-US" dirty="0" smtClean="0">
              <a:solidFill>
                <a:srgbClr val="000000"/>
              </a:solidFill>
            </a:endParaRPr>
          </a:p>
          <a:p>
            <a:endParaRPr lang="en-US" sz="2300" b="1" i="1" dirty="0" smtClean="0">
              <a:solidFill>
                <a:srgbClr val="000000"/>
              </a:solidFill>
              <a:latin typeface="Times New Roman"/>
              <a:cs typeface="Times New Roman"/>
            </a:endParaRPr>
          </a:p>
          <a:p>
            <a:endParaRPr lang="en-US" b="1" i="1" dirty="0" smtClean="0">
              <a:solidFill>
                <a:srgbClr val="0000FF"/>
              </a:solidFill>
              <a:latin typeface="Times New Roman"/>
              <a:cs typeface="Times New Roman"/>
            </a:endParaRPr>
          </a:p>
        </p:txBody>
      </p:sp>
      <p:sp>
        <p:nvSpPr>
          <p:cNvPr id="11" name="Title 1"/>
          <p:cNvSpPr txBox="1">
            <a:spLocks/>
          </p:cNvSpPr>
          <p:nvPr/>
        </p:nvSpPr>
        <p:spPr bwMode="auto">
          <a:xfrm>
            <a:off x="838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dirty="0" smtClean="0">
                <a:solidFill>
                  <a:srgbClr val="FF0000"/>
                </a:solidFill>
                <a:latin typeface="+mj-lt"/>
                <a:ea typeface="+mj-ea"/>
                <a:cs typeface="+mj-cs"/>
              </a:rPr>
              <a:t>Fri</a:t>
            </a:r>
            <a:r>
              <a:rPr lang="en-US" sz="3200" kern="0" noProof="0" dirty="0" smtClean="0">
                <a:solidFill>
                  <a:srgbClr val="FF0000"/>
                </a:solidFill>
                <a:latin typeface="+mj-lt"/>
                <a:ea typeface="+mj-ea"/>
                <a:cs typeface="+mj-cs"/>
              </a:rPr>
              <a:t> Night</a:t>
            </a:r>
            <a:endParaRPr kumimoji="0" lang="en-US" sz="3200" b="0" i="0" u="none" strike="noStrike" kern="0" cap="none" spc="0" normalizeH="0" baseline="0" noProof="0" dirty="0">
              <a:ln>
                <a:noFill/>
              </a:ln>
              <a:solidFill>
                <a:srgbClr val="FF0000"/>
              </a:solidFill>
              <a:effectLst/>
              <a:uLnTx/>
              <a:uFillTx/>
              <a:latin typeface="+mj-lt"/>
              <a:ea typeface="+mj-ea"/>
              <a:cs typeface="+mj-cs"/>
            </a:endParaRPr>
          </a:p>
        </p:txBody>
      </p:sp>
      <p:pic>
        <p:nvPicPr>
          <p:cNvPr id="6" name="Picture 5"/>
          <p:cNvPicPr>
            <a:picLocks noChangeAspect="1"/>
          </p:cNvPicPr>
          <p:nvPr/>
        </p:nvPicPr>
        <p:blipFill>
          <a:blip r:embed="rId2"/>
          <a:stretch>
            <a:fillRect/>
          </a:stretch>
        </p:blipFill>
        <p:spPr>
          <a:xfrm>
            <a:off x="4800600" y="4267200"/>
            <a:ext cx="4343400" cy="21985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txBox="1">
            <a:spLocks/>
          </p:cNvSpPr>
          <p:nvPr/>
        </p:nvSpPr>
        <p:spPr bwMode="auto">
          <a:xfrm>
            <a:off x="914400" y="1016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dirty="0" smtClean="0">
                <a:solidFill>
                  <a:srgbClr val="FF0000"/>
                </a:solidFill>
                <a:latin typeface="+mj-lt"/>
                <a:ea typeface="+mj-ea"/>
                <a:cs typeface="+mj-cs"/>
              </a:rPr>
              <a:t>Sat</a:t>
            </a:r>
            <a:r>
              <a:rPr kumimoji="0" lang="en-US" sz="3200" b="0" i="0" u="none" strike="noStrike" kern="0" cap="none" spc="0" normalizeH="0" baseline="0" noProof="0" dirty="0" smtClean="0">
                <a:ln>
                  <a:noFill/>
                </a:ln>
                <a:solidFill>
                  <a:srgbClr val="FF0000"/>
                </a:solidFill>
                <a:effectLst/>
                <a:uLnTx/>
                <a:uFillTx/>
                <a:latin typeface="+mj-lt"/>
                <a:ea typeface="+mj-ea"/>
                <a:cs typeface="+mj-cs"/>
              </a:rPr>
              <a:t> </a:t>
            </a:r>
            <a:r>
              <a:rPr lang="en-US" sz="3200" kern="0" noProof="0" dirty="0" smtClean="0">
                <a:solidFill>
                  <a:srgbClr val="FF0000"/>
                </a:solidFill>
                <a:latin typeface="+mj-lt"/>
                <a:ea typeface="+mj-ea"/>
                <a:cs typeface="+mj-cs"/>
              </a:rPr>
              <a:t>Morning</a:t>
            </a:r>
            <a:endParaRPr kumimoji="0" lang="en-US" sz="3200" b="0" i="0" u="none" strike="noStrike" kern="0" cap="none" spc="0" normalizeH="0" baseline="0" noProof="0" dirty="0">
              <a:ln>
                <a:noFill/>
              </a:ln>
              <a:solidFill>
                <a:srgbClr val="FF0000"/>
              </a:solidFill>
              <a:effectLst/>
              <a:uLnTx/>
              <a:uFillTx/>
              <a:latin typeface="+mj-lt"/>
              <a:ea typeface="+mj-ea"/>
              <a:cs typeface="+mj-cs"/>
            </a:endParaRPr>
          </a:p>
        </p:txBody>
      </p:sp>
      <p:sp>
        <p:nvSpPr>
          <p:cNvPr id="9" name="TextBox 8"/>
          <p:cNvSpPr txBox="1"/>
          <p:nvPr/>
        </p:nvSpPr>
        <p:spPr>
          <a:xfrm>
            <a:off x="228600" y="1143000"/>
            <a:ext cx="8538057" cy="3031599"/>
          </a:xfrm>
          <a:prstGeom prst="rect">
            <a:avLst/>
          </a:prstGeom>
          <a:solidFill>
            <a:schemeClr val="bg1"/>
          </a:solidFill>
        </p:spPr>
        <p:txBody>
          <a:bodyPr wrap="square" rtlCol="0">
            <a:spAutoFit/>
          </a:bodyPr>
          <a:lstStyle/>
          <a:p>
            <a:r>
              <a:rPr lang="en-US" sz="2200" b="1" i="1" dirty="0" smtClean="0">
                <a:solidFill>
                  <a:srgbClr val="0000FF"/>
                </a:solidFill>
                <a:latin typeface="Times New Roman"/>
                <a:cs typeface="Times New Roman"/>
              </a:rPr>
              <a:t>05:40h FINALLY !!! </a:t>
            </a:r>
          </a:p>
          <a:p>
            <a:r>
              <a:rPr lang="en-US" sz="2200" b="1" i="1" dirty="0" smtClean="0">
                <a:solidFill>
                  <a:srgbClr val="0000FF"/>
                </a:solidFill>
                <a:latin typeface="Times New Roman"/>
                <a:cs typeface="Times New Roman"/>
              </a:rPr>
              <a:t>	</a:t>
            </a:r>
            <a:r>
              <a:rPr lang="en-US" sz="2000" dirty="0" smtClean="0">
                <a:solidFill>
                  <a:srgbClr val="008000"/>
                </a:solidFill>
              </a:rPr>
              <a:t>B1 probe injected </a:t>
            </a:r>
          </a:p>
          <a:p>
            <a:r>
              <a:rPr lang="en-US" sz="2000" dirty="0" smtClean="0">
                <a:solidFill>
                  <a:srgbClr val="008000"/>
                </a:solidFill>
              </a:rPr>
              <a:t>	</a:t>
            </a:r>
            <a:r>
              <a:rPr lang="en-US" sz="2000" dirty="0" smtClean="0"/>
              <a:t>but high injection oscillations</a:t>
            </a:r>
          </a:p>
          <a:p>
            <a:endParaRPr lang="en-US" sz="2000" b="1" i="1" dirty="0" smtClean="0">
              <a:solidFill>
                <a:srgbClr val="0000FF"/>
              </a:solidFill>
              <a:latin typeface="Times New Roman"/>
              <a:cs typeface="Times New Roman"/>
            </a:endParaRPr>
          </a:p>
          <a:p>
            <a:r>
              <a:rPr lang="en-US" sz="2000" dirty="0" smtClean="0"/>
              <a:t>	</a:t>
            </a:r>
            <a:r>
              <a:rPr lang="en-US" sz="2000" dirty="0" smtClean="0">
                <a:solidFill>
                  <a:srgbClr val="FF0000"/>
                </a:solidFill>
              </a:rPr>
              <a:t>B2 dumped </a:t>
            </a:r>
            <a:r>
              <a:rPr lang="en-US" sz="2000" dirty="0" smtClean="0"/>
              <a:t>right at the injection</a:t>
            </a:r>
          </a:p>
          <a:p>
            <a:r>
              <a:rPr lang="en-US" sz="2000" dirty="0" smtClean="0"/>
              <a:t>	too high injection oscillations.</a:t>
            </a:r>
            <a:endParaRPr lang="en-US" sz="2000" b="1" i="1" dirty="0" smtClean="0">
              <a:solidFill>
                <a:srgbClr val="0000FF"/>
              </a:solidFill>
              <a:latin typeface="Times New Roman"/>
              <a:cs typeface="Times New Roman"/>
            </a:endParaRPr>
          </a:p>
          <a:p>
            <a:endParaRPr lang="en-US" sz="800" b="1" i="1" dirty="0" smtClean="0">
              <a:solidFill>
                <a:srgbClr val="0000FF"/>
              </a:solidFill>
              <a:latin typeface="Times New Roman"/>
              <a:cs typeface="Times New Roman"/>
            </a:endParaRPr>
          </a:p>
          <a:p>
            <a:endParaRPr lang="en-US" dirty="0" smtClean="0">
              <a:solidFill>
                <a:srgbClr val="000000"/>
              </a:solidFill>
            </a:endParaRPr>
          </a:p>
          <a:p>
            <a:endParaRPr lang="en-US" sz="2300" b="1" i="1" dirty="0" smtClean="0">
              <a:solidFill>
                <a:srgbClr val="000000"/>
              </a:solidFill>
              <a:latin typeface="Times New Roman"/>
              <a:cs typeface="Times New Roman"/>
            </a:endParaRPr>
          </a:p>
          <a:p>
            <a:endParaRPr lang="en-US" b="1" i="1" dirty="0" smtClean="0">
              <a:solidFill>
                <a:srgbClr val="0000FF"/>
              </a:solidFill>
              <a:latin typeface="Times New Roman"/>
              <a:cs typeface="Times New Roman"/>
            </a:endParaRPr>
          </a:p>
        </p:txBody>
      </p:sp>
      <p:pic>
        <p:nvPicPr>
          <p:cNvPr id="6" name="Picture 5"/>
          <p:cNvPicPr>
            <a:picLocks noChangeAspect="1"/>
          </p:cNvPicPr>
          <p:nvPr/>
        </p:nvPicPr>
        <p:blipFill>
          <a:blip r:embed="rId2"/>
          <a:stretch>
            <a:fillRect/>
          </a:stretch>
        </p:blipFill>
        <p:spPr>
          <a:xfrm>
            <a:off x="4800600" y="1066800"/>
            <a:ext cx="4191000" cy="2969782"/>
          </a:xfrm>
          <a:prstGeom prst="rect">
            <a:avLst/>
          </a:prstGeom>
        </p:spPr>
      </p:pic>
      <p:pic>
        <p:nvPicPr>
          <p:cNvPr id="5" name="Picture 4"/>
          <p:cNvPicPr>
            <a:picLocks noChangeAspect="1"/>
          </p:cNvPicPr>
          <p:nvPr/>
        </p:nvPicPr>
        <p:blipFill>
          <a:blip r:embed="rId3"/>
          <a:stretch>
            <a:fillRect/>
          </a:stretch>
        </p:blipFill>
        <p:spPr>
          <a:xfrm>
            <a:off x="4419600" y="4343400"/>
            <a:ext cx="4724400" cy="1968500"/>
          </a:xfrm>
          <a:prstGeom prst="rect">
            <a:avLst/>
          </a:prstGeom>
        </p:spPr>
      </p:pic>
      <p:sp>
        <p:nvSpPr>
          <p:cNvPr id="7" name="Rectangle 6"/>
          <p:cNvSpPr/>
          <p:nvPr/>
        </p:nvSpPr>
        <p:spPr>
          <a:xfrm>
            <a:off x="304800" y="4572000"/>
            <a:ext cx="3962400" cy="923330"/>
          </a:xfrm>
          <a:prstGeom prst="rect">
            <a:avLst/>
          </a:prstGeom>
        </p:spPr>
        <p:txBody>
          <a:bodyPr wrap="square">
            <a:spAutoFit/>
          </a:bodyPr>
          <a:lstStyle/>
          <a:p>
            <a:r>
              <a:rPr lang="en-US" dirty="0" smtClean="0"/>
              <a:t>Oscillation beam 2 H  starting in the arc of TI 8 ...</a:t>
            </a:r>
            <a:r>
              <a:rPr lang="en-US" dirty="0" smtClean="0"/>
              <a:t> </a:t>
            </a:r>
          </a:p>
          <a:p>
            <a:r>
              <a:rPr lang="en-US" b="1" i="1" dirty="0" smtClean="0">
                <a:solidFill>
                  <a:srgbClr val="0000FF"/>
                </a:solidFill>
              </a:rPr>
              <a:t>        ... meanwhile ok</a:t>
            </a:r>
            <a:endParaRPr lang="en-US" b="1" i="1" dirty="0">
              <a:solidFill>
                <a:srgbClr val="0000FF"/>
              </a:solidFill>
            </a:endParaRPr>
          </a:p>
        </p:txBody>
      </p:sp>
      <p:cxnSp>
        <p:nvCxnSpPr>
          <p:cNvPr id="11" name="Straight Arrow Connector 10"/>
          <p:cNvCxnSpPr/>
          <p:nvPr/>
        </p:nvCxnSpPr>
        <p:spPr>
          <a:xfrm flipV="1">
            <a:off x="3352800" y="5029200"/>
            <a:ext cx="15240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1800" dirty="0" smtClean="0"/>
              <a:t>Rechecked TDI settings: </a:t>
            </a:r>
            <a:br>
              <a:rPr lang="en-US" sz="1800" dirty="0" smtClean="0"/>
            </a:br>
            <a:r>
              <a:rPr lang="en-US" sz="1800" dirty="0" smtClean="0"/>
              <a:t>- blowing up the beam (Tune Kicker) to the TCP </a:t>
            </a:r>
            <a:br>
              <a:rPr lang="en-US" sz="1800" dirty="0" smtClean="0"/>
            </a:br>
            <a:r>
              <a:rPr lang="en-US" sz="1800" dirty="0" smtClean="0"/>
              <a:t>- closing TDI jaws (50 um step size) starting from the operational values (angles in) separately until beam is touched </a:t>
            </a:r>
            <a:br>
              <a:rPr lang="en-US" sz="1800" dirty="0" smtClean="0"/>
            </a:br>
            <a:r>
              <a:rPr lang="en-US" sz="1800" dirty="0" smtClean="0"/>
              <a:t/>
            </a:r>
            <a:br>
              <a:rPr lang="en-US" sz="1800" dirty="0" smtClean="0"/>
            </a:br>
            <a:r>
              <a:rPr lang="en-US" sz="1800" dirty="0" smtClean="0">
                <a:solidFill>
                  <a:srgbClr val="FF0000"/>
                </a:solidFill>
              </a:rPr>
              <a:t>Results are consistent </a:t>
            </a:r>
            <a:r>
              <a:rPr lang="en-US" sz="1800" dirty="0" err="1" smtClean="0">
                <a:solidFill>
                  <a:srgbClr val="FF0000"/>
                </a:solidFill>
              </a:rPr>
              <a:t>wrt</a:t>
            </a:r>
            <a:r>
              <a:rPr lang="en-US" sz="1800" dirty="0" smtClean="0">
                <a:solidFill>
                  <a:srgbClr val="FF0000"/>
                </a:solidFill>
              </a:rPr>
              <a:t> measurements on 26-March-12 and also last year's measurement: </a:t>
            </a:r>
            <a:r>
              <a:rPr lang="en-US" sz="1800" dirty="0" smtClean="0"/>
              <a:t/>
            </a:r>
            <a:br>
              <a:rPr lang="en-US" sz="1800" dirty="0" smtClean="0"/>
            </a:br>
            <a:r>
              <a:rPr lang="en-US" sz="1800" dirty="0" smtClean="0"/>
              <a:t>B1: measure a gap size between the two jaws 30 um smaller than at the TCP </a:t>
            </a:r>
            <a:br>
              <a:rPr lang="en-US" sz="1800" dirty="0" smtClean="0"/>
            </a:br>
            <a:r>
              <a:rPr lang="en-US" sz="1800" dirty="0" smtClean="0"/>
              <a:t>B2: measure a gap size between the two jaws 100 um bigger than at the TCP </a:t>
            </a:r>
            <a:br>
              <a:rPr lang="en-US" sz="1800" dirty="0" smtClean="0"/>
            </a:br>
            <a:r>
              <a:rPr lang="en-US" sz="1800" dirty="0" smtClean="0"/>
              <a:t/>
            </a:r>
            <a:br>
              <a:rPr lang="en-US" sz="1800" dirty="0" smtClean="0"/>
            </a:br>
            <a:r>
              <a:rPr lang="en-US" sz="1800" dirty="0" smtClean="0"/>
              <a:t>Looking at the gap size for the jaws separately: </a:t>
            </a:r>
            <a:br>
              <a:rPr lang="en-US" sz="1800" dirty="0" smtClean="0"/>
            </a:br>
            <a:r>
              <a:rPr lang="en-US" sz="1800" dirty="0" smtClean="0"/>
              <a:t>for B2 both jaws behave similarly, B1 jaws show a difference </a:t>
            </a:r>
            <a:r>
              <a:rPr lang="en-US" sz="1800" dirty="0" err="1" smtClean="0"/>
              <a:t>wrt</a:t>
            </a:r>
            <a:r>
              <a:rPr lang="en-US" sz="1800" dirty="0" smtClean="0"/>
              <a:t> to TCP setting of up to 500 um; still within our tolerances (angular + position tolerance = 1 sigma) but this eats up our margin left for deformation. </a:t>
            </a:r>
          </a:p>
          <a:p>
            <a:endParaRPr lang="en-US" dirty="0" smtClean="0"/>
          </a:p>
          <a:p>
            <a:r>
              <a:rPr lang="en-US" sz="2400" b="1" i="1" dirty="0" smtClean="0">
                <a:solidFill>
                  <a:srgbClr val="0000FF"/>
                </a:solidFill>
              </a:rPr>
              <a:t>Still missing: repeat validation for TDI 8,</a:t>
            </a:r>
            <a:r>
              <a:rPr lang="en-US" sz="2400" dirty="0" smtClean="0"/>
              <a:t> and setting check of TDI versus TCP with blow-up (~3 hours)</a:t>
            </a:r>
            <a:br>
              <a:rPr lang="en-US" sz="2400" dirty="0" smtClean="0"/>
            </a:br>
            <a:endParaRPr lang="en-US" dirty="0"/>
          </a:p>
        </p:txBody>
      </p:sp>
      <p:sp>
        <p:nvSpPr>
          <p:cNvPr id="5" name="Title 1"/>
          <p:cNvSpPr txBox="1">
            <a:spLocks/>
          </p:cNvSpPr>
          <p:nvPr/>
        </p:nvSpPr>
        <p:spPr bwMode="auto">
          <a:xfrm>
            <a:off x="914400" y="1016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3200" kern="0" dirty="0" smtClean="0">
                <a:solidFill>
                  <a:srgbClr val="FF0000"/>
                </a:solidFill>
                <a:latin typeface="+mj-lt"/>
                <a:ea typeface="+mj-ea"/>
                <a:cs typeface="+mj-cs"/>
              </a:rPr>
              <a:t>Sat</a:t>
            </a:r>
            <a:r>
              <a:rPr kumimoji="0" lang="en-US" sz="3200" b="0" i="0" u="none" strike="noStrike" kern="0" cap="none" spc="0" normalizeH="0" baseline="0" noProof="0" dirty="0" smtClean="0">
                <a:ln>
                  <a:noFill/>
                </a:ln>
                <a:solidFill>
                  <a:srgbClr val="FF0000"/>
                </a:solidFill>
                <a:effectLst/>
                <a:uLnTx/>
                <a:uFillTx/>
                <a:latin typeface="+mj-lt"/>
                <a:ea typeface="+mj-ea"/>
                <a:cs typeface="+mj-cs"/>
              </a:rPr>
              <a:t> </a:t>
            </a:r>
            <a:r>
              <a:rPr lang="en-US" sz="3200" kern="0" noProof="0" dirty="0" smtClean="0">
                <a:solidFill>
                  <a:srgbClr val="FF0000"/>
                </a:solidFill>
                <a:latin typeface="+mj-lt"/>
                <a:ea typeface="+mj-ea"/>
                <a:cs typeface="+mj-cs"/>
              </a:rPr>
              <a:t>Morning    </a:t>
            </a:r>
            <a:r>
              <a:rPr lang="en-GB" sz="2400" dirty="0" smtClean="0"/>
              <a:t>TDI checks (CB, VK, WB) </a:t>
            </a:r>
            <a:endParaRPr kumimoji="0" lang="en-US" sz="2400" b="0" i="0" u="none" strike="noStrike" kern="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065984060"/>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type="body" sz="half" idx="3"/>
          </p:nvPr>
        </p:nvSpPr>
        <p:spPr/>
        <p:txBody>
          <a:bodyPr/>
          <a:lstStyle/>
          <a:p>
            <a:endParaRPr lang="en-US" sz="2800" dirty="0"/>
          </a:p>
        </p:txBody>
      </p:sp>
      <p:sp>
        <p:nvSpPr>
          <p:cNvPr id="5" name="Text Placeholder 4"/>
          <p:cNvSpPr>
            <a:spLocks noGrp="1"/>
          </p:cNvSpPr>
          <p:nvPr>
            <p:ph type="body" sz="half" idx="10"/>
          </p:nvPr>
        </p:nvSpPr>
        <p:spPr/>
        <p:txBody>
          <a:bodyPr/>
          <a:lstStyle/>
          <a:p>
            <a:pPr lvl="0"/>
            <a:r>
              <a:rPr lang="en-US" sz="2400" dirty="0" smtClean="0">
                <a:solidFill>
                  <a:srgbClr val="1F497D"/>
                </a:solidFill>
              </a:rPr>
              <a:t>Damper driving the beam unstable mostly on V-plane</a:t>
            </a:r>
          </a:p>
          <a:p>
            <a:pPr lvl="0"/>
            <a:r>
              <a:rPr lang="en-US" sz="2400" dirty="0" smtClean="0">
                <a:solidFill>
                  <a:srgbClr val="1F497D"/>
                </a:solidFill>
              </a:rPr>
              <a:t>No problem found in the settings (left off for the time being but needed for nominal bunch ramps)</a:t>
            </a:r>
          </a:p>
          <a:p>
            <a:pPr lvl="0"/>
            <a:r>
              <a:rPr lang="en-US" sz="2400" dirty="0" smtClean="0">
                <a:solidFill>
                  <a:srgbClr val="1F497D"/>
                </a:solidFill>
              </a:rPr>
              <a:t>Could be the result of the maintenance on the power amplifiers </a:t>
            </a:r>
            <a:r>
              <a:rPr lang="en-US" sz="2400" dirty="0" smtClean="0">
                <a:solidFill>
                  <a:srgbClr val="1F497D"/>
                </a:solidFill>
                <a:sym typeface="Wingdings" pitchFamily="2" charset="2"/>
              </a:rPr>
              <a:t> need further investigation wit </a:t>
            </a:r>
            <a:r>
              <a:rPr lang="en-US" sz="2400" dirty="0" smtClean="0">
                <a:solidFill>
                  <a:srgbClr val="1F497D"/>
                </a:solidFill>
                <a:sym typeface="Wingdings" pitchFamily="2" charset="2"/>
              </a:rPr>
              <a:t>beam</a:t>
            </a:r>
          </a:p>
          <a:p>
            <a:pPr lvl="0">
              <a:buNone/>
            </a:pPr>
            <a:r>
              <a:rPr lang="en-US" sz="2400" b="1" i="1" dirty="0" smtClean="0">
                <a:solidFill>
                  <a:srgbClr val="0000FF"/>
                </a:solidFill>
              </a:rPr>
              <a:t>		.</a:t>
            </a:r>
            <a:r>
              <a:rPr lang="en-US" sz="2400" b="1" i="1" dirty="0" smtClean="0">
                <a:solidFill>
                  <a:srgbClr val="0000FF"/>
                </a:solidFill>
              </a:rPr>
              <a:t>.. meanwhile ok</a:t>
            </a:r>
            <a:endParaRPr lang="en-US" sz="2400" dirty="0" smtClean="0">
              <a:solidFill>
                <a:srgbClr val="1F497D"/>
              </a:solidFill>
              <a:sym typeface="Wingdings" pitchFamily="2" charset="2"/>
            </a:endParaRPr>
          </a:p>
          <a:p>
            <a:pPr lvl="0"/>
            <a:endParaRPr lang="en-US" sz="2800" dirty="0"/>
          </a:p>
        </p:txBody>
      </p:sp>
      <p:pic>
        <p:nvPicPr>
          <p:cNvPr id="12290" name="Picture 2" descr="http://elogbook.cern.ch/eLogbook/attach_reader?attach_id=1240449"/>
          <p:cNvPicPr>
            <a:picLocks noChangeAspect="1" noChangeArrowheads="1"/>
          </p:cNvPicPr>
          <p:nvPr/>
        </p:nvPicPr>
        <p:blipFill>
          <a:blip r:embed="rId2" cstate="print"/>
          <a:srcRect/>
          <a:stretch>
            <a:fillRect/>
          </a:stretch>
        </p:blipFill>
        <p:spPr bwMode="auto">
          <a:xfrm>
            <a:off x="4572000" y="914400"/>
            <a:ext cx="4572000" cy="3048000"/>
          </a:xfrm>
          <a:prstGeom prst="rect">
            <a:avLst/>
          </a:prstGeom>
          <a:noFill/>
        </p:spPr>
      </p:pic>
      <p:pic>
        <p:nvPicPr>
          <p:cNvPr id="12292" name="Picture 4" descr="http://elogbook.cern.ch/eLogbook/attach_reader?attach_id=1240450"/>
          <p:cNvPicPr>
            <a:picLocks noChangeAspect="1" noChangeArrowheads="1"/>
          </p:cNvPicPr>
          <p:nvPr/>
        </p:nvPicPr>
        <p:blipFill>
          <a:blip r:embed="rId3" cstate="print"/>
          <a:srcRect/>
          <a:stretch>
            <a:fillRect/>
          </a:stretch>
        </p:blipFill>
        <p:spPr bwMode="auto">
          <a:xfrm>
            <a:off x="4572000" y="3810000"/>
            <a:ext cx="4572000" cy="3048000"/>
          </a:xfrm>
          <a:prstGeom prst="rect">
            <a:avLst/>
          </a:prstGeom>
          <a:noFill/>
        </p:spPr>
      </p:pic>
      <p:sp>
        <p:nvSpPr>
          <p:cNvPr id="8" name="Title 1"/>
          <p:cNvSpPr txBox="1">
            <a:spLocks/>
          </p:cNvSpPr>
          <p:nvPr/>
        </p:nvSpPr>
        <p:spPr bwMode="auto">
          <a:xfrm>
            <a:off x="914400" y="1016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3200" kern="0" dirty="0" smtClean="0">
                <a:solidFill>
                  <a:srgbClr val="FF0000"/>
                </a:solidFill>
                <a:latin typeface="+mj-lt"/>
                <a:ea typeface="+mj-ea"/>
                <a:cs typeface="+mj-cs"/>
              </a:rPr>
              <a:t>Sat</a:t>
            </a:r>
            <a:r>
              <a:rPr kumimoji="0" lang="en-US" sz="3200" b="0" i="0" u="none" strike="noStrike" kern="0" cap="none" spc="0" normalizeH="0" baseline="0" noProof="0" dirty="0" smtClean="0">
                <a:ln>
                  <a:noFill/>
                </a:ln>
                <a:solidFill>
                  <a:srgbClr val="FF0000"/>
                </a:solidFill>
                <a:effectLst/>
                <a:uLnTx/>
                <a:uFillTx/>
                <a:latin typeface="+mj-lt"/>
                <a:ea typeface="+mj-ea"/>
                <a:cs typeface="+mj-cs"/>
              </a:rPr>
              <a:t> </a:t>
            </a:r>
            <a:r>
              <a:rPr lang="en-US" sz="3200" kern="0" noProof="0" dirty="0" smtClean="0">
                <a:solidFill>
                  <a:srgbClr val="FF0000"/>
                </a:solidFill>
                <a:latin typeface="+mj-lt"/>
                <a:ea typeface="+mj-ea"/>
                <a:cs typeface="+mj-cs"/>
              </a:rPr>
              <a:t>Morning</a:t>
            </a:r>
            <a:endParaRPr kumimoji="0" lang="en-US" sz="2400" b="0" i="0" u="none" strike="noStrike" kern="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858855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8915400" cy="2286000"/>
          </a:xfrm>
        </p:spPr>
        <p:txBody>
          <a:bodyPr/>
          <a:lstStyle/>
          <a:p>
            <a:r>
              <a:rPr lang="en-US" sz="2000" dirty="0" smtClean="0"/>
              <a:t>12:04: </a:t>
            </a:r>
            <a:r>
              <a:rPr lang="en-US" sz="2000" b="1" i="1" dirty="0" smtClean="0">
                <a:solidFill>
                  <a:srgbClr val="FF0000"/>
                </a:solidFill>
              </a:rPr>
              <a:t>Trip of RQF.A12. Earth fault.</a:t>
            </a:r>
          </a:p>
          <a:p>
            <a:r>
              <a:rPr lang="en-US" sz="2000" dirty="0" smtClean="0"/>
              <a:t>12:04-01:30 Earth fault on RQF.A12</a:t>
            </a:r>
          </a:p>
          <a:p>
            <a:r>
              <a:rPr lang="en-US" sz="2000" dirty="0" smtClean="0"/>
              <a:t>Lengthy diagnostics requiring separating the various parts of the circuit:</a:t>
            </a:r>
          </a:p>
          <a:p>
            <a:pPr lvl="1"/>
            <a:r>
              <a:rPr lang="en-US" sz="1800" dirty="0" smtClean="0"/>
              <a:t>Excluded power converter after disconnection of the cables</a:t>
            </a:r>
          </a:p>
          <a:p>
            <a:pPr lvl="1"/>
            <a:r>
              <a:rPr lang="en-US" sz="1800" dirty="0" smtClean="0"/>
              <a:t>Excluded cold part after disconnection of the cables at the DFB</a:t>
            </a:r>
          </a:p>
          <a:p>
            <a:pPr lvl="1"/>
            <a:r>
              <a:rPr lang="en-US" sz="1800" dirty="0" smtClean="0"/>
              <a:t>Reduced area to energy extraction switch + one warm cable to power converter after disconnection of dump resistor</a:t>
            </a:r>
          </a:p>
          <a:p>
            <a:pPr lvl="1"/>
            <a:endParaRPr lang="en-US" sz="1800" dirty="0" smtClean="0"/>
          </a:p>
          <a:p>
            <a:r>
              <a:rPr lang="en-US" sz="2000" dirty="0" smtClean="0"/>
              <a:t>Inspection at height revealed a metallic collar around the water cooled cable touching the metallic protection surrounding the cables. This was there since few years. Result of vibrations? Actions to be taken under investigation as we have several of these collars.</a:t>
            </a:r>
          </a:p>
          <a:p>
            <a:endParaRPr lang="en-US" sz="2000" dirty="0" smtClean="0"/>
          </a:p>
          <a:p>
            <a:r>
              <a:rPr lang="en-US" sz="2000" dirty="0" smtClean="0"/>
              <a:t>Re-commissioning of QF.A12 required: started (very carefully) with energy extraction at 100 A after closing the machine</a:t>
            </a:r>
          </a:p>
          <a:p>
            <a:endParaRPr lang="en-US" sz="1800" dirty="0" smtClean="0"/>
          </a:p>
          <a:p>
            <a:endParaRPr lang="en-US" sz="1800" dirty="0"/>
          </a:p>
        </p:txBody>
      </p:sp>
      <p:sp>
        <p:nvSpPr>
          <p:cNvPr id="3" name="Title 2"/>
          <p:cNvSpPr>
            <a:spLocks noGrp="1"/>
          </p:cNvSpPr>
          <p:nvPr>
            <p:ph type="title"/>
          </p:nvPr>
        </p:nvSpPr>
        <p:spPr/>
        <p:txBody>
          <a:bodyPr/>
          <a:lstStyle/>
          <a:p>
            <a:r>
              <a:rPr lang="en-US" dirty="0" smtClean="0"/>
              <a:t>RQF.A12</a:t>
            </a:r>
            <a:endParaRPr lang="en-US" dirty="0"/>
          </a:p>
        </p:txBody>
      </p:sp>
      <p:sp>
        <p:nvSpPr>
          <p:cNvPr id="4" name="Title 1"/>
          <p:cNvSpPr txBox="1">
            <a:spLocks/>
          </p:cNvSpPr>
          <p:nvPr/>
        </p:nvSpPr>
        <p:spPr bwMode="auto">
          <a:xfrm>
            <a:off x="914400" y="1016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3200" kern="0" dirty="0" smtClean="0">
                <a:solidFill>
                  <a:srgbClr val="FF0000"/>
                </a:solidFill>
                <a:latin typeface="+mj-lt"/>
                <a:ea typeface="+mj-ea"/>
                <a:cs typeface="+mj-cs"/>
              </a:rPr>
              <a:t>Sat</a:t>
            </a:r>
            <a:r>
              <a:rPr kumimoji="0" lang="en-US" sz="3200" b="0" i="0" u="none" strike="noStrike" kern="0" cap="none" spc="0" normalizeH="0" baseline="0" noProof="0" dirty="0" smtClean="0">
                <a:ln>
                  <a:noFill/>
                </a:ln>
                <a:solidFill>
                  <a:srgbClr val="FF0000"/>
                </a:solidFill>
                <a:effectLst/>
                <a:uLnTx/>
                <a:uFillTx/>
                <a:latin typeface="+mj-lt"/>
                <a:ea typeface="+mj-ea"/>
                <a:cs typeface="+mj-cs"/>
              </a:rPr>
              <a:t> </a:t>
            </a:r>
            <a:r>
              <a:rPr lang="en-US" sz="3200" kern="0" noProof="0" dirty="0" smtClean="0">
                <a:solidFill>
                  <a:srgbClr val="FF0000"/>
                </a:solidFill>
                <a:latin typeface="+mj-lt"/>
                <a:ea typeface="+mj-ea"/>
                <a:cs typeface="+mj-cs"/>
              </a:rPr>
              <a:t>Morning</a:t>
            </a:r>
            <a:endParaRPr kumimoji="0" lang="en-US" sz="2400" b="0" i="0" u="none" strike="noStrike" kern="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813805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a:t>
            </a:r>
            <a:r>
              <a:rPr lang="en-US" smtClean="0"/>
              <a:t>from below</a:t>
            </a:r>
            <a:endParaRPr lang="en-GB"/>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066800" y="990600"/>
            <a:ext cx="7010400" cy="52578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4" name="Title 1"/>
          <p:cNvSpPr txBox="1">
            <a:spLocks/>
          </p:cNvSpPr>
          <p:nvPr/>
        </p:nvSpPr>
        <p:spPr bwMode="auto">
          <a:xfrm>
            <a:off x="914400" y="1016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3200" kern="0" dirty="0" smtClean="0">
                <a:solidFill>
                  <a:srgbClr val="FF0000"/>
                </a:solidFill>
                <a:latin typeface="+mj-lt"/>
                <a:ea typeface="+mj-ea"/>
                <a:cs typeface="+mj-cs"/>
              </a:rPr>
              <a:t>Sat</a:t>
            </a:r>
            <a:r>
              <a:rPr kumimoji="0" lang="en-US" sz="3200" b="0" i="0" u="none" strike="noStrike" kern="0" cap="none" spc="0" normalizeH="0" baseline="0" noProof="0" dirty="0" smtClean="0">
                <a:ln>
                  <a:noFill/>
                </a:ln>
                <a:solidFill>
                  <a:srgbClr val="FF0000"/>
                </a:solidFill>
                <a:effectLst/>
                <a:uLnTx/>
                <a:uFillTx/>
                <a:latin typeface="+mj-lt"/>
                <a:ea typeface="+mj-ea"/>
                <a:cs typeface="+mj-cs"/>
              </a:rPr>
              <a:t> </a:t>
            </a:r>
            <a:r>
              <a:rPr lang="en-US" sz="3200" kern="0" noProof="0" dirty="0" smtClean="0">
                <a:solidFill>
                  <a:srgbClr val="FF0000"/>
                </a:solidFill>
                <a:latin typeface="+mj-lt"/>
                <a:ea typeface="+mj-ea"/>
                <a:cs typeface="+mj-cs"/>
              </a:rPr>
              <a:t>Morning</a:t>
            </a:r>
            <a:endParaRPr kumimoji="0" lang="en-US" sz="2400" b="0" i="0" u="none" strike="noStrike" kern="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042880137"/>
      </p:ext>
    </p:extLst>
  </p:cSld>
  <p:clrMapOvr>
    <a:masterClrMapping/>
  </p:clrMapOvr>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32341</TotalTime>
  <Words>1257</Words>
  <Application>Microsoft Macintosh PowerPoint</Application>
  <PresentationFormat>On-screen Show (4:3)</PresentationFormat>
  <Paragraphs>166</Paragraphs>
  <Slides>15</Slides>
  <Notes>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LHCpresentations</vt:lpstr>
      <vt:lpstr>Slide 1</vt:lpstr>
      <vt:lpstr>Slide 2</vt:lpstr>
      <vt:lpstr>Fri Late</vt:lpstr>
      <vt:lpstr>Slide 4</vt:lpstr>
      <vt:lpstr>Slide 5</vt:lpstr>
      <vt:lpstr>Slide 6</vt:lpstr>
      <vt:lpstr>Slide 7</vt:lpstr>
      <vt:lpstr>RQF.A12</vt:lpstr>
      <vt:lpstr>View from below</vt:lpstr>
      <vt:lpstr>Slide 10</vt:lpstr>
      <vt:lpstr>Slide 11</vt:lpstr>
      <vt:lpstr>Slide 12</vt:lpstr>
      <vt:lpstr>Slide 13</vt:lpstr>
      <vt:lpstr>Slide 14</vt:lpstr>
      <vt:lpstr>Slide 15</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Bernhard Holzer</cp:lastModifiedBy>
  <cp:revision>2145</cp:revision>
  <dcterms:created xsi:type="dcterms:W3CDTF">2012-04-30T03:18:46Z</dcterms:created>
  <dcterms:modified xsi:type="dcterms:W3CDTF">2012-04-30T04:31:42Z</dcterms:modified>
</cp:coreProperties>
</file>