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714" r:id="rId2"/>
  </p:sldMasterIdLst>
  <p:notesMasterIdLst>
    <p:notesMasterId r:id="rId22"/>
  </p:notesMasterIdLst>
  <p:handoutMasterIdLst>
    <p:handoutMasterId r:id="rId23"/>
  </p:handoutMasterIdLst>
  <p:sldIdLst>
    <p:sldId id="932" r:id="rId3"/>
    <p:sldId id="935" r:id="rId4"/>
    <p:sldId id="946" r:id="rId5"/>
    <p:sldId id="947" r:id="rId6"/>
    <p:sldId id="948" r:id="rId7"/>
    <p:sldId id="949" r:id="rId8"/>
    <p:sldId id="937" r:id="rId9"/>
    <p:sldId id="938" r:id="rId10"/>
    <p:sldId id="939" r:id="rId11"/>
    <p:sldId id="940" r:id="rId12"/>
    <p:sldId id="941" r:id="rId13"/>
    <p:sldId id="936" r:id="rId14"/>
    <p:sldId id="944" r:id="rId15"/>
    <p:sldId id="942" r:id="rId16"/>
    <p:sldId id="943" r:id="rId17"/>
    <p:sldId id="950" r:id="rId18"/>
    <p:sldId id="951" r:id="rId19"/>
    <p:sldId id="945" r:id="rId20"/>
    <p:sldId id="934" r:id="rId21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501"/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7" autoAdjust="0"/>
    <p:restoredTop sz="95238" autoAdjust="0"/>
  </p:normalViewPr>
  <p:slideViewPr>
    <p:cSldViewPr>
      <p:cViewPr varScale="1">
        <p:scale>
          <a:sx n="83" d="100"/>
          <a:sy n="83" d="100"/>
        </p:scale>
        <p:origin x="-222" y="-84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4/19/2012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4606-2F7A-49B1-8708-8829A3BB30F5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4/19/2012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0D4D-E320-44BC-AAB0-5F6981AB678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4606-2F7A-49B1-8708-8829A3BB30F5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4/19/2012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0D4D-E320-44BC-AAB0-5F6981AB678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4606-2F7A-49B1-8708-8829A3BB30F5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4/19/2012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0D4D-E320-44BC-AAB0-5F6981AB678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4606-2F7A-49B1-8708-8829A3BB30F5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4/19/2012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0D4D-E320-44BC-AAB0-5F6981AB678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4606-2F7A-49B1-8708-8829A3BB30F5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4/19/2012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0D4D-E320-44BC-AAB0-5F6981AB678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4606-2F7A-49B1-8708-8829A3BB30F5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4/19/2012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0D4D-E320-44BC-AAB0-5F6981AB678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4606-2F7A-49B1-8708-8829A3BB30F5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4/19/2012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0D4D-E320-44BC-AAB0-5F6981AB678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4606-2F7A-49B1-8708-8829A3BB30F5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4/19/2012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0D4D-E320-44BC-AAB0-5F6981AB678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F9E4606-2F7A-49B1-8708-8829A3BB30F5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4/19/2012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17E0D4D-E320-44BC-AAB0-5F6981AB678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4606-2F7A-49B1-8708-8829A3BB30F5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4/19/2012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0D4D-E320-44BC-AAB0-5F6981AB678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4606-2F7A-49B1-8708-8829A3BB30F5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4/19/2012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0D4D-E320-44BC-AAB0-5F6981AB678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F9E4606-2F7A-49B1-8708-8829A3BB30F5}" type="datetimeFigureOut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4/19/2012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17E0D4D-E320-44BC-AAB0-5F6981AB6782}" type="slidenum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692620"/>
            <a:ext cx="8785220" cy="5760800"/>
          </a:xfrm>
        </p:spPr>
        <p:txBody>
          <a:bodyPr/>
          <a:lstStyle/>
          <a:p>
            <a:pPr lvl="0"/>
            <a:r>
              <a:rPr lang="en-US" dirty="0" smtClean="0"/>
              <a:t>04:01 Injection kicker timing problems B2</a:t>
            </a:r>
          </a:p>
          <a:p>
            <a:pPr lvl="1"/>
            <a:r>
              <a:rPr lang="en-US" dirty="0" smtClean="0"/>
              <a:t>Injection pre-pulse shifted, causing BETS to inhibit beam injection. 144 bunches on TDI. </a:t>
            </a:r>
          </a:p>
          <a:p>
            <a:pPr lvl="1"/>
            <a:r>
              <a:rPr lang="en-US" dirty="0" smtClean="0"/>
              <a:t>Run without ROF.A81B2 until TS. The current of the other </a:t>
            </a:r>
            <a:r>
              <a:rPr lang="en-US" dirty="0" err="1" smtClean="0"/>
              <a:t>octupoles</a:t>
            </a:r>
            <a:r>
              <a:rPr lang="en-US" dirty="0" smtClean="0"/>
              <a:t> increased in functions to compensate.</a:t>
            </a:r>
          </a:p>
          <a:p>
            <a:pPr lvl="0"/>
            <a:r>
              <a:rPr lang="en-US" dirty="0" smtClean="0"/>
              <a:t>10:30 Filling 1380 x 1380.</a:t>
            </a:r>
          </a:p>
          <a:p>
            <a:pPr lvl="1"/>
            <a:r>
              <a:rPr lang="en-US" dirty="0" smtClean="0"/>
              <a:t>MKI resonant charging length increased.</a:t>
            </a:r>
          </a:p>
          <a:p>
            <a:pPr lvl="0"/>
            <a:r>
              <a:rPr lang="en-US" dirty="0" smtClean="0"/>
              <a:t>11:48 Dumped by operator during ramp. </a:t>
            </a:r>
          </a:p>
          <a:p>
            <a:pPr lvl="1"/>
            <a:r>
              <a:rPr lang="en-US" dirty="0" smtClean="0"/>
              <a:t>Losing almost all BPM crates on beam 1</a:t>
            </a:r>
          </a:p>
          <a:p>
            <a:pPr lvl="0"/>
            <a:r>
              <a:rPr lang="en-US" dirty="0" smtClean="0"/>
              <a:t>13:00 Filling 1380 x 1380</a:t>
            </a:r>
          </a:p>
          <a:p>
            <a:pPr lvl="0"/>
            <a:r>
              <a:rPr lang="en-US" dirty="0" smtClean="0"/>
              <a:t>13:47 Dumped by operator during ramp.</a:t>
            </a:r>
          </a:p>
          <a:p>
            <a:pPr lvl="1"/>
            <a:r>
              <a:rPr lang="en-US" dirty="0" smtClean="0"/>
              <a:t>Again lost orbit reading on many crates, beam 2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Tue 18.04.12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/>
              <a:t>19-04-2012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16206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–Right Comparison Vacuum IR2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4577" name="Picture 1" descr="https://ab-dep-op-elogbook.web.cern.ch/ab-dep-op-elogbook/elogbook/secure/attach.php?attachId=1237175&amp;type=png&amp;fname=left-right%20comparis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90" y="667700"/>
            <a:ext cx="7705070" cy="6135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Last 6 Days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6625" name="Picture 1" descr="https://ab-dep-op-elogbook.web.cern.ch/ab-dep-op-elogbook/elogbook/secure/attach.php?attachId=1237176&amp;type=png&amp;fname=vgi%20.514%20pressure%20over%207%20day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90" y="699691"/>
            <a:ext cx="7678047" cy="61137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692620"/>
            <a:ext cx="8785220" cy="5760800"/>
          </a:xfrm>
        </p:spPr>
        <p:txBody>
          <a:bodyPr/>
          <a:lstStyle/>
          <a:p>
            <a:pPr lvl="0"/>
            <a:r>
              <a:rPr lang="en-US" dirty="0" smtClean="0"/>
              <a:t>21:53 Abort gap population creeping up for B1.</a:t>
            </a:r>
          </a:p>
          <a:p>
            <a:pPr lvl="0"/>
            <a:r>
              <a:rPr lang="en-US" dirty="0" smtClean="0"/>
              <a:t>22:14 Abort gap cleaning switched on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RF low level piquet checking: phase loop for beam 1 more noisy, but is this the problem?</a:t>
            </a:r>
          </a:p>
          <a:p>
            <a:pPr lvl="0"/>
            <a:r>
              <a:rPr lang="en-US" dirty="0" smtClean="0"/>
              <a:t>01:53 </a:t>
            </a:r>
            <a:r>
              <a:rPr lang="en-US" dirty="0" smtClean="0"/>
              <a:t>RCBV17.R7B2 tripped as happened few days ago: SIS intercepted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TDI interlock: </a:t>
            </a:r>
          </a:p>
          <a:p>
            <a:pPr lvl="1"/>
            <a:r>
              <a:rPr lang="en-US" dirty="0" smtClean="0"/>
              <a:t>The interlock </a:t>
            </a:r>
            <a:r>
              <a:rPr lang="en-US" dirty="0" err="1" smtClean="0"/>
              <a:t>treshold</a:t>
            </a:r>
            <a:r>
              <a:rPr lang="en-US" dirty="0" smtClean="0"/>
              <a:t> has been change for TDI.4R8/</a:t>
            </a:r>
            <a:r>
              <a:rPr lang="en-US" dirty="0" err="1" smtClean="0"/>
              <a:t>InterlockThresholdFunct#dump_inner_gap_upstream</a:t>
            </a:r>
            <a:r>
              <a:rPr lang="en-US" dirty="0" smtClean="0"/>
              <a:t>   from 9.3117 to 9.27, and we don't touch position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05:54 Stable beams, 1380b. </a:t>
            </a:r>
          </a:p>
          <a:p>
            <a:pPr lvl="1"/>
            <a:r>
              <a:rPr lang="en-US" dirty="0" smtClean="0"/>
              <a:t>Again rapid </a:t>
            </a:r>
            <a:r>
              <a:rPr lang="en-US" dirty="0" err="1" smtClean="0"/>
              <a:t>debunching</a:t>
            </a:r>
            <a:r>
              <a:rPr lang="en-US" dirty="0" smtClean="0"/>
              <a:t>, this time starting much earlier in collision.</a:t>
            </a:r>
          </a:p>
          <a:p>
            <a:pPr lvl="1"/>
            <a:r>
              <a:rPr lang="en-US" dirty="0" smtClean="0"/>
              <a:t>RF checking (</a:t>
            </a:r>
            <a:r>
              <a:rPr lang="en-US" dirty="0" err="1" smtClean="0"/>
              <a:t>Themis</a:t>
            </a:r>
            <a:r>
              <a:rPr lang="en-US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Tue 18.04.12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/>
              <a:t>19-04-2012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16206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B1 Issue (</a:t>
            </a:r>
            <a:r>
              <a:rPr lang="en-US" dirty="0" err="1" smtClean="0"/>
              <a:t>Debunching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RF?)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9698" name="Picture 2" descr="http://cs-ccr-www3.cern.ch/vistar_capture/lhc1.png?0.3054237390157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674617"/>
            <a:ext cx="7705070" cy="57788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 Gap Population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27649" name="AutoShape 1" descr="https://ab-dep-op-elogbook.web.cern.ch/ab-dep-op-elogbook/elogbook/secure/attach.php?attachId=1237188&amp;type=png&amp;fname=20120418215419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0" name="AutoShape 2" descr="https://ab-dep-op-elogbook.web.cern.ch/ab-dep-op-elogbook/elogbook/secure/attach.php?attachId=1237188&amp;type=png&amp;fname=20120418215419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651" name="Picture 3" descr="https://ab-dep-op-elogbook.web.cern.ch/ab-dep-op-elogbook/elogbook/secure/attach.php?attachId=1237188&amp;type=png&amp;fname=201204182154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110" y="692620"/>
            <a:ext cx="7668430" cy="61061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 Gap Cleaning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8673" name="Picture 1" descr="https://ab-dep-op-elogbook.web.cern.ch/ab-dep-op-elogbook/elogbook/secure/attach.php?attachId=1237196&amp;type=png&amp;fname=2012041822283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552059"/>
            <a:ext cx="7285505" cy="63059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and second fill</a:t>
            </a:r>
            <a:r>
              <a:rPr lang="en-US" smtClean="0"/>
              <a:t>: Intensity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1026" name="Picture 2" descr="http://cs-ccr-www3.cern.ch/vistar_capture/lhc1.png?0.11739815714183604"/>
          <p:cNvPicPr>
            <a:picLocks noChangeAspect="1" noChangeArrowheads="1"/>
          </p:cNvPicPr>
          <p:nvPr/>
        </p:nvPicPr>
        <p:blipFill>
          <a:blip r:embed="rId2" cstate="print"/>
          <a:srcRect l="1839" t="20672" r="50548" b="36015"/>
          <a:stretch>
            <a:fillRect/>
          </a:stretch>
        </p:blipFill>
        <p:spPr bwMode="auto">
          <a:xfrm>
            <a:off x="395420" y="836640"/>
            <a:ext cx="8065120" cy="5502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and second fill: </a:t>
            </a:r>
            <a:r>
              <a:rPr lang="en-US" dirty="0" err="1" smtClean="0"/>
              <a:t>Lumi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1026" name="Picture 2" descr="http://cs-ccr-www3.cern.ch/vistar_capture/lhc1.png?0.11739815714183604"/>
          <p:cNvPicPr>
            <a:picLocks noChangeAspect="1" noChangeArrowheads="1"/>
          </p:cNvPicPr>
          <p:nvPr/>
        </p:nvPicPr>
        <p:blipFill>
          <a:blip r:embed="rId2" cstate="print"/>
          <a:srcRect l="50566" t="20672" r="2183" b="36015"/>
          <a:stretch>
            <a:fillRect/>
          </a:stretch>
        </p:blipFill>
        <p:spPr bwMode="auto">
          <a:xfrm>
            <a:off x="401966" y="764630"/>
            <a:ext cx="8274604" cy="5688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one amplifier for beam 1, vertical (ADT) down. </a:t>
            </a:r>
          </a:p>
          <a:p>
            <a:pPr lvl="1"/>
            <a:r>
              <a:rPr lang="en-US" dirty="0" smtClean="0"/>
              <a:t>There is one bad </a:t>
            </a:r>
            <a:r>
              <a:rPr lang="en-US" dirty="0" err="1" smtClean="0"/>
              <a:t>tetrode</a:t>
            </a:r>
            <a:r>
              <a:rPr lang="en-US" dirty="0" smtClean="0"/>
              <a:t> in there and the amplifier has been put in an idle state by blocking both tubes with the Ug1 voltage. The result is that we have with a loss of this amplifier 25% less gain and kick strength for vertical beam 1. For me this is acceptable. The intervention has been done by Gino </a:t>
            </a:r>
            <a:r>
              <a:rPr lang="en-US" dirty="0" err="1" smtClean="0"/>
              <a:t>Cipolla</a:t>
            </a:r>
            <a:r>
              <a:rPr lang="en-US" dirty="0" smtClean="0"/>
              <a:t> on the surface in SR4 (to take out the amplifier). </a:t>
            </a:r>
          </a:p>
          <a:p>
            <a:r>
              <a:rPr lang="en-US" dirty="0" smtClean="0"/>
              <a:t>Ahead of the MD and the technical stop: </a:t>
            </a:r>
          </a:p>
          <a:p>
            <a:pPr lvl="1"/>
            <a:r>
              <a:rPr lang="en-US" dirty="0" smtClean="0"/>
              <a:t>we from the LLRF (Daniel and myself) would like to go through all amplifiers of ADT with a test signal when there is no beam to check if there are other weak tubes that need attention before the MD or during the technical stop. </a:t>
            </a:r>
          </a:p>
          <a:p>
            <a:pPr lvl="1"/>
            <a:r>
              <a:rPr lang="en-US" dirty="0" smtClean="0"/>
              <a:t>The matter is not so urgent, but still can you contact us at the earliest tomorrow a.m. for such a check when there are slots of 1 hour without beam 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Issue (Wolfgang H.)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0940" y="764630"/>
            <a:ext cx="8589650" cy="5544770"/>
          </a:xfrm>
        </p:spPr>
        <p:txBody>
          <a:bodyPr/>
          <a:lstStyle/>
          <a:p>
            <a:pPr>
              <a:tabLst>
                <a:tab pos="1314450" algn="l"/>
                <a:tab pos="2457450" algn="l"/>
              </a:tabLst>
            </a:pPr>
            <a:r>
              <a:rPr lang="en-US" dirty="0" smtClean="0"/>
              <a:t>Thu – Fri   	Physics with 1380b.</a:t>
            </a:r>
          </a:p>
          <a:p>
            <a:pPr>
              <a:tabLst>
                <a:tab pos="1314450" algn="l"/>
                <a:tab pos="2457450" algn="l"/>
              </a:tabLst>
            </a:pPr>
            <a:endParaRPr lang="en-US" dirty="0" smtClean="0"/>
          </a:p>
          <a:p>
            <a:pPr>
              <a:tabLst>
                <a:tab pos="1314450" algn="l"/>
                <a:tab pos="2457450" algn="l"/>
              </a:tabLst>
            </a:pPr>
            <a:r>
              <a:rPr lang="en-US" dirty="0" smtClean="0"/>
              <a:t>Sat	06:00 	Start of LHC MD #1 (cut short by 1 day)</a:t>
            </a:r>
          </a:p>
          <a:p>
            <a:pPr>
              <a:tabLst>
                <a:tab pos="1314450" algn="l"/>
                <a:tab pos="2457450" algn="l"/>
              </a:tabLst>
            </a:pPr>
            <a:endParaRPr lang="en-US" dirty="0" smtClean="0"/>
          </a:p>
          <a:p>
            <a:pPr>
              <a:tabLst>
                <a:tab pos="1314450" algn="l"/>
                <a:tab pos="2457450" algn="l"/>
              </a:tabLst>
            </a:pPr>
            <a:r>
              <a:rPr lang="en-US" dirty="0" smtClean="0"/>
              <a:t>Mon	06:00	Start of LHC technical stop (new software </a:t>
            </a:r>
            <a:br>
              <a:rPr lang="en-US" dirty="0" smtClean="0"/>
            </a:br>
            <a:r>
              <a:rPr lang="en-US" dirty="0" smtClean="0"/>
              <a:t>		for orbit feedback)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692620"/>
            <a:ext cx="8785220" cy="5760800"/>
          </a:xfrm>
        </p:spPr>
        <p:txBody>
          <a:bodyPr/>
          <a:lstStyle/>
          <a:p>
            <a:pPr lvl="0"/>
            <a:r>
              <a:rPr lang="en-US" dirty="0" smtClean="0"/>
              <a:t>14:00 BPM investigation. </a:t>
            </a:r>
          </a:p>
          <a:p>
            <a:pPr lvl="1"/>
            <a:r>
              <a:rPr lang="en-US" dirty="0" smtClean="0"/>
              <a:t>Decide to perform PS intervention on septum in the meantime. </a:t>
            </a:r>
          </a:p>
          <a:p>
            <a:pPr lvl="1"/>
            <a:r>
              <a:rPr lang="en-US" dirty="0" smtClean="0"/>
              <a:t>Access Atlas and beam dump. </a:t>
            </a:r>
          </a:p>
          <a:p>
            <a:pPr lvl="1"/>
            <a:r>
              <a:rPr lang="en-US" dirty="0" smtClean="0"/>
              <a:t>Restart of SIS with slightly tighter tolerances on COD trips.</a:t>
            </a:r>
          </a:p>
          <a:p>
            <a:pPr lvl="0"/>
            <a:r>
              <a:rPr lang="en-US" dirty="0" smtClean="0"/>
              <a:t>16:32 Injection. BPM investigation ongoing.</a:t>
            </a:r>
          </a:p>
          <a:p>
            <a:pPr lvl="1"/>
            <a:r>
              <a:rPr lang="en-US" dirty="0" smtClean="0"/>
              <a:t>When rebooting the BPM concentrators, it was observed that all the B2 front ends rebooted. This is not normal, and so </a:t>
            </a:r>
            <a:r>
              <a:rPr lang="en-US" b="1" dirty="0" smtClean="0">
                <a:solidFill>
                  <a:srgbClr val="FF0000"/>
                </a:solidFill>
              </a:rPr>
              <a:t>we should not reboot concentrators with beam</a:t>
            </a:r>
            <a:r>
              <a:rPr lang="en-US" dirty="0" smtClean="0"/>
              <a:t> in until this issue is resolved by BI.</a:t>
            </a:r>
          </a:p>
          <a:p>
            <a:pPr lvl="0"/>
            <a:r>
              <a:rPr lang="en-US" dirty="0" smtClean="0"/>
              <a:t>17:54 BPM issue solved by rebooting CS-CCR-COLSA (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report Alastair Bland).</a:t>
            </a:r>
          </a:p>
          <a:p>
            <a:pPr lvl="0"/>
            <a:r>
              <a:rPr lang="en-US" dirty="0" smtClean="0"/>
              <a:t>18:31 1380b filled.</a:t>
            </a:r>
          </a:p>
          <a:p>
            <a:pPr lvl="0"/>
            <a:r>
              <a:rPr lang="en-US" dirty="0" smtClean="0"/>
              <a:t>19:19 </a:t>
            </a:r>
            <a:r>
              <a:rPr lang="en-US" b="1" dirty="0" smtClean="0">
                <a:solidFill>
                  <a:srgbClr val="FF0000"/>
                </a:solidFill>
              </a:rPr>
              <a:t>First stable beams with 1380b. New LHC record luminosity: ~5.1e33.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Tue 18.04.12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/>
              <a:t>19-04-2012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1620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LHC </a:t>
            </a:r>
            <a:r>
              <a:rPr lang="fr-CH" dirty="0" err="1" smtClean="0"/>
              <a:t>beam</a:t>
            </a:r>
            <a:r>
              <a:rPr lang="fr-CH" dirty="0" smtClean="0"/>
              <a:t> dumps </a:t>
            </a:r>
            <a:r>
              <a:rPr lang="fr-CH" dirty="0" err="1" smtClean="0"/>
              <a:t>at</a:t>
            </a:r>
            <a:r>
              <a:rPr lang="fr-CH" dirty="0" smtClean="0"/>
              <a:t> 11:48 and 13:47 18/4/2012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Alastair Bland</a:t>
            </a:r>
          </a:p>
          <a:p>
            <a:r>
              <a:rPr lang="fr-CH" dirty="0" smtClean="0"/>
              <a:t>BE/CO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First </a:t>
            </a:r>
            <a:r>
              <a:rPr lang="fr-CH" dirty="0" err="1" smtClean="0"/>
              <a:t>Beam</a:t>
            </a:r>
            <a:r>
              <a:rPr lang="fr-CH" dirty="0" smtClean="0"/>
              <a:t> Dump </a:t>
            </a:r>
            <a:r>
              <a:rPr lang="fr-CH" dirty="0" err="1" smtClean="0"/>
              <a:t>at</a:t>
            </a:r>
            <a:r>
              <a:rPr lang="fr-CH" dirty="0" smtClean="0"/>
              <a:t> 11:48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CPU load and memory use on CS-CCR-COLSA (Concentrator for BPMs and BLMs providing data to the YASP steering program) rose a lot from 11:30. Marek Misiowiec restarted the Injection Oscillation programs on this machine at 11:37. A few minutes later the CPU load (perhaps due to lack of memory) rose for BUNCHORBIT processes. </a:t>
            </a:r>
          </a:p>
          <a:p>
            <a:r>
              <a:rPr lang="en-US" dirty="0" smtClean="0"/>
              <a:t>From 11:45 to 11:48, nineteen of the Beam1 BPM Front End </a:t>
            </a:r>
            <a:r>
              <a:rPr lang="en-US" dirty="0" err="1" smtClean="0"/>
              <a:t>Fesa</a:t>
            </a:r>
            <a:r>
              <a:rPr lang="en-US" dirty="0" smtClean="0"/>
              <a:t> servers crashed and restarted after 20 seconds. </a:t>
            </a:r>
          </a:p>
          <a:p>
            <a:r>
              <a:rPr lang="en-US" dirty="0" smtClean="0"/>
              <a:t>At 11:48 Verena dumped the beam as she could not see Beam1 any more.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Capturecols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933056"/>
            <a:ext cx="4334480" cy="24292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Second </a:t>
            </a:r>
            <a:r>
              <a:rPr lang="fr-CH" dirty="0" err="1" smtClean="0"/>
              <a:t>Beam</a:t>
            </a:r>
            <a:r>
              <a:rPr lang="fr-CH" dirty="0" smtClean="0"/>
              <a:t> Dump </a:t>
            </a:r>
            <a:r>
              <a:rPr lang="fr-CH" dirty="0" err="1" smtClean="0"/>
              <a:t>at</a:t>
            </a:r>
            <a:r>
              <a:rPr lang="fr-CH" dirty="0" smtClean="0"/>
              <a:t> 13:47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 similar scenario occurred  from 13:45 to 13:48 when ten of the Beam2 BPM Front End FESA servers crashed. Verena dumped the beam at 13:47.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fr-CH" sz="2000" dirty="0" smtClean="0"/>
              <a:t/>
            </a:r>
            <a:br>
              <a:rPr lang="fr-CH" sz="2000" dirty="0" smtClean="0"/>
            </a:br>
            <a:r>
              <a:rPr lang="fr-CH" sz="2000" dirty="0" smtClean="0"/>
              <a:t/>
            </a:r>
            <a:br>
              <a:rPr lang="fr-CH" sz="2000" dirty="0" smtClean="0"/>
            </a:b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Note that there was an unrelated event at 13:52 when the General Purpose Network Router of IT/CS for the CCC and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Prevessin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site crashed. </a:t>
            </a:r>
            <a:endParaRPr lang="en-US" sz="2000" dirty="0" smtClean="0"/>
          </a:p>
          <a:p>
            <a:r>
              <a:rPr lang="en-US" sz="2000" dirty="0" smtClean="0"/>
              <a:t>Later in the afternoon there were more problems with missing BPM data and unusual BPM response times in YASP so I rebooted CS-CCR-COLSA at 17:54 to clean up the memory.</a:t>
            </a:r>
            <a:endParaRPr lang="fr-CH" sz="2000" dirty="0" smtClean="0"/>
          </a:p>
          <a:p>
            <a:r>
              <a:rPr lang="fr-CH" sz="2000" dirty="0" smtClean="0"/>
              <a:t>The machine </a:t>
            </a:r>
            <a:r>
              <a:rPr lang="fr-CH" sz="2000" dirty="0" err="1" smtClean="0"/>
              <a:t>was</a:t>
            </a:r>
            <a:r>
              <a:rPr lang="fr-CH" sz="2000" dirty="0" smtClean="0"/>
              <a:t> </a:t>
            </a:r>
            <a:r>
              <a:rPr lang="fr-CH" sz="2000" dirty="0" err="1" smtClean="0"/>
              <a:t>swapping</a:t>
            </a:r>
            <a:r>
              <a:rPr lang="fr-CH" sz="2000" dirty="0" smtClean="0"/>
              <a:t> </a:t>
            </a:r>
            <a:r>
              <a:rPr lang="fr-CH" sz="2000" dirty="0" err="1" smtClean="0"/>
              <a:t>again</a:t>
            </a:r>
            <a:r>
              <a:rPr lang="fr-CH" sz="2000" dirty="0" smtClean="0"/>
              <a:t>, but </a:t>
            </a:r>
            <a:r>
              <a:rPr lang="fr-CH" sz="2000" dirty="0" err="1" smtClean="0"/>
              <a:t>less</a:t>
            </a:r>
            <a:r>
              <a:rPr lang="fr-CH" sz="2000" dirty="0" smtClean="0"/>
              <a:t>, </a:t>
            </a:r>
            <a:r>
              <a:rPr lang="fr-CH" sz="2000" dirty="0" err="1" smtClean="0"/>
              <a:t>during</a:t>
            </a:r>
            <a:r>
              <a:rPr lang="fr-CH" sz="2000" dirty="0" smtClean="0"/>
              <a:t> the injection </a:t>
            </a:r>
            <a:r>
              <a:rPr lang="fr-CH" sz="2000" dirty="0" err="1" smtClean="0"/>
              <a:t>around</a:t>
            </a:r>
            <a:r>
              <a:rPr lang="fr-CH" sz="2000" dirty="0" smtClean="0"/>
              <a:t> 18:30.</a:t>
            </a:r>
          </a:p>
        </p:txBody>
      </p:sp>
      <p:pic>
        <p:nvPicPr>
          <p:cNvPr id="4" name="Picture 3" descr="CaptureCOLSAswa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492896"/>
            <a:ext cx="8526066" cy="172426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Add more memory to CS-CCR-COLSA tomorrow, and/or during the Technical Stop next week, upgrade to a more powerful machine.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Marek says that the amount of memory used by the CS-CCR-COLSA processes is proportional to the number of bunches requested.</a:t>
            </a:r>
          </a:p>
          <a:p>
            <a:endParaRPr lang="fr-CH" sz="2000" dirty="0" smtClean="0"/>
          </a:p>
          <a:p>
            <a:r>
              <a:rPr lang="fr-CH" sz="2000" dirty="0" smtClean="0"/>
              <a:t>The </a:t>
            </a:r>
            <a:r>
              <a:rPr lang="fr-CH" sz="2000" dirty="0" err="1" smtClean="0"/>
              <a:t>reason</a:t>
            </a:r>
            <a:r>
              <a:rPr lang="fr-CH" sz="2000" dirty="0" smtClean="0"/>
              <a:t> </a:t>
            </a:r>
            <a:r>
              <a:rPr lang="fr-CH" sz="2000" dirty="0" err="1" smtClean="0"/>
              <a:t>that</a:t>
            </a:r>
            <a:r>
              <a:rPr lang="fr-CH" sz="2000" dirty="0" smtClean="0"/>
              <a:t> the BPM </a:t>
            </a:r>
            <a:r>
              <a:rPr lang="fr-CH" sz="2000" dirty="0" err="1" smtClean="0"/>
              <a:t>Fesa</a:t>
            </a:r>
            <a:r>
              <a:rPr lang="fr-CH" sz="2000" dirty="0" smtClean="0"/>
              <a:t> servers on the Front </a:t>
            </a:r>
            <a:r>
              <a:rPr lang="fr-CH" sz="2000" dirty="0" err="1" smtClean="0"/>
              <a:t>Ends</a:t>
            </a:r>
            <a:r>
              <a:rPr lang="fr-CH" sz="2000" dirty="0" smtClean="0"/>
              <a:t> crash </a:t>
            </a:r>
            <a:r>
              <a:rPr lang="fr-CH" sz="2000" dirty="0" err="1" smtClean="0"/>
              <a:t>when</a:t>
            </a:r>
            <a:r>
              <a:rPr lang="fr-CH" sz="2000" dirty="0" smtClean="0"/>
              <a:t> </a:t>
            </a:r>
            <a:r>
              <a:rPr lang="fr-CH" sz="2000" dirty="0" err="1" smtClean="0"/>
              <a:t>there</a:t>
            </a:r>
            <a:r>
              <a:rPr lang="fr-CH" sz="2000" dirty="0" smtClean="0"/>
              <a:t> </a:t>
            </a:r>
            <a:r>
              <a:rPr lang="fr-CH" sz="2000" dirty="0" err="1" smtClean="0"/>
              <a:t>is</a:t>
            </a:r>
            <a:r>
              <a:rPr lang="fr-CH" sz="2000" dirty="0" smtClean="0"/>
              <a:t> a slow client </a:t>
            </a:r>
            <a:r>
              <a:rPr lang="fr-CH" sz="2000" dirty="0" err="1" smtClean="0"/>
              <a:t>like</a:t>
            </a:r>
            <a:r>
              <a:rPr lang="fr-CH" sz="2000" dirty="0" smtClean="0"/>
              <a:t> CS-CCR-COLSA </a:t>
            </a:r>
            <a:r>
              <a:rPr lang="fr-CH" sz="2000" dirty="0" err="1" smtClean="0"/>
              <a:t>needs</a:t>
            </a:r>
            <a:r>
              <a:rPr lang="fr-CH" sz="2000" dirty="0" smtClean="0"/>
              <a:t> to </a:t>
            </a:r>
            <a:r>
              <a:rPr lang="fr-CH" sz="2000" dirty="0" err="1" smtClean="0"/>
              <a:t>be</a:t>
            </a:r>
            <a:r>
              <a:rPr lang="fr-CH" sz="2000" dirty="0" smtClean="0"/>
              <a:t> </a:t>
            </a:r>
            <a:r>
              <a:rPr lang="fr-CH" sz="2000" dirty="0" err="1" smtClean="0"/>
              <a:t>investigated</a:t>
            </a:r>
            <a:r>
              <a:rPr lang="fr-CH" sz="2000" dirty="0" smtClean="0"/>
              <a:t>.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endParaRPr lang="fr-CH" dirty="0" smtClean="0"/>
          </a:p>
          <a:p>
            <a:endParaRPr lang="fr-CH" dirty="0" smtClean="0"/>
          </a:p>
          <a:p>
            <a:endParaRPr lang="en-US" dirty="0"/>
          </a:p>
        </p:txBody>
      </p:sp>
      <p:pic>
        <p:nvPicPr>
          <p:cNvPr id="4" name="Picture 3" descr="CaptureLHCOper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581128"/>
            <a:ext cx="8418092" cy="190799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beams 1380b (114 MJ)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1025" name="Picture 1" descr="https://ab-dep-op-elogbook.web.cern.ch/ab-dep-op-elogbook/elogbook/secure/attach.php?attachId=1237144&amp;type=png&amp;fname=20120418192037.png"/>
          <p:cNvPicPr>
            <a:picLocks noChangeAspect="1" noChangeArrowheads="1"/>
          </p:cNvPicPr>
          <p:nvPr/>
        </p:nvPicPr>
        <p:blipFill>
          <a:blip r:embed="rId2" cstate="print"/>
          <a:srcRect l="9547" t="17075" r="10602"/>
          <a:stretch>
            <a:fillRect/>
          </a:stretch>
        </p:blipFill>
        <p:spPr bwMode="auto">
          <a:xfrm>
            <a:off x="936416" y="692620"/>
            <a:ext cx="7308094" cy="540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Lifetime Ramp &amp; Squeeze &amp; Collision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23553" name="AutoShape 1" descr="https://ab-dep-op-elogbook.web.cern.ch/ab-dep-op-elogbook/elogbook/secure/attach.php?attachId=1237158&amp;type=png&amp;fname=20120418193830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4" name="AutoShape 2" descr="https://ab-dep-op-elogbook.web.cern.ch/ab-dep-op-elogbook/elogbook/secure/attach.php?attachId=1237158&amp;type=png&amp;fname=20120418193830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5" name="AutoShape 3" descr="https://ab-dep-op-elogbook.web.cern.ch/ab-dep-op-elogbook/elogbook/secure/attach.php?attachId=1237158&amp;type=png&amp;fname=20120418193830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https://ab-dep-op-elogbook.web.cern.ch/ab-dep-op-elogbook/elogbook/secure/attach.php?attachId=1237158&amp;type=png&amp;fname=20120418193830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AutoShape 5" descr="https://ab-dep-op-elogbook.web.cern.ch/ab-dep-op-elogbook/elogbook/secure/attach.php?attachId=1237158&amp;type=png&amp;fname=20120418193830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https://ab-dep-op-elogbook.web.cern.ch/ab-dep-op-elogbook/elogbook/secure/attach.php?attachId=1237158&amp;type=png&amp;fname=20120418193830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AutoShape 7" descr="https://ab-dep-op-elogbook.web.cern.ch/ab-dep-op-elogbook/elogbook/secure/attach.php?attachId=1237158&amp;type=png&amp;fname=20120418193830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https://ab-dep-op-elogbook.web.cern.ch/ab-dep-op-elogbook/elogbook/secure/attach.php?attachId=1237158&amp;type=png&amp;fname=20120418193830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" name="AutoShape 1" descr="https://ab-dep-op-elogbook.web.cern.ch/ab-dep-op-elogbook/elogbook/secure/attach.php?attachId=1237158&amp;type=png&amp;fname=20120418193830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 descr="https://ab-dep-op-elogbook.web.cern.ch/ab-dep-op-elogbook/elogbook/secure/attach.php?attachId=1237158&amp;type=png&amp;fname=2012041819383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738420"/>
            <a:ext cx="85725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ALICE can still not take data ~2h after start of fill</a:t>
            </a:r>
          </a:p>
          <a:p>
            <a:r>
              <a:rPr lang="en-US" dirty="0" smtClean="0"/>
              <a:t>Highest pressure at VGI.514.4L2 (109 m from IP i.e. at end of 80cm diameter </a:t>
            </a:r>
            <a:r>
              <a:rPr lang="en-US" dirty="0" err="1" smtClean="0"/>
              <a:t>vac</a:t>
            </a:r>
            <a:r>
              <a:rPr lang="en-US" dirty="0" smtClean="0"/>
              <a:t> chamber in front of D2)</a:t>
            </a:r>
          </a:p>
          <a:p>
            <a:r>
              <a:rPr lang="en-US" dirty="0" smtClean="0"/>
              <a:t>Also left right comparison of VGI.514 gauges</a:t>
            </a:r>
          </a:p>
          <a:p>
            <a:r>
              <a:rPr lang="en-US" dirty="0" smtClean="0"/>
              <a:t>Seems that the increase in intensity has an effect on the e-cloud level in the large </a:t>
            </a:r>
            <a:r>
              <a:rPr lang="en-US" dirty="0" err="1" smtClean="0"/>
              <a:t>vac</a:t>
            </a:r>
            <a:r>
              <a:rPr lang="en-US" dirty="0" smtClean="0"/>
              <a:t> chambers on both sides of ALICE, but it is worth noting that for fills with 1096b the </a:t>
            </a:r>
            <a:r>
              <a:rPr lang="en-US" dirty="0" err="1" smtClean="0"/>
              <a:t>vac</a:t>
            </a:r>
            <a:r>
              <a:rPr lang="en-US" dirty="0" smtClean="0"/>
              <a:t> pressure rise decreased with number of fills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			</a:t>
            </a:r>
            <a:r>
              <a:rPr lang="en-US" dirty="0" err="1" smtClean="0"/>
              <a:t>Alick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conditions at Pt 2 left side ....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49060</TotalTime>
  <Words>734</Words>
  <Application>Microsoft Office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Pixel</vt:lpstr>
      <vt:lpstr>Module</vt:lpstr>
      <vt:lpstr>Tue 18.04.12</vt:lpstr>
      <vt:lpstr>Tue 18.04.12</vt:lpstr>
      <vt:lpstr>LHC beam dumps at 11:48 and 13:47 18/4/2012</vt:lpstr>
      <vt:lpstr>First Beam Dump at 11:48</vt:lpstr>
      <vt:lpstr>Second Beam Dump at 13:47</vt:lpstr>
      <vt:lpstr>Recommendations</vt:lpstr>
      <vt:lpstr>Stable beams 1380b (114 MJ)</vt:lpstr>
      <vt:lpstr>Lifetime Ramp &amp; Squeeze &amp; Collision</vt:lpstr>
      <vt:lpstr>Vacuum conditions at Pt 2 left side ....</vt:lpstr>
      <vt:lpstr>Left –Right Comparison Vacuum IR2</vt:lpstr>
      <vt:lpstr>History Last 6 Days</vt:lpstr>
      <vt:lpstr>Tue 18.04.12</vt:lpstr>
      <vt:lpstr>B1 Issue (Debunching  RF?)</vt:lpstr>
      <vt:lpstr>Abort Gap Population</vt:lpstr>
      <vt:lpstr>Abort Gap Cleaning</vt:lpstr>
      <vt:lpstr>First and second fill: Intensity</vt:lpstr>
      <vt:lpstr>First and second fill: Lumi</vt:lpstr>
      <vt:lpstr>ADT Issue (Wolfgang H.)</vt:lpstr>
      <vt:lpstr>Planning 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2340</cp:revision>
  <dcterms:created xsi:type="dcterms:W3CDTF">2010-10-13T07:44:28Z</dcterms:created>
  <dcterms:modified xsi:type="dcterms:W3CDTF">2012-04-19T06:26:33Z</dcterms:modified>
</cp:coreProperties>
</file>