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1"/>
  </p:sldMasterIdLst>
  <p:notesMasterIdLst>
    <p:notesMasterId r:id="rId14"/>
  </p:notesMasterIdLst>
  <p:handoutMasterIdLst>
    <p:handoutMasterId r:id="rId15"/>
  </p:handoutMasterIdLst>
  <p:sldIdLst>
    <p:sldId id="837" r:id="rId2"/>
    <p:sldId id="838" r:id="rId3"/>
    <p:sldId id="843" r:id="rId4"/>
    <p:sldId id="839" r:id="rId5"/>
    <p:sldId id="840" r:id="rId6"/>
    <p:sldId id="842" r:id="rId7"/>
    <p:sldId id="841" r:id="rId8"/>
    <p:sldId id="848" r:id="rId9"/>
    <p:sldId id="844" r:id="rId10"/>
    <p:sldId id="845" r:id="rId11"/>
    <p:sldId id="846" r:id="rId12"/>
    <p:sldId id="847" r:id="rId13"/>
  </p:sldIdLst>
  <p:sldSz cx="9144000" cy="6858000" type="screen4x3"/>
  <p:notesSz cx="7010400" cy="9296400"/>
  <p:defaultTextStyle>
    <a:defPPr>
      <a:defRPr lang="en-US"/>
    </a:defPPr>
    <a:lvl1pPr algn="ctr" rtl="0" eaLnBrk="0" fontAlgn="base" hangingPunct="0">
      <a:spcBef>
        <a:spcPct val="50000"/>
      </a:spcBef>
      <a:spcAft>
        <a:spcPct val="0"/>
      </a:spcAft>
      <a:defRPr sz="2000" kern="1200">
        <a:solidFill>
          <a:schemeClr val="bg2"/>
        </a:solidFill>
        <a:latin typeface="Arial" charset="0"/>
        <a:ea typeface="+mn-ea"/>
        <a:cs typeface="+mn-cs"/>
      </a:defRPr>
    </a:lvl1pPr>
    <a:lvl2pPr marL="457200" algn="ctr" rtl="0" eaLnBrk="0" fontAlgn="base" hangingPunct="0">
      <a:spcBef>
        <a:spcPct val="50000"/>
      </a:spcBef>
      <a:spcAft>
        <a:spcPct val="0"/>
      </a:spcAft>
      <a:defRPr sz="2000" kern="1200">
        <a:solidFill>
          <a:schemeClr val="bg2"/>
        </a:solidFill>
        <a:latin typeface="Arial" charset="0"/>
        <a:ea typeface="+mn-ea"/>
        <a:cs typeface="+mn-cs"/>
      </a:defRPr>
    </a:lvl2pPr>
    <a:lvl3pPr marL="914400" algn="ctr" rtl="0" eaLnBrk="0" fontAlgn="base" hangingPunct="0">
      <a:spcBef>
        <a:spcPct val="50000"/>
      </a:spcBef>
      <a:spcAft>
        <a:spcPct val="0"/>
      </a:spcAft>
      <a:defRPr sz="2000" kern="1200">
        <a:solidFill>
          <a:schemeClr val="bg2"/>
        </a:solidFill>
        <a:latin typeface="Arial" charset="0"/>
        <a:ea typeface="+mn-ea"/>
        <a:cs typeface="+mn-cs"/>
      </a:defRPr>
    </a:lvl3pPr>
    <a:lvl4pPr marL="1371600" algn="ctr" rtl="0" eaLnBrk="0" fontAlgn="base" hangingPunct="0">
      <a:spcBef>
        <a:spcPct val="50000"/>
      </a:spcBef>
      <a:spcAft>
        <a:spcPct val="0"/>
      </a:spcAft>
      <a:defRPr sz="2000" kern="1200">
        <a:solidFill>
          <a:schemeClr val="bg2"/>
        </a:solidFill>
        <a:latin typeface="Arial" charset="0"/>
        <a:ea typeface="+mn-ea"/>
        <a:cs typeface="+mn-cs"/>
      </a:defRPr>
    </a:lvl4pPr>
    <a:lvl5pPr marL="1828800" algn="ctr" rtl="0" eaLnBrk="0" fontAlgn="base" hangingPunct="0">
      <a:spcBef>
        <a:spcPct val="50000"/>
      </a:spcBef>
      <a:spcAft>
        <a:spcPct val="0"/>
      </a:spcAft>
      <a:defRPr sz="2000" kern="1200">
        <a:solidFill>
          <a:schemeClr val="bg2"/>
        </a:solidFill>
        <a:latin typeface="Arial" charset="0"/>
        <a:ea typeface="+mn-ea"/>
        <a:cs typeface="+mn-cs"/>
      </a:defRPr>
    </a:lvl5pPr>
    <a:lvl6pPr marL="2286000" algn="l" defTabSz="914400" rtl="0" eaLnBrk="1" latinLnBrk="0" hangingPunct="1">
      <a:defRPr sz="2000" kern="1200">
        <a:solidFill>
          <a:schemeClr val="bg2"/>
        </a:solidFill>
        <a:latin typeface="Arial" charset="0"/>
        <a:ea typeface="+mn-ea"/>
        <a:cs typeface="+mn-cs"/>
      </a:defRPr>
    </a:lvl6pPr>
    <a:lvl7pPr marL="2743200" algn="l" defTabSz="914400" rtl="0" eaLnBrk="1" latinLnBrk="0" hangingPunct="1">
      <a:defRPr sz="2000" kern="1200">
        <a:solidFill>
          <a:schemeClr val="bg2"/>
        </a:solidFill>
        <a:latin typeface="Arial" charset="0"/>
        <a:ea typeface="+mn-ea"/>
        <a:cs typeface="+mn-cs"/>
      </a:defRPr>
    </a:lvl7pPr>
    <a:lvl8pPr marL="3200400" algn="l" defTabSz="914400" rtl="0" eaLnBrk="1" latinLnBrk="0" hangingPunct="1">
      <a:defRPr sz="2000" kern="1200">
        <a:solidFill>
          <a:schemeClr val="bg2"/>
        </a:solidFill>
        <a:latin typeface="Arial" charset="0"/>
        <a:ea typeface="+mn-ea"/>
        <a:cs typeface="+mn-cs"/>
      </a:defRPr>
    </a:lvl8pPr>
    <a:lvl9pPr marL="3657600" algn="l" defTabSz="914400" rtl="0" eaLnBrk="1" latinLnBrk="0" hangingPunct="1">
      <a:defRPr sz="2000" kern="1200">
        <a:solidFill>
          <a:schemeClr val="bg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00"/>
    <a:srgbClr val="99FF99"/>
    <a:srgbClr val="0000FF"/>
    <a:srgbClr val="FFCCCC"/>
    <a:srgbClr val="9FCAFF"/>
    <a:srgbClr val="DDDDDD"/>
    <a:srgbClr val="99FFCC"/>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1" autoAdjust="0"/>
    <p:restoredTop sz="95262" autoAdjust="0"/>
  </p:normalViewPr>
  <p:slideViewPr>
    <p:cSldViewPr>
      <p:cViewPr>
        <p:scale>
          <a:sx n="100" d="100"/>
          <a:sy n="100" d="100"/>
        </p:scale>
        <p:origin x="-198" y="-180"/>
      </p:cViewPr>
      <p:guideLst>
        <p:guide orient="horz" pos="2160"/>
        <p:guide pos="5103"/>
      </p:guideLst>
    </p:cSldViewPr>
  </p:slideViewPr>
  <p:notesTextViewPr>
    <p:cViewPr>
      <p:scale>
        <a:sx n="100" d="100"/>
        <a:sy n="100" d="100"/>
      </p:scale>
      <p:origin x="0" y="0"/>
    </p:cViewPr>
  </p:notesTextViewPr>
  <p:sorterViewPr>
    <p:cViewPr>
      <p:scale>
        <a:sx n="66" d="100"/>
        <a:sy n="66" d="100"/>
      </p:scale>
      <p:origin x="0" y="0"/>
    </p:cViewPr>
  </p:sorter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271544C-6647-7A44-A30B-40518DF4CE46}" type="datetimeFigureOut">
              <a:rPr lang="en-US" smtClean="0"/>
              <a:pPr/>
              <a:t>4/10/2012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311DEE20-7222-3F4B-902C-214D1A5332D5}" type="slidenum">
              <a:rPr lang="en-US" smtClean="0"/>
              <a:pPr/>
              <a:t>‹#›</a:t>
            </a:fld>
            <a:endParaRPr lang="en-US"/>
          </a:p>
        </p:txBody>
      </p:sp>
    </p:spTree>
    <p:extLst>
      <p:ext uri="{BB962C8B-B14F-4D97-AF65-F5344CB8AC3E}">
        <p14:creationId xmlns:p14="http://schemas.microsoft.com/office/powerpoint/2010/main" val="23917150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47"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spcBef>
                <a:spcPct val="0"/>
              </a:spcBef>
              <a:defRPr sz="1200">
                <a:solidFill>
                  <a:schemeClr val="tx1"/>
                </a:solidFill>
              </a:defRPr>
            </a:lvl1pPr>
          </a:lstStyle>
          <a:p>
            <a:endParaRPr lang="en-US"/>
          </a:p>
        </p:txBody>
      </p:sp>
      <p:sp>
        <p:nvSpPr>
          <p:cNvPr id="3174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31749"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750"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51"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spcBef>
                <a:spcPct val="0"/>
              </a:spcBef>
              <a:defRPr sz="1200">
                <a:solidFill>
                  <a:schemeClr val="tx1"/>
                </a:solidFill>
              </a:defRPr>
            </a:lvl1pPr>
          </a:lstStyle>
          <a:p>
            <a:fld id="{1EE94C69-A77A-4829-890D-081FF2A6740B}" type="slidenum">
              <a:rPr lang="en-US"/>
              <a:pPr/>
              <a:t>‹#›</a:t>
            </a:fld>
            <a:endParaRPr lang="en-US"/>
          </a:p>
        </p:txBody>
      </p:sp>
    </p:spTree>
    <p:extLst>
      <p:ext uri="{BB962C8B-B14F-4D97-AF65-F5344CB8AC3E}">
        <p14:creationId xmlns:p14="http://schemas.microsoft.com/office/powerpoint/2010/main" val="3935614551"/>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602" name="Group 2"/>
          <p:cNvGrpSpPr>
            <a:grpSpLocks/>
          </p:cNvGrpSpPr>
          <p:nvPr/>
        </p:nvGrpSpPr>
        <p:grpSpPr bwMode="auto">
          <a:xfrm>
            <a:off x="0" y="0"/>
            <a:ext cx="9144000" cy="6858000"/>
            <a:chOff x="0" y="0"/>
            <a:chExt cx="5760" cy="4320"/>
          </a:xfrm>
        </p:grpSpPr>
        <p:sp>
          <p:nvSpPr>
            <p:cNvPr id="25603"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1" hangingPunct="1">
                <a:spcBef>
                  <a:spcPct val="0"/>
                </a:spcBef>
              </a:pPr>
              <a:endParaRPr lang="en-US" sz="2400">
                <a:solidFill>
                  <a:schemeClr val="tx1"/>
                </a:solidFill>
                <a:latin typeface="Times New Roman" pitchFamily="18" charset="0"/>
              </a:endParaRPr>
            </a:p>
          </p:txBody>
        </p:sp>
        <p:sp>
          <p:nvSpPr>
            <p:cNvPr id="25604"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nvGrpSpPr>
            <p:cNvPr id="25605" name="Group 5"/>
            <p:cNvGrpSpPr>
              <a:grpSpLocks/>
            </p:cNvGrpSpPr>
            <p:nvPr/>
          </p:nvGrpSpPr>
          <p:grpSpPr bwMode="auto">
            <a:xfrm>
              <a:off x="0" y="672"/>
              <a:ext cx="1806" cy="1989"/>
              <a:chOff x="0" y="672"/>
              <a:chExt cx="1806" cy="1989"/>
            </a:xfrm>
          </p:grpSpPr>
          <p:sp>
            <p:nvSpPr>
              <p:cNvPr id="25606"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7"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8"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9"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0"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1"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2"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3"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4"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5"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grpSp>
      <p:sp>
        <p:nvSpPr>
          <p:cNvPr id="25616" name="Rectangle 16"/>
          <p:cNvSpPr>
            <a:spLocks noGrp="1" noChangeArrowheads="1"/>
          </p:cNvSpPr>
          <p:nvPr>
            <p:ph type="dt" sz="half" idx="2"/>
          </p:nvPr>
        </p:nvSpPr>
        <p:spPr>
          <a:xfrm>
            <a:off x="457200" y="6248400"/>
            <a:ext cx="2133600" cy="457200"/>
          </a:xfrm>
        </p:spPr>
        <p:txBody>
          <a:bodyPr/>
          <a:lstStyle>
            <a:lvl1pPr>
              <a:defRPr>
                <a:solidFill>
                  <a:schemeClr val="tx1"/>
                </a:solidFill>
              </a:defRPr>
            </a:lvl1pPr>
          </a:lstStyle>
          <a:p>
            <a:r>
              <a:rPr lang="en-US" smtClean="0"/>
              <a:t>11-4-12</a:t>
            </a:r>
            <a:endParaRPr lang="en-US"/>
          </a:p>
        </p:txBody>
      </p:sp>
      <p:sp>
        <p:nvSpPr>
          <p:cNvPr id="25617" name="Rectangle 17"/>
          <p:cNvSpPr>
            <a:spLocks noGrp="1" noChangeArrowheads="1"/>
          </p:cNvSpPr>
          <p:nvPr>
            <p:ph type="ftr" sz="quarter" idx="3"/>
          </p:nvPr>
        </p:nvSpPr>
        <p:spPr>
          <a:xfrm>
            <a:off x="3124200" y="6248400"/>
            <a:ext cx="2895600" cy="457200"/>
          </a:xfrm>
        </p:spPr>
        <p:txBody>
          <a:bodyPr/>
          <a:lstStyle>
            <a:lvl1pPr>
              <a:defRPr>
                <a:solidFill>
                  <a:schemeClr val="tx1"/>
                </a:solidFill>
              </a:defRPr>
            </a:lvl1pPr>
          </a:lstStyle>
          <a:p>
            <a:r>
              <a:rPr lang="en-US" smtClean="0"/>
              <a:t>LHC status </a:t>
            </a:r>
            <a:endParaRPr lang="en-US"/>
          </a:p>
        </p:txBody>
      </p:sp>
      <p:sp>
        <p:nvSpPr>
          <p:cNvPr id="25618" name="Rectangle 18"/>
          <p:cNvSpPr>
            <a:spLocks noGrp="1" noChangeArrowheads="1"/>
          </p:cNvSpPr>
          <p:nvPr>
            <p:ph type="sldNum" sz="quarter" idx="4"/>
          </p:nvPr>
        </p:nvSpPr>
        <p:spPr>
          <a:xfrm>
            <a:off x="6553200" y="6248400"/>
            <a:ext cx="2133600" cy="457200"/>
          </a:xfrm>
        </p:spPr>
        <p:txBody>
          <a:bodyPr/>
          <a:lstStyle>
            <a:lvl1pPr>
              <a:defRPr sz="1200">
                <a:solidFill>
                  <a:schemeClr val="tx1"/>
                </a:solidFill>
                <a:latin typeface="Arial Black" pitchFamily="34" charset="0"/>
              </a:defRPr>
            </a:lvl1pPr>
          </a:lstStyle>
          <a:p>
            <a:fld id="{42080964-D815-4D51-9BE1-AC88875DFBA6}" type="slidenum">
              <a:rPr lang="en-US"/>
              <a:pPr/>
              <a:t>‹#›</a:t>
            </a:fld>
            <a:endParaRPr lang="en-US"/>
          </a:p>
        </p:txBody>
      </p:sp>
      <p:sp>
        <p:nvSpPr>
          <p:cNvPr id="25619" name="Rectangle 19"/>
          <p:cNvSpPr>
            <a:spLocks noGrp="1" noChangeArrowheads="1"/>
          </p:cNvSpPr>
          <p:nvPr>
            <p:ph type="ctrTitle"/>
          </p:nvPr>
        </p:nvSpPr>
        <p:spPr>
          <a:xfrm>
            <a:off x="2971800" y="1828800"/>
            <a:ext cx="6019800" cy="2209800"/>
          </a:xfrm>
        </p:spPr>
        <p:txBody>
          <a:bodyPr/>
          <a:lstStyle>
            <a:lvl1pPr>
              <a:defRPr sz="3800">
                <a:solidFill>
                  <a:srgbClr val="FFFFFF"/>
                </a:solidFill>
              </a:defRPr>
            </a:lvl1pPr>
          </a:lstStyle>
          <a:p>
            <a:r>
              <a:rPr lang="en-US"/>
              <a:t>Click to edit Master title style</a:t>
            </a:r>
          </a:p>
        </p:txBody>
      </p:sp>
      <p:sp>
        <p:nvSpPr>
          <p:cNvPr id="2562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6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status </a:t>
            </a:r>
            <a:endParaRPr lang="en-US"/>
          </a:p>
        </p:txBody>
      </p:sp>
      <p:sp>
        <p:nvSpPr>
          <p:cNvPr id="5" name="Slide Number Placeholder 4"/>
          <p:cNvSpPr>
            <a:spLocks noGrp="1"/>
          </p:cNvSpPr>
          <p:nvPr>
            <p:ph type="sldNum" sz="quarter" idx="11"/>
          </p:nvPr>
        </p:nvSpPr>
        <p:spPr/>
        <p:txBody>
          <a:bodyPr/>
          <a:lstStyle>
            <a:lvl1pPr>
              <a:defRPr/>
            </a:lvl1pPr>
          </a:lstStyle>
          <a:p>
            <a:fld id="{89DD70A9-BAE9-49B5-BB4A-4022358022C0}"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11-4-12</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5400"/>
            <a:ext cx="2112963" cy="6283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400"/>
            <a:ext cx="6191250" cy="6283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status </a:t>
            </a:r>
            <a:endParaRPr lang="en-US"/>
          </a:p>
        </p:txBody>
      </p:sp>
      <p:sp>
        <p:nvSpPr>
          <p:cNvPr id="5" name="Slide Number Placeholder 4"/>
          <p:cNvSpPr>
            <a:spLocks noGrp="1"/>
          </p:cNvSpPr>
          <p:nvPr>
            <p:ph type="sldNum" sz="quarter" idx="11"/>
          </p:nvPr>
        </p:nvSpPr>
        <p:spPr/>
        <p:txBody>
          <a:bodyPr/>
          <a:lstStyle>
            <a:lvl1pPr>
              <a:defRPr/>
            </a:lvl1pPr>
          </a:lstStyle>
          <a:p>
            <a:fld id="{EE8FBF62-69F5-429E-9AEA-628EF2B2989F}"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11-4-12</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632575"/>
            <a:ext cx="2895600" cy="252413"/>
          </a:xfrm>
        </p:spPr>
        <p:txBody>
          <a:bodyPr/>
          <a:lstStyle>
            <a:lvl1pPr>
              <a:defRPr/>
            </a:lvl1pPr>
          </a:lstStyle>
          <a:p>
            <a:r>
              <a:rPr lang="en-US" smtClean="0"/>
              <a:t>LHC status </a:t>
            </a:r>
            <a:endParaRPr lang="en-US"/>
          </a:p>
        </p:txBody>
      </p:sp>
      <p:sp>
        <p:nvSpPr>
          <p:cNvPr id="6" name="Slide Number Placeholder 5"/>
          <p:cNvSpPr>
            <a:spLocks noGrp="1"/>
          </p:cNvSpPr>
          <p:nvPr>
            <p:ph type="sldNum" sz="quarter" idx="11"/>
          </p:nvPr>
        </p:nvSpPr>
        <p:spPr>
          <a:xfrm>
            <a:off x="6902450" y="6632575"/>
            <a:ext cx="2133600" cy="252413"/>
          </a:xfrm>
        </p:spPr>
        <p:txBody>
          <a:bodyPr/>
          <a:lstStyle>
            <a:lvl1pPr>
              <a:defRPr/>
            </a:lvl1pPr>
          </a:lstStyle>
          <a:p>
            <a:fld id="{C49955D0-AFF1-4FD6-B1E6-F241286C4CD1}" type="slidenum">
              <a:rPr lang="en-US"/>
              <a:pPr/>
              <a:t>‹#›</a:t>
            </a:fld>
            <a:endParaRPr lang="en-US"/>
          </a:p>
        </p:txBody>
      </p:sp>
      <p:sp>
        <p:nvSpPr>
          <p:cNvPr id="7" name="Date Placeholder 6"/>
          <p:cNvSpPr>
            <a:spLocks noGrp="1"/>
          </p:cNvSpPr>
          <p:nvPr>
            <p:ph type="dt" sz="half" idx="12"/>
          </p:nvPr>
        </p:nvSpPr>
        <p:spPr>
          <a:xfrm>
            <a:off x="34925" y="6616700"/>
            <a:ext cx="2133600" cy="268288"/>
          </a:xfrm>
        </p:spPr>
        <p:txBody>
          <a:bodyPr/>
          <a:lstStyle>
            <a:lvl1pPr>
              <a:defRPr/>
            </a:lvl1pPr>
          </a:lstStyle>
          <a:p>
            <a:r>
              <a:rPr lang="en-US" smtClean="0"/>
              <a:t>11-4-12</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96975"/>
            <a:ext cx="8229600" cy="5111750"/>
          </a:xfrm>
        </p:spPr>
        <p:txBody>
          <a:bodyPr/>
          <a:lstStyle/>
          <a:p>
            <a:endParaRPr lang="en-US"/>
          </a:p>
        </p:txBody>
      </p:sp>
      <p:sp>
        <p:nvSpPr>
          <p:cNvPr id="4" name="Footer Placeholder 3"/>
          <p:cNvSpPr>
            <a:spLocks noGrp="1"/>
          </p:cNvSpPr>
          <p:nvPr>
            <p:ph type="ftr" sz="quarter" idx="10"/>
          </p:nvPr>
        </p:nvSpPr>
        <p:spPr>
          <a:xfrm>
            <a:off x="3124200" y="6632575"/>
            <a:ext cx="2895600" cy="252413"/>
          </a:xfrm>
        </p:spPr>
        <p:txBody>
          <a:bodyPr/>
          <a:lstStyle>
            <a:lvl1pPr>
              <a:defRPr/>
            </a:lvl1pPr>
          </a:lstStyle>
          <a:p>
            <a:r>
              <a:rPr lang="en-US" smtClean="0"/>
              <a:t>LHC status </a:t>
            </a:r>
            <a:endParaRPr lang="en-US"/>
          </a:p>
        </p:txBody>
      </p:sp>
      <p:sp>
        <p:nvSpPr>
          <p:cNvPr id="5" name="Slide Number Placeholder 4"/>
          <p:cNvSpPr>
            <a:spLocks noGrp="1"/>
          </p:cNvSpPr>
          <p:nvPr>
            <p:ph type="sldNum" sz="quarter" idx="11"/>
          </p:nvPr>
        </p:nvSpPr>
        <p:spPr>
          <a:xfrm>
            <a:off x="6902450" y="6632575"/>
            <a:ext cx="2133600" cy="252413"/>
          </a:xfrm>
        </p:spPr>
        <p:txBody>
          <a:bodyPr/>
          <a:lstStyle>
            <a:lvl1pPr>
              <a:defRPr/>
            </a:lvl1pPr>
          </a:lstStyle>
          <a:p>
            <a:fld id="{4F3283CE-86ED-4A5A-9952-48D6A180EE0C}" type="slidenum">
              <a:rPr lang="en-US"/>
              <a:pPr/>
              <a:t>‹#›</a:t>
            </a:fld>
            <a:endParaRPr lang="en-US"/>
          </a:p>
        </p:txBody>
      </p:sp>
      <p:sp>
        <p:nvSpPr>
          <p:cNvPr id="6" name="Date Placeholder 5"/>
          <p:cNvSpPr>
            <a:spLocks noGrp="1"/>
          </p:cNvSpPr>
          <p:nvPr>
            <p:ph type="dt" sz="half" idx="12"/>
          </p:nvPr>
        </p:nvSpPr>
        <p:spPr>
          <a:xfrm>
            <a:off x="34925" y="6616700"/>
            <a:ext cx="2133600" cy="268288"/>
          </a:xfrm>
        </p:spPr>
        <p:txBody>
          <a:bodyPr/>
          <a:lstStyle>
            <a:lvl1pPr>
              <a:defRPr/>
            </a:lvl1pPr>
          </a:lstStyle>
          <a:p>
            <a:r>
              <a:rPr lang="en-US" smtClean="0"/>
              <a:t>11-4-12</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pic>
        <p:nvPicPr>
          <p:cNvPr id="4" name="Picture 3" descr="newlhc logo1.gif"/>
          <p:cNvPicPr>
            <a:picLocks noChangeAspect="1"/>
          </p:cNvPicPr>
          <p:nvPr userDrawn="1"/>
        </p:nvPicPr>
        <p:blipFill>
          <a:blip r:embed="rId2"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1" name="Text Placeholder 10"/>
          <p:cNvSpPr>
            <a:spLocks noGrp="1"/>
          </p:cNvSpPr>
          <p:nvPr>
            <p:ph type="body" sz="quarter" idx="10"/>
          </p:nvPr>
        </p:nvSpPr>
        <p:spPr>
          <a:xfrm>
            <a:off x="685800" y="1295400"/>
            <a:ext cx="8128000" cy="4597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a:lstStyle>
            <a:lvl1pPr>
              <a:defRPr sz="3600"/>
            </a:lvl1pPr>
          </a:lstStyle>
          <a:p>
            <a:pPr lvl="0"/>
            <a:r>
              <a:rPr lang="en-US" dirty="0" smtClean="0"/>
              <a:t>Click to edit Master title style</a:t>
            </a:r>
          </a:p>
        </p:txBody>
      </p:sp>
      <p:sp>
        <p:nvSpPr>
          <p:cNvPr id="5" name="Date Placeholder 3"/>
          <p:cNvSpPr>
            <a:spLocks noGrp="1"/>
          </p:cNvSpPr>
          <p:nvPr>
            <p:ph type="dt" sz="half" idx="11"/>
          </p:nvPr>
        </p:nvSpPr>
        <p:spPr>
          <a:xfrm>
            <a:off x="204788" y="6553200"/>
            <a:ext cx="1199009" cy="198438"/>
          </a:xfrm>
        </p:spPr>
        <p:txBody>
          <a:bodyPr/>
          <a:lstStyle>
            <a:lvl1pPr algn="l" fontAlgn="auto">
              <a:spcBef>
                <a:spcPts val="0"/>
              </a:spcBef>
              <a:spcAft>
                <a:spcPts val="0"/>
              </a:spcAft>
              <a:defRPr sz="1200" smtClean="0">
                <a:solidFill>
                  <a:schemeClr val="tx1">
                    <a:tint val="75000"/>
                  </a:schemeClr>
                </a:solidFill>
                <a:latin typeface="+mj-lt"/>
              </a:defRPr>
            </a:lvl1pPr>
          </a:lstStyle>
          <a:p>
            <a:pPr>
              <a:defRPr/>
            </a:pPr>
            <a:r>
              <a:rPr lang="en-US" smtClean="0"/>
              <a:t>11-4-12</a:t>
            </a:r>
            <a:endParaRPr lang="en-US" dirty="0"/>
          </a:p>
        </p:txBody>
      </p:sp>
      <p:sp>
        <p:nvSpPr>
          <p:cNvPr id="6" name="Footer Placeholder 4"/>
          <p:cNvSpPr>
            <a:spLocks noGrp="1"/>
          </p:cNvSpPr>
          <p:nvPr>
            <p:ph type="ftr" sz="quarter" idx="12"/>
          </p:nvPr>
        </p:nvSpPr>
        <p:spPr>
          <a:xfrm>
            <a:off x="1764402" y="6553200"/>
            <a:ext cx="5615189" cy="198438"/>
          </a:xfrm>
        </p:spPr>
        <p:txBody>
          <a:bodyPr/>
          <a:lstStyle>
            <a:lvl1pPr algn="ctr" fontAlgn="auto">
              <a:spcBef>
                <a:spcPts val="0"/>
              </a:spcBef>
              <a:spcAft>
                <a:spcPts val="0"/>
              </a:spcAft>
              <a:defRPr sz="1200" dirty="0" smtClean="0">
                <a:solidFill>
                  <a:schemeClr val="tx1">
                    <a:tint val="75000"/>
                  </a:schemeClr>
                </a:solidFill>
                <a:latin typeface="+mj-lt"/>
              </a:defRPr>
            </a:lvl1pPr>
          </a:lstStyle>
          <a:p>
            <a:pPr>
              <a:defRPr/>
            </a:pPr>
            <a:r>
              <a:rPr lang="en-US" smtClean="0"/>
              <a:t>LHC status </a:t>
            </a:r>
            <a:endParaRPr lang="en-US"/>
          </a:p>
        </p:txBody>
      </p:sp>
      <p:sp>
        <p:nvSpPr>
          <p:cNvPr id="7" name="Slide Number Placeholder 5"/>
          <p:cNvSpPr>
            <a:spLocks noGrp="1"/>
          </p:cNvSpPr>
          <p:nvPr>
            <p:ph type="sldNum" sz="quarter" idx="13"/>
          </p:nvPr>
        </p:nvSpPr>
        <p:spPr>
          <a:xfrm>
            <a:off x="8433851" y="6553200"/>
            <a:ext cx="495837" cy="198438"/>
          </a:xfrm>
        </p:spPr>
        <p:txBody>
          <a:bodyPr/>
          <a:lstStyle>
            <a:lvl1pPr algn="r" fontAlgn="auto">
              <a:spcBef>
                <a:spcPts val="0"/>
              </a:spcBef>
              <a:spcAft>
                <a:spcPts val="0"/>
              </a:spcAft>
              <a:defRPr sz="1200" smtClean="0">
                <a:solidFill>
                  <a:schemeClr val="tx1">
                    <a:tint val="75000"/>
                  </a:schemeClr>
                </a:solidFill>
                <a:latin typeface="+mj-lt"/>
              </a:defRPr>
            </a:lvl1pPr>
          </a:lstStyle>
          <a:p>
            <a:pPr>
              <a:defRPr/>
            </a:pPr>
            <a:fld id="{F5548BC7-4E35-4494-AD1E-CD52997EA5ED}" type="slidenum">
              <a:rPr lang="en-US"/>
              <a:pPr>
                <a:defRPr/>
              </a:pPr>
              <a:t>‹#›</a:t>
            </a:fld>
            <a:endParaRPr lang="en-US" dirty="0"/>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status </a:t>
            </a:r>
            <a:endParaRPr lang="en-US" dirty="0"/>
          </a:p>
        </p:txBody>
      </p:sp>
      <p:sp>
        <p:nvSpPr>
          <p:cNvPr id="5" name="Slide Number Placeholder 4"/>
          <p:cNvSpPr>
            <a:spLocks noGrp="1"/>
          </p:cNvSpPr>
          <p:nvPr>
            <p:ph type="sldNum" sz="quarter" idx="11"/>
          </p:nvPr>
        </p:nvSpPr>
        <p:spPr/>
        <p:txBody>
          <a:bodyPr/>
          <a:lstStyle>
            <a:lvl1pPr>
              <a:defRPr/>
            </a:lvl1pPr>
          </a:lstStyle>
          <a:p>
            <a:fld id="{57C3E7D3-E8A8-4E1B-881E-DBC7929F1526}"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11-4-12</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smtClean="0"/>
              <a:t>LHC status </a:t>
            </a:r>
            <a:endParaRPr lang="en-US"/>
          </a:p>
        </p:txBody>
      </p:sp>
      <p:sp>
        <p:nvSpPr>
          <p:cNvPr id="5" name="Slide Number Placeholder 4"/>
          <p:cNvSpPr>
            <a:spLocks noGrp="1"/>
          </p:cNvSpPr>
          <p:nvPr>
            <p:ph type="sldNum" sz="quarter" idx="11"/>
          </p:nvPr>
        </p:nvSpPr>
        <p:spPr/>
        <p:txBody>
          <a:bodyPr/>
          <a:lstStyle>
            <a:lvl1pPr>
              <a:defRPr/>
            </a:lvl1pPr>
          </a:lstStyle>
          <a:p>
            <a:fld id="{16E0ED20-7A76-4972-AE92-35B37E632041}"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11-4-12</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smtClean="0"/>
              <a:t>LHC status </a:t>
            </a:r>
            <a:endParaRPr lang="en-US"/>
          </a:p>
        </p:txBody>
      </p:sp>
      <p:sp>
        <p:nvSpPr>
          <p:cNvPr id="6" name="Slide Number Placeholder 5"/>
          <p:cNvSpPr>
            <a:spLocks noGrp="1"/>
          </p:cNvSpPr>
          <p:nvPr>
            <p:ph type="sldNum" sz="quarter" idx="11"/>
          </p:nvPr>
        </p:nvSpPr>
        <p:spPr/>
        <p:txBody>
          <a:bodyPr/>
          <a:lstStyle>
            <a:lvl1pPr>
              <a:defRPr/>
            </a:lvl1pPr>
          </a:lstStyle>
          <a:p>
            <a:fld id="{E8C3C834-58DF-41D7-88B7-80F9B44404A1}"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11-4-12</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t>LHC status </a:t>
            </a:r>
            <a:endParaRPr lang="en-US"/>
          </a:p>
        </p:txBody>
      </p:sp>
      <p:sp>
        <p:nvSpPr>
          <p:cNvPr id="8" name="Slide Number Placeholder 7"/>
          <p:cNvSpPr>
            <a:spLocks noGrp="1"/>
          </p:cNvSpPr>
          <p:nvPr>
            <p:ph type="sldNum" sz="quarter" idx="11"/>
          </p:nvPr>
        </p:nvSpPr>
        <p:spPr/>
        <p:txBody>
          <a:bodyPr/>
          <a:lstStyle>
            <a:lvl1pPr>
              <a:defRPr/>
            </a:lvl1pPr>
          </a:lstStyle>
          <a:p>
            <a:fld id="{B5E1D296-40C6-4194-BE1B-ED8CF69751C5}" type="slidenum">
              <a:rPr lang="en-US"/>
              <a:pPr/>
              <a:t>‹#›</a:t>
            </a:fld>
            <a:endParaRPr lang="en-US"/>
          </a:p>
        </p:txBody>
      </p:sp>
      <p:sp>
        <p:nvSpPr>
          <p:cNvPr id="9" name="Date Placeholder 8"/>
          <p:cNvSpPr>
            <a:spLocks noGrp="1"/>
          </p:cNvSpPr>
          <p:nvPr>
            <p:ph type="dt" sz="half" idx="12"/>
          </p:nvPr>
        </p:nvSpPr>
        <p:spPr/>
        <p:txBody>
          <a:bodyPr/>
          <a:lstStyle>
            <a:lvl1pPr>
              <a:defRPr/>
            </a:lvl1pPr>
          </a:lstStyle>
          <a:p>
            <a:r>
              <a:rPr lang="en-US" smtClean="0"/>
              <a:t>11-4-12</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smtClean="0"/>
              <a:t>LHC status </a:t>
            </a:r>
            <a:endParaRPr lang="en-US" dirty="0"/>
          </a:p>
        </p:txBody>
      </p:sp>
      <p:sp>
        <p:nvSpPr>
          <p:cNvPr id="4" name="Slide Number Placeholder 3"/>
          <p:cNvSpPr>
            <a:spLocks noGrp="1"/>
          </p:cNvSpPr>
          <p:nvPr>
            <p:ph type="sldNum" sz="quarter" idx="11"/>
          </p:nvPr>
        </p:nvSpPr>
        <p:spPr/>
        <p:txBody>
          <a:bodyPr/>
          <a:lstStyle>
            <a:lvl1pPr>
              <a:defRPr/>
            </a:lvl1pPr>
          </a:lstStyle>
          <a:p>
            <a:fld id="{20D66058-8582-419F-AA3B-A79C8D77E78A}" type="slidenum">
              <a:rPr lang="en-US"/>
              <a:pPr/>
              <a:t>‹#›</a:t>
            </a:fld>
            <a:endParaRPr lang="en-US"/>
          </a:p>
        </p:txBody>
      </p:sp>
      <p:sp>
        <p:nvSpPr>
          <p:cNvPr id="5" name="Date Placeholder 4"/>
          <p:cNvSpPr>
            <a:spLocks noGrp="1"/>
          </p:cNvSpPr>
          <p:nvPr>
            <p:ph type="dt" sz="half" idx="12"/>
          </p:nvPr>
        </p:nvSpPr>
        <p:spPr/>
        <p:txBody>
          <a:bodyPr/>
          <a:lstStyle>
            <a:lvl1pPr>
              <a:defRPr/>
            </a:lvl1pPr>
          </a:lstStyle>
          <a:p>
            <a:r>
              <a:rPr lang="en-US" smtClean="0"/>
              <a:t>11-4-12</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smtClean="0"/>
              <a:t>LHC status </a:t>
            </a:r>
            <a:endParaRPr lang="en-US"/>
          </a:p>
        </p:txBody>
      </p:sp>
      <p:sp>
        <p:nvSpPr>
          <p:cNvPr id="3" name="Slide Number Placeholder 2"/>
          <p:cNvSpPr>
            <a:spLocks noGrp="1"/>
          </p:cNvSpPr>
          <p:nvPr>
            <p:ph type="sldNum" sz="quarter" idx="11"/>
          </p:nvPr>
        </p:nvSpPr>
        <p:spPr/>
        <p:txBody>
          <a:bodyPr/>
          <a:lstStyle>
            <a:lvl1pPr>
              <a:defRPr/>
            </a:lvl1pPr>
          </a:lstStyle>
          <a:p>
            <a:fld id="{35627ED7-E218-4887-B885-6131837B1356}" type="slidenum">
              <a:rPr lang="en-US"/>
              <a:pPr/>
              <a:t>‹#›</a:t>
            </a:fld>
            <a:endParaRPr lang="en-US"/>
          </a:p>
        </p:txBody>
      </p:sp>
      <p:sp>
        <p:nvSpPr>
          <p:cNvPr id="4" name="Date Placeholder 3"/>
          <p:cNvSpPr>
            <a:spLocks noGrp="1"/>
          </p:cNvSpPr>
          <p:nvPr>
            <p:ph type="dt" sz="half" idx="12"/>
          </p:nvPr>
        </p:nvSpPr>
        <p:spPr/>
        <p:txBody>
          <a:bodyPr/>
          <a:lstStyle>
            <a:lvl1pPr>
              <a:defRPr/>
            </a:lvl1pPr>
          </a:lstStyle>
          <a:p>
            <a:r>
              <a:rPr lang="en-US" smtClean="0"/>
              <a:t>11-4-12</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status </a:t>
            </a:r>
            <a:endParaRPr lang="en-US"/>
          </a:p>
        </p:txBody>
      </p:sp>
      <p:sp>
        <p:nvSpPr>
          <p:cNvPr id="6" name="Slide Number Placeholder 5"/>
          <p:cNvSpPr>
            <a:spLocks noGrp="1"/>
          </p:cNvSpPr>
          <p:nvPr>
            <p:ph type="sldNum" sz="quarter" idx="11"/>
          </p:nvPr>
        </p:nvSpPr>
        <p:spPr/>
        <p:txBody>
          <a:bodyPr/>
          <a:lstStyle>
            <a:lvl1pPr>
              <a:defRPr/>
            </a:lvl1pPr>
          </a:lstStyle>
          <a:p>
            <a:fld id="{255E8A60-F04D-4DB5-AB5E-D47017D00F30}"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11-4-12</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status </a:t>
            </a:r>
            <a:endParaRPr lang="en-US"/>
          </a:p>
        </p:txBody>
      </p:sp>
      <p:sp>
        <p:nvSpPr>
          <p:cNvPr id="6" name="Slide Number Placeholder 5"/>
          <p:cNvSpPr>
            <a:spLocks noGrp="1"/>
          </p:cNvSpPr>
          <p:nvPr>
            <p:ph type="sldNum" sz="quarter" idx="11"/>
          </p:nvPr>
        </p:nvSpPr>
        <p:spPr/>
        <p:txBody>
          <a:bodyPr/>
          <a:lstStyle>
            <a:lvl1pPr>
              <a:defRPr/>
            </a:lvl1pPr>
          </a:lstStyle>
          <a:p>
            <a:fld id="{776E6735-74B0-4165-999F-8C826942DD75}"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11-4-12</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578" name="Rectangle 2"/>
          <p:cNvSpPr>
            <a:spLocks noGrp="1" noChangeArrowheads="1"/>
          </p:cNvSpPr>
          <p:nvPr>
            <p:ph type="ftr" sz="quarter" idx="3"/>
          </p:nvPr>
        </p:nvSpPr>
        <p:spPr bwMode="auto">
          <a:xfrm>
            <a:off x="3124200" y="6632575"/>
            <a:ext cx="2895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defRPr sz="1200"/>
            </a:lvl1pPr>
          </a:lstStyle>
          <a:p>
            <a:r>
              <a:rPr lang="en-US" smtClean="0"/>
              <a:t>LHC status </a:t>
            </a:r>
            <a:endParaRPr lang="en-US" dirty="0"/>
          </a:p>
        </p:txBody>
      </p:sp>
      <p:sp>
        <p:nvSpPr>
          <p:cNvPr id="24579" name="Rectangle 3"/>
          <p:cNvSpPr>
            <a:spLocks noGrp="1" noChangeArrowheads="1"/>
          </p:cNvSpPr>
          <p:nvPr>
            <p:ph type="sldNum" sz="quarter" idx="4"/>
          </p:nvPr>
        </p:nvSpPr>
        <p:spPr bwMode="auto">
          <a:xfrm>
            <a:off x="6902450" y="6632575"/>
            <a:ext cx="2133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000"/>
            </a:lvl1pPr>
          </a:lstStyle>
          <a:p>
            <a:fld id="{212BBE4B-11BF-433F-B4D5-C48334632EB9}" type="slidenum">
              <a:rPr lang="en-US"/>
              <a:pPr/>
              <a:t>‹#›</a:t>
            </a:fld>
            <a:endParaRPr lang="en-US"/>
          </a:p>
        </p:txBody>
      </p:sp>
      <p:sp>
        <p:nvSpPr>
          <p:cNvPr id="24590" name="Rectangle 14"/>
          <p:cNvSpPr>
            <a:spLocks noGrp="1" noChangeArrowheads="1"/>
          </p:cNvSpPr>
          <p:nvPr>
            <p:ph type="title"/>
          </p:nvPr>
        </p:nvSpPr>
        <p:spPr bwMode="auto">
          <a:xfrm>
            <a:off x="684213" y="25400"/>
            <a:ext cx="8229600" cy="523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4591" name="Rectangle 15"/>
          <p:cNvSpPr>
            <a:spLocks noGrp="1" noChangeArrowheads="1"/>
          </p:cNvSpPr>
          <p:nvPr>
            <p:ph type="body" idx="1"/>
          </p:nvPr>
        </p:nvSpPr>
        <p:spPr bwMode="auto">
          <a:xfrm>
            <a:off x="457200" y="1196975"/>
            <a:ext cx="8229600" cy="5111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4592" name="Rectangle 16"/>
          <p:cNvSpPr>
            <a:spLocks noGrp="1" noChangeArrowheads="1"/>
          </p:cNvSpPr>
          <p:nvPr>
            <p:ph type="dt" sz="half" idx="2"/>
          </p:nvPr>
        </p:nvSpPr>
        <p:spPr bwMode="auto">
          <a:xfrm>
            <a:off x="34925" y="6616700"/>
            <a:ext cx="2133600" cy="2682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a:lvl1pPr>
          </a:lstStyle>
          <a:p>
            <a:r>
              <a:rPr lang="en-US" smtClean="0"/>
              <a:t>11-4-12</a:t>
            </a:r>
            <a:endParaRPr lang="en-US" dirty="0"/>
          </a:p>
        </p:txBody>
      </p:sp>
      <p:sp>
        <p:nvSpPr>
          <p:cNvPr id="24593" name="Line 17"/>
          <p:cNvSpPr>
            <a:spLocks noChangeShapeType="1"/>
          </p:cNvSpPr>
          <p:nvPr userDrawn="1"/>
        </p:nvSpPr>
        <p:spPr bwMode="auto">
          <a:xfrm>
            <a:off x="684213" y="620713"/>
            <a:ext cx="8280400" cy="0"/>
          </a:xfrm>
          <a:prstGeom prst="line">
            <a:avLst/>
          </a:prstGeom>
          <a:noFill/>
          <a:ln w="25400" cap="sq">
            <a:solidFill>
              <a:schemeClr val="bg2"/>
            </a:solidFill>
            <a:round/>
            <a:headEnd/>
            <a:tailEnd type="none" w="lg" len="lg"/>
          </a:ln>
          <a:effectLst/>
        </p:spPr>
        <p:txBody>
          <a:bodyPr wrap="none" anchor="ctr"/>
          <a:lstStyle/>
          <a:p>
            <a:endParaRPr lang="en-US"/>
          </a:p>
        </p:txBody>
      </p:sp>
      <p:pic>
        <p:nvPicPr>
          <p:cNvPr id="24594" name="Picture 18"/>
          <p:cNvPicPr>
            <a:picLocks noChangeAspect="1" noChangeArrowheads="1"/>
          </p:cNvPicPr>
          <p:nvPr userDrawn="1"/>
        </p:nvPicPr>
        <p:blipFill>
          <a:blip r:embed="rId16" cstate="print"/>
          <a:srcRect/>
          <a:stretch>
            <a:fillRect/>
          </a:stretch>
        </p:blipFill>
        <p:spPr bwMode="auto">
          <a:xfrm>
            <a:off x="0" y="0"/>
            <a:ext cx="654050" cy="623888"/>
          </a:xfrm>
          <a:prstGeom prst="rect">
            <a:avLst/>
          </a:prstGeom>
          <a:noFill/>
          <a:ln w="12700" cap="sq" algn="ctr">
            <a:noFill/>
            <a:miter lim="800000"/>
            <a:headEnd/>
            <a:tailEnd type="none" w="lg" len="lg"/>
          </a:ln>
          <a:effectLst/>
        </p:spPr>
      </p:pic>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Lst>
  <p:hf sldNum="0" hdr="0"/>
  <p:txStyles>
    <p:titleStyle>
      <a:lvl1pPr algn="l" rtl="0" fontAlgn="base">
        <a:spcBef>
          <a:spcPct val="0"/>
        </a:spcBef>
        <a:spcAft>
          <a:spcPct val="0"/>
        </a:spcAft>
        <a:defRPr sz="3200">
          <a:solidFill>
            <a:schemeClr val="bg2"/>
          </a:solidFill>
          <a:latin typeface="+mj-lt"/>
          <a:ea typeface="+mj-ea"/>
          <a:cs typeface="+mj-cs"/>
        </a:defRPr>
      </a:lvl1pPr>
      <a:lvl2pPr algn="l" rtl="0" fontAlgn="base">
        <a:spcBef>
          <a:spcPct val="0"/>
        </a:spcBef>
        <a:spcAft>
          <a:spcPct val="0"/>
        </a:spcAft>
        <a:defRPr sz="3200">
          <a:solidFill>
            <a:schemeClr val="bg2"/>
          </a:solidFill>
          <a:latin typeface="Arial" charset="0"/>
        </a:defRPr>
      </a:lvl2pPr>
      <a:lvl3pPr algn="l" rtl="0" fontAlgn="base">
        <a:spcBef>
          <a:spcPct val="0"/>
        </a:spcBef>
        <a:spcAft>
          <a:spcPct val="0"/>
        </a:spcAft>
        <a:defRPr sz="3200">
          <a:solidFill>
            <a:schemeClr val="bg2"/>
          </a:solidFill>
          <a:latin typeface="Arial" charset="0"/>
        </a:defRPr>
      </a:lvl3pPr>
      <a:lvl4pPr algn="l" rtl="0" fontAlgn="base">
        <a:spcBef>
          <a:spcPct val="0"/>
        </a:spcBef>
        <a:spcAft>
          <a:spcPct val="0"/>
        </a:spcAft>
        <a:defRPr sz="3200">
          <a:solidFill>
            <a:schemeClr val="bg2"/>
          </a:solidFill>
          <a:latin typeface="Arial" charset="0"/>
        </a:defRPr>
      </a:lvl4pPr>
      <a:lvl5pPr algn="l" rtl="0" fontAlgn="base">
        <a:spcBef>
          <a:spcPct val="0"/>
        </a:spcBef>
        <a:spcAft>
          <a:spcPct val="0"/>
        </a:spcAft>
        <a:defRPr sz="3200">
          <a:solidFill>
            <a:schemeClr val="bg2"/>
          </a:solidFill>
          <a:latin typeface="Arial" charset="0"/>
        </a:defRPr>
      </a:lvl5pPr>
      <a:lvl6pPr marL="457200" algn="l" rtl="0" fontAlgn="base">
        <a:spcBef>
          <a:spcPct val="0"/>
        </a:spcBef>
        <a:spcAft>
          <a:spcPct val="0"/>
        </a:spcAft>
        <a:defRPr sz="3200">
          <a:solidFill>
            <a:schemeClr val="bg2"/>
          </a:solidFill>
          <a:latin typeface="Arial" charset="0"/>
        </a:defRPr>
      </a:lvl6pPr>
      <a:lvl7pPr marL="914400" algn="l" rtl="0" fontAlgn="base">
        <a:spcBef>
          <a:spcPct val="0"/>
        </a:spcBef>
        <a:spcAft>
          <a:spcPct val="0"/>
        </a:spcAft>
        <a:defRPr sz="3200">
          <a:solidFill>
            <a:schemeClr val="bg2"/>
          </a:solidFill>
          <a:latin typeface="Arial" charset="0"/>
        </a:defRPr>
      </a:lvl7pPr>
      <a:lvl8pPr marL="1371600" algn="l" rtl="0" fontAlgn="base">
        <a:spcBef>
          <a:spcPct val="0"/>
        </a:spcBef>
        <a:spcAft>
          <a:spcPct val="0"/>
        </a:spcAft>
        <a:defRPr sz="3200">
          <a:solidFill>
            <a:schemeClr val="bg2"/>
          </a:solidFill>
          <a:latin typeface="Arial" charset="0"/>
        </a:defRPr>
      </a:lvl8pPr>
      <a:lvl9pPr marL="1828800" algn="l" rtl="0" fontAlgn="base">
        <a:spcBef>
          <a:spcPct val="0"/>
        </a:spcBef>
        <a:spcAft>
          <a:spcPct val="0"/>
        </a:spcAft>
        <a:defRPr sz="3200">
          <a:solidFill>
            <a:schemeClr val="bg2"/>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2400">
          <a:solidFill>
            <a:schemeClr val="bg2"/>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000">
          <a:solidFill>
            <a:srgbClr val="0000FF"/>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16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Tuesday 10</a:t>
            </a:r>
            <a:r>
              <a:rPr lang="en-GB" baseline="30000" dirty="0" smtClean="0"/>
              <a:t>th</a:t>
            </a:r>
            <a:r>
              <a:rPr lang="en-GB" dirty="0" smtClean="0"/>
              <a:t> April - morning</a:t>
            </a:r>
            <a:endParaRPr lang="en-GB" dirty="0"/>
          </a:p>
        </p:txBody>
      </p:sp>
      <p:sp>
        <p:nvSpPr>
          <p:cNvPr id="3" name="Content Placeholder 2"/>
          <p:cNvSpPr>
            <a:spLocks noGrp="1"/>
          </p:cNvSpPr>
          <p:nvPr>
            <p:ph idx="1"/>
          </p:nvPr>
        </p:nvSpPr>
        <p:spPr/>
        <p:txBody>
          <a:bodyPr/>
          <a:lstStyle/>
          <a:p>
            <a:r>
              <a:rPr lang="en-GB" dirty="0" smtClean="0"/>
              <a:t>Access for:</a:t>
            </a:r>
          </a:p>
          <a:p>
            <a:pPr lvl="1"/>
            <a:r>
              <a:rPr lang="en-GB" dirty="0" smtClean="0"/>
              <a:t>point </a:t>
            </a:r>
            <a:r>
              <a:rPr lang="en-GB" dirty="0"/>
              <a:t>3 Jerome </a:t>
            </a:r>
            <a:r>
              <a:rPr lang="en-GB" dirty="0" err="1"/>
              <a:t>Landaro</a:t>
            </a:r>
            <a:r>
              <a:rPr lang="en-GB" dirty="0"/>
              <a:t> TCSG one jaw didn't move</a:t>
            </a:r>
          </a:p>
          <a:p>
            <a:pPr lvl="1"/>
            <a:r>
              <a:rPr lang="en-GB" dirty="0" smtClean="0"/>
              <a:t>point </a:t>
            </a:r>
            <a:r>
              <a:rPr lang="en-GB" dirty="0"/>
              <a:t>5 </a:t>
            </a:r>
            <a:r>
              <a:rPr lang="en-GB" dirty="0" err="1"/>
              <a:t>Qps</a:t>
            </a:r>
            <a:r>
              <a:rPr lang="en-GB" dirty="0"/>
              <a:t> expert on RPMBB.UJ56.RCBXH1.R5     </a:t>
            </a:r>
          </a:p>
          <a:p>
            <a:pPr lvl="1"/>
            <a:r>
              <a:rPr lang="en-GB" dirty="0" smtClean="0"/>
              <a:t>point </a:t>
            </a:r>
            <a:r>
              <a:rPr lang="en-GB" dirty="0"/>
              <a:t>6 TCDQ </a:t>
            </a:r>
            <a:r>
              <a:rPr lang="en-GB" dirty="0" smtClean="0"/>
              <a:t>diagnostics </a:t>
            </a:r>
          </a:p>
          <a:p>
            <a:r>
              <a:rPr lang="en-GB" dirty="0" smtClean="0"/>
              <a:t>10:30 </a:t>
            </a:r>
            <a:r>
              <a:rPr lang="en-GB" dirty="0"/>
              <a:t>PM65 lift doesn't work! </a:t>
            </a:r>
            <a:endParaRPr lang="en-GB" dirty="0" smtClean="0"/>
          </a:p>
          <a:p>
            <a:r>
              <a:rPr lang="en-GB" dirty="0" smtClean="0"/>
              <a:t>11:45 Lift back in action</a:t>
            </a:r>
          </a:p>
          <a:p>
            <a:r>
              <a:rPr lang="en-GB" dirty="0" smtClean="0"/>
              <a:t>13:05 Access over</a:t>
            </a:r>
          </a:p>
          <a:p>
            <a:r>
              <a:rPr lang="en-GB" dirty="0" smtClean="0"/>
              <a:t>13:30 Pre-cycle</a:t>
            </a:r>
          </a:p>
          <a:p>
            <a:r>
              <a:rPr lang="en-GB" dirty="0" smtClean="0"/>
              <a:t>14:40 Problem </a:t>
            </a:r>
            <a:r>
              <a:rPr lang="en-GB" dirty="0"/>
              <a:t>with </a:t>
            </a:r>
            <a:r>
              <a:rPr lang="en-GB" dirty="0" smtClean="0"/>
              <a:t>TCSG.5L3.B1…</a:t>
            </a:r>
          </a:p>
          <a:p>
            <a:pPr lvl="1"/>
            <a:r>
              <a:rPr lang="en-GB" dirty="0" smtClean="0"/>
              <a:t>See Roberto </a:t>
            </a:r>
            <a:r>
              <a:rPr lang="en-GB" dirty="0" err="1" smtClean="0"/>
              <a:t>Losito</a:t>
            </a:r>
            <a:endParaRPr lang="en-GB" dirty="0" smtClean="0"/>
          </a:p>
          <a:p>
            <a:endParaRPr lang="en-GB" dirty="0"/>
          </a:p>
        </p:txBody>
      </p:sp>
      <p:sp>
        <p:nvSpPr>
          <p:cNvPr id="4" name="Footer Placeholder 3"/>
          <p:cNvSpPr>
            <a:spLocks noGrp="1"/>
          </p:cNvSpPr>
          <p:nvPr>
            <p:ph type="ftr" sz="quarter" idx="10"/>
          </p:nvPr>
        </p:nvSpPr>
        <p:spPr/>
        <p:txBody>
          <a:bodyPr/>
          <a:lstStyle/>
          <a:p>
            <a:r>
              <a:rPr lang="en-US" smtClean="0"/>
              <a:t>LHC status </a:t>
            </a:r>
            <a:endParaRPr lang="en-US" dirty="0"/>
          </a:p>
        </p:txBody>
      </p:sp>
      <p:sp>
        <p:nvSpPr>
          <p:cNvPr id="5" name="Date Placeholder 4"/>
          <p:cNvSpPr>
            <a:spLocks noGrp="1"/>
          </p:cNvSpPr>
          <p:nvPr>
            <p:ph type="dt" sz="half" idx="12"/>
          </p:nvPr>
        </p:nvSpPr>
        <p:spPr/>
        <p:txBody>
          <a:bodyPr/>
          <a:lstStyle/>
          <a:p>
            <a:r>
              <a:rPr lang="en-US" smtClean="0"/>
              <a:t>11-4-12</a:t>
            </a:r>
            <a:endParaRPr lang="en-US" dirty="0"/>
          </a:p>
        </p:txBody>
      </p:sp>
    </p:spTree>
    <p:extLst>
      <p:ext uri="{BB962C8B-B14F-4D97-AF65-F5344CB8AC3E}">
        <p14:creationId xmlns:p14="http://schemas.microsoft.com/office/powerpoint/2010/main" val="674911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LHC status </a:t>
            </a:r>
            <a:endParaRPr lang="en-US"/>
          </a:p>
        </p:txBody>
      </p:sp>
      <p:sp>
        <p:nvSpPr>
          <p:cNvPr id="3" name="Date Placeholder 2"/>
          <p:cNvSpPr>
            <a:spLocks noGrp="1"/>
          </p:cNvSpPr>
          <p:nvPr>
            <p:ph type="dt" sz="half" idx="12"/>
          </p:nvPr>
        </p:nvSpPr>
        <p:spPr/>
        <p:txBody>
          <a:bodyPr/>
          <a:lstStyle/>
          <a:p>
            <a:r>
              <a:rPr lang="en-US" smtClean="0"/>
              <a:t>11-4-12</a:t>
            </a:r>
            <a:endParaRPr lang="en-US"/>
          </a:p>
        </p:txBody>
      </p:sp>
      <p:pic>
        <p:nvPicPr>
          <p:cNvPr id="2050" name="f6c80d0e-17aa-4298-9da5-2c3fbf3b0a9c" descr="0BF383A1-020E-4420-999F-C65E4244D7D5@cer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470" y="764630"/>
            <a:ext cx="7620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48329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LHC status </a:t>
            </a:r>
            <a:endParaRPr lang="en-US"/>
          </a:p>
        </p:txBody>
      </p:sp>
      <p:sp>
        <p:nvSpPr>
          <p:cNvPr id="3" name="Date Placeholder 2"/>
          <p:cNvSpPr>
            <a:spLocks noGrp="1"/>
          </p:cNvSpPr>
          <p:nvPr>
            <p:ph type="dt" sz="half" idx="12"/>
          </p:nvPr>
        </p:nvSpPr>
        <p:spPr/>
        <p:txBody>
          <a:bodyPr/>
          <a:lstStyle/>
          <a:p>
            <a:r>
              <a:rPr lang="en-US" smtClean="0"/>
              <a:t>11-4-12</a:t>
            </a:r>
            <a:endParaRPr lang="en-US"/>
          </a:p>
        </p:txBody>
      </p:sp>
      <p:pic>
        <p:nvPicPr>
          <p:cNvPr id="3074" name="67b42004-7911-419c-9341-a167017c9cb7" descr="5C4E22AA-2B88-4EBB-A505-9F88D426735F@cer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590" y="476590"/>
            <a:ext cx="6156220" cy="6156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679799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LHC status </a:t>
            </a:r>
            <a:endParaRPr lang="en-US"/>
          </a:p>
        </p:txBody>
      </p:sp>
      <p:sp>
        <p:nvSpPr>
          <p:cNvPr id="3" name="Date Placeholder 2"/>
          <p:cNvSpPr>
            <a:spLocks noGrp="1"/>
          </p:cNvSpPr>
          <p:nvPr>
            <p:ph type="dt" sz="half" idx="12"/>
          </p:nvPr>
        </p:nvSpPr>
        <p:spPr/>
        <p:txBody>
          <a:bodyPr/>
          <a:lstStyle/>
          <a:p>
            <a:r>
              <a:rPr lang="en-US" smtClean="0"/>
              <a:t>11-4-12</a:t>
            </a:r>
            <a:endParaRPr lang="en-US"/>
          </a:p>
        </p:txBody>
      </p:sp>
      <p:pic>
        <p:nvPicPr>
          <p:cNvPr id="4098" name="fbb9ae59-73ce-4500-8349-5a8b4b6e1f60" descr="F75A8DD8-A404-49E4-802D-B903A743E6F4@cer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450" y="836640"/>
            <a:ext cx="7620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2139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Tuesday 10</a:t>
            </a:r>
            <a:r>
              <a:rPr lang="en-GB" baseline="30000" dirty="0"/>
              <a:t>th</a:t>
            </a:r>
            <a:r>
              <a:rPr lang="en-GB" dirty="0"/>
              <a:t> April - </a:t>
            </a:r>
            <a:r>
              <a:rPr lang="en-GB" dirty="0" smtClean="0"/>
              <a:t>afternoon</a:t>
            </a:r>
            <a:endParaRPr lang="en-GB" dirty="0"/>
          </a:p>
        </p:txBody>
      </p:sp>
      <p:sp>
        <p:nvSpPr>
          <p:cNvPr id="3" name="Content Placeholder 2"/>
          <p:cNvSpPr>
            <a:spLocks noGrp="1"/>
          </p:cNvSpPr>
          <p:nvPr>
            <p:ph idx="1"/>
          </p:nvPr>
        </p:nvSpPr>
        <p:spPr/>
        <p:txBody>
          <a:bodyPr/>
          <a:lstStyle/>
          <a:p>
            <a:r>
              <a:rPr lang="en-GB" dirty="0" smtClean="0"/>
              <a:t>15:15 beam in</a:t>
            </a:r>
          </a:p>
          <a:p>
            <a:r>
              <a:rPr lang="en-GB" dirty="0" smtClean="0"/>
              <a:t>Two loss maps at 4 </a:t>
            </a:r>
            <a:r>
              <a:rPr lang="en-GB" dirty="0" err="1" smtClean="0"/>
              <a:t>TeV</a:t>
            </a:r>
            <a:r>
              <a:rPr lang="en-GB" dirty="0" smtClean="0"/>
              <a:t> </a:t>
            </a:r>
            <a:r>
              <a:rPr lang="en-GB" dirty="0" err="1" smtClean="0"/>
              <a:t>unsqueezed</a:t>
            </a:r>
            <a:r>
              <a:rPr lang="en-GB" dirty="0"/>
              <a:t> </a:t>
            </a:r>
            <a:r>
              <a:rPr lang="en-GB" dirty="0" smtClean="0"/>
              <a:t>– efficient</a:t>
            </a:r>
          </a:p>
          <a:p>
            <a:pPr lvl="1"/>
            <a:r>
              <a:rPr lang="en-GB" dirty="0" smtClean="0"/>
              <a:t>Q’ on the ramp</a:t>
            </a:r>
          </a:p>
          <a:p>
            <a:r>
              <a:rPr lang="en-GB" dirty="0" smtClean="0"/>
              <a:t>19:20 ramp 624 for physics</a:t>
            </a:r>
          </a:p>
          <a:p>
            <a:pPr lvl="1"/>
            <a:r>
              <a:rPr lang="en-GB" dirty="0" smtClean="0"/>
              <a:t>Short life time dip in squeeze</a:t>
            </a:r>
          </a:p>
          <a:p>
            <a:pPr lvl="2"/>
            <a:r>
              <a:rPr lang="en-GB" dirty="0" smtClean="0"/>
              <a:t>warning </a:t>
            </a:r>
            <a:r>
              <a:rPr lang="en-GB" dirty="0"/>
              <a:t>on BLM (TCLA.B6L7.B2) around 2m </a:t>
            </a:r>
            <a:endParaRPr lang="en-GB" dirty="0" smtClean="0"/>
          </a:p>
          <a:p>
            <a:pPr lvl="1"/>
            <a:r>
              <a:rPr lang="en-GB" dirty="0" smtClean="0">
                <a:solidFill>
                  <a:srgbClr val="FF0000"/>
                </a:solidFill>
              </a:rPr>
              <a:t>Up </a:t>
            </a:r>
            <a:r>
              <a:rPr lang="en-GB" dirty="0">
                <a:solidFill>
                  <a:srgbClr val="FF0000"/>
                </a:solidFill>
              </a:rPr>
              <a:t>to 77 % of dump </a:t>
            </a:r>
            <a:r>
              <a:rPr lang="en-GB" dirty="0" smtClean="0">
                <a:solidFill>
                  <a:srgbClr val="FF0000"/>
                </a:solidFill>
              </a:rPr>
              <a:t>threshold </a:t>
            </a:r>
            <a:r>
              <a:rPr lang="en-GB" dirty="0">
                <a:solidFill>
                  <a:srgbClr val="FF0000"/>
                </a:solidFill>
              </a:rPr>
              <a:t>during collisions BP </a:t>
            </a:r>
            <a:endParaRPr lang="en-GB" dirty="0" smtClean="0">
              <a:solidFill>
                <a:srgbClr val="FF0000"/>
              </a:solidFill>
            </a:endParaRPr>
          </a:p>
          <a:p>
            <a:pPr lvl="2"/>
            <a:r>
              <a:rPr lang="en-GB" dirty="0" smtClean="0"/>
              <a:t>on </a:t>
            </a:r>
            <a:r>
              <a:rPr lang="en-GB" dirty="0"/>
              <a:t>RS 5.2 s for </a:t>
            </a:r>
            <a:r>
              <a:rPr lang="en-GB" dirty="0" smtClean="0"/>
              <a:t>BLMQI.5L7.B2I10_MQWA.E5L7</a:t>
            </a:r>
          </a:p>
          <a:p>
            <a:pPr lvl="2"/>
            <a:r>
              <a:rPr lang="en-GB" dirty="0" smtClean="0"/>
              <a:t> </a:t>
            </a:r>
            <a:r>
              <a:rPr lang="en-GB" dirty="0"/>
              <a:t>around 35% on TCLS.C6R7.B1 on RS </a:t>
            </a:r>
            <a:r>
              <a:rPr lang="en-GB" dirty="0" smtClean="0"/>
              <a:t>20.9s</a:t>
            </a:r>
          </a:p>
          <a:p>
            <a:pPr lvl="2"/>
            <a:r>
              <a:rPr lang="en-GB" dirty="0" smtClean="0"/>
              <a:t>(note 30 minute lifetime for 10 seconds dumped beam on the 1.5e11 fill yesterday night)</a:t>
            </a:r>
          </a:p>
          <a:p>
            <a:r>
              <a:rPr lang="en-GB" dirty="0" smtClean="0"/>
              <a:t>20:00 Stable beams #2500 </a:t>
            </a:r>
          </a:p>
          <a:p>
            <a:pPr lvl="1"/>
            <a:r>
              <a:rPr lang="en-GB" dirty="0" smtClean="0"/>
              <a:t>2.3e33 cm-2s-1, 1.33e11 ppb</a:t>
            </a:r>
            <a:endParaRPr lang="en-GB" dirty="0"/>
          </a:p>
        </p:txBody>
      </p:sp>
      <p:sp>
        <p:nvSpPr>
          <p:cNvPr id="4" name="Footer Placeholder 3"/>
          <p:cNvSpPr>
            <a:spLocks noGrp="1"/>
          </p:cNvSpPr>
          <p:nvPr>
            <p:ph type="ftr" sz="quarter" idx="10"/>
          </p:nvPr>
        </p:nvSpPr>
        <p:spPr/>
        <p:txBody>
          <a:bodyPr/>
          <a:lstStyle/>
          <a:p>
            <a:r>
              <a:rPr lang="en-US" smtClean="0"/>
              <a:t>LHC status </a:t>
            </a:r>
            <a:endParaRPr lang="en-US" dirty="0"/>
          </a:p>
        </p:txBody>
      </p:sp>
      <p:sp>
        <p:nvSpPr>
          <p:cNvPr id="5" name="Date Placeholder 4"/>
          <p:cNvSpPr>
            <a:spLocks noGrp="1"/>
          </p:cNvSpPr>
          <p:nvPr>
            <p:ph type="dt" sz="half" idx="12"/>
          </p:nvPr>
        </p:nvSpPr>
        <p:spPr/>
        <p:txBody>
          <a:bodyPr/>
          <a:lstStyle/>
          <a:p>
            <a:r>
              <a:rPr lang="en-US" smtClean="0"/>
              <a:t>11-4-12</a:t>
            </a:r>
            <a:endParaRPr lang="en-US" dirty="0"/>
          </a:p>
        </p:txBody>
      </p:sp>
    </p:spTree>
    <p:extLst>
      <p:ext uri="{BB962C8B-B14F-4D97-AF65-F5344CB8AC3E}">
        <p14:creationId xmlns:p14="http://schemas.microsoft.com/office/powerpoint/2010/main" val="2945596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Tuesday </a:t>
            </a:r>
            <a:r>
              <a:rPr lang="en-GB" dirty="0" smtClean="0"/>
              <a:t>10</a:t>
            </a:r>
            <a:r>
              <a:rPr lang="en-GB" baseline="30000" dirty="0" smtClean="0"/>
              <a:t>th</a:t>
            </a:r>
            <a:r>
              <a:rPr lang="en-GB" dirty="0"/>
              <a:t> </a:t>
            </a:r>
            <a:r>
              <a:rPr lang="en-GB" dirty="0" smtClean="0"/>
              <a:t>to Wednesday 11</a:t>
            </a:r>
            <a:r>
              <a:rPr lang="en-GB" baseline="30000" dirty="0" smtClean="0"/>
              <a:t>th</a:t>
            </a:r>
            <a:r>
              <a:rPr lang="en-GB" dirty="0" smtClean="0"/>
              <a:t> </a:t>
            </a:r>
            <a:endParaRPr lang="en-GB" dirty="0"/>
          </a:p>
        </p:txBody>
      </p:sp>
      <p:sp>
        <p:nvSpPr>
          <p:cNvPr id="3" name="Content Placeholder 2"/>
          <p:cNvSpPr>
            <a:spLocks noGrp="1"/>
          </p:cNvSpPr>
          <p:nvPr>
            <p:ph idx="1"/>
          </p:nvPr>
        </p:nvSpPr>
        <p:spPr/>
        <p:txBody>
          <a:bodyPr/>
          <a:lstStyle/>
          <a:p>
            <a:r>
              <a:rPr lang="en-GB" dirty="0" smtClean="0"/>
              <a:t>01:45 #2500 lost to controls problem (fibre optics repeater) which impacted cryogenics</a:t>
            </a:r>
          </a:p>
          <a:p>
            <a:pPr lvl="1"/>
            <a:r>
              <a:rPr lang="en-GB" dirty="0" err="1"/>
              <a:t>Cryo</a:t>
            </a:r>
            <a:r>
              <a:rPr lang="en-GB" dirty="0"/>
              <a:t> maintain lost in MSL2 </a:t>
            </a:r>
            <a:r>
              <a:rPr lang="en-GB" dirty="0" smtClean="0"/>
              <a:t>and </a:t>
            </a:r>
            <a:r>
              <a:rPr lang="en-GB" dirty="0"/>
              <a:t>ITL2, sector 12. </a:t>
            </a:r>
            <a:endParaRPr lang="en-GB" dirty="0" smtClean="0"/>
          </a:p>
          <a:p>
            <a:pPr lvl="1"/>
            <a:r>
              <a:rPr lang="en-GB" dirty="0" smtClean="0"/>
              <a:t>2:20 rest of S12 tripped</a:t>
            </a:r>
          </a:p>
          <a:p>
            <a:pPr lvl="2"/>
            <a:r>
              <a:rPr lang="en-GB" dirty="0" smtClean="0"/>
              <a:t>consequence </a:t>
            </a:r>
            <a:r>
              <a:rPr lang="en-GB" dirty="0"/>
              <a:t>of the loss of </a:t>
            </a:r>
            <a:r>
              <a:rPr lang="en-GB" dirty="0" err="1"/>
              <a:t>comm</a:t>
            </a:r>
            <a:r>
              <a:rPr lang="en-GB" dirty="0"/>
              <a:t>: the DFBs are no more under control and the temperature of some leads has increased. </a:t>
            </a:r>
            <a:r>
              <a:rPr lang="en-GB" dirty="0" smtClean="0"/>
              <a:t>U_HTS </a:t>
            </a:r>
            <a:r>
              <a:rPr lang="en-GB" dirty="0"/>
              <a:t>of lead 3 is </a:t>
            </a:r>
            <a:r>
              <a:rPr lang="en-GB" dirty="0" smtClean="0"/>
              <a:t>exceeded </a:t>
            </a:r>
            <a:r>
              <a:rPr lang="en-GB" dirty="0"/>
              <a:t>the 3 mV and the fast abort is sent. </a:t>
            </a:r>
            <a:endParaRPr lang="en-GB" dirty="0" smtClean="0"/>
          </a:p>
          <a:p>
            <a:r>
              <a:rPr lang="en-GB" dirty="0" smtClean="0"/>
              <a:t>Pre-cycle, re-injecting around 6:15</a:t>
            </a:r>
          </a:p>
          <a:p>
            <a:r>
              <a:rPr lang="en-GB" dirty="0" smtClean="0"/>
              <a:t>08:00 Stable beams</a:t>
            </a:r>
          </a:p>
          <a:p>
            <a:pPr lvl="1"/>
            <a:r>
              <a:rPr lang="en-GB" dirty="0" smtClean="0"/>
              <a:t>Lift horizontal tunes to nominal before collisions – losses down to 42% of dump threshold going into collisions</a:t>
            </a:r>
            <a:endParaRPr lang="en-GB" dirty="0"/>
          </a:p>
        </p:txBody>
      </p:sp>
      <p:sp>
        <p:nvSpPr>
          <p:cNvPr id="4" name="Footer Placeholder 3"/>
          <p:cNvSpPr>
            <a:spLocks noGrp="1"/>
          </p:cNvSpPr>
          <p:nvPr>
            <p:ph type="ftr" sz="quarter" idx="10"/>
          </p:nvPr>
        </p:nvSpPr>
        <p:spPr/>
        <p:txBody>
          <a:bodyPr/>
          <a:lstStyle/>
          <a:p>
            <a:r>
              <a:rPr lang="en-US" smtClean="0"/>
              <a:t>LHC status </a:t>
            </a:r>
            <a:endParaRPr lang="en-US" dirty="0"/>
          </a:p>
        </p:txBody>
      </p:sp>
      <p:sp>
        <p:nvSpPr>
          <p:cNvPr id="5" name="Date Placeholder 4"/>
          <p:cNvSpPr>
            <a:spLocks noGrp="1"/>
          </p:cNvSpPr>
          <p:nvPr>
            <p:ph type="dt" sz="half" idx="12"/>
          </p:nvPr>
        </p:nvSpPr>
        <p:spPr/>
        <p:txBody>
          <a:bodyPr/>
          <a:lstStyle/>
          <a:p>
            <a:r>
              <a:rPr lang="en-US" smtClean="0"/>
              <a:t>11-4-12</a:t>
            </a:r>
            <a:endParaRPr lang="en-US" dirty="0"/>
          </a:p>
        </p:txBody>
      </p:sp>
    </p:spTree>
    <p:extLst>
      <p:ext uri="{BB962C8B-B14F-4D97-AF65-F5344CB8AC3E}">
        <p14:creationId xmlns:p14="http://schemas.microsoft.com/office/powerpoint/2010/main" val="1322437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TSCG</a:t>
            </a:r>
            <a:endParaRPr lang="en-GB" dirty="0"/>
          </a:p>
        </p:txBody>
      </p:sp>
      <p:sp>
        <p:nvSpPr>
          <p:cNvPr id="3" name="Content Placeholder 2"/>
          <p:cNvSpPr>
            <a:spLocks noGrp="1"/>
          </p:cNvSpPr>
          <p:nvPr>
            <p:ph idx="1"/>
          </p:nvPr>
        </p:nvSpPr>
        <p:spPr/>
        <p:txBody>
          <a:bodyPr/>
          <a:lstStyle/>
          <a:p>
            <a:r>
              <a:rPr lang="en-GB" dirty="0"/>
              <a:t>The issue with the collimator TCSG.5L3.B1 was traced back to a mechanical problem with a roller screw on one motor axis of the left jaw. </a:t>
            </a:r>
            <a:endParaRPr lang="en-GB" dirty="0" smtClean="0"/>
          </a:p>
          <a:p>
            <a:r>
              <a:rPr lang="en-GB" dirty="0" smtClean="0"/>
              <a:t>The </a:t>
            </a:r>
            <a:r>
              <a:rPr lang="en-GB" dirty="0"/>
              <a:t>repair would requires realistically half a day and could hardly be done immediately. We therefore propose to continue the operation without moving the left jaw from the its injection settings. The other jaw can be "ramped" with the usual functions (one-sided cleaning at top energy). </a:t>
            </a:r>
            <a:endParaRPr lang="en-GB" dirty="0" smtClean="0"/>
          </a:p>
          <a:p>
            <a:r>
              <a:rPr lang="en-GB" dirty="0"/>
              <a:t>E</a:t>
            </a:r>
            <a:r>
              <a:rPr lang="en-GB" dirty="0" smtClean="0"/>
              <a:t>xpect </a:t>
            </a:r>
            <a:r>
              <a:rPr lang="en-GB" dirty="0"/>
              <a:t>a small effect on the system </a:t>
            </a:r>
            <a:r>
              <a:rPr lang="en-GB" dirty="0" smtClean="0"/>
              <a:t>performance</a:t>
            </a:r>
          </a:p>
          <a:p>
            <a:pPr lvl="1"/>
            <a:r>
              <a:rPr lang="en-GB" dirty="0" smtClean="0"/>
              <a:t>validate </a:t>
            </a:r>
            <a:r>
              <a:rPr lang="en-GB" dirty="0"/>
              <a:t>these new settings with off-momentum loss maps at flat-top (both signs</a:t>
            </a:r>
            <a:r>
              <a:rPr lang="en-GB" dirty="0" smtClean="0"/>
              <a:t>) – done – loss maps OK</a:t>
            </a:r>
            <a:endParaRPr lang="en-GB" dirty="0"/>
          </a:p>
          <a:p>
            <a:endParaRPr lang="en-GB" dirty="0"/>
          </a:p>
          <a:p>
            <a:endParaRPr lang="en-GB" dirty="0"/>
          </a:p>
          <a:p>
            <a:pPr marL="0" indent="0">
              <a:buNone/>
            </a:pPr>
            <a:endParaRPr lang="en-GB" dirty="0"/>
          </a:p>
        </p:txBody>
      </p:sp>
      <p:sp>
        <p:nvSpPr>
          <p:cNvPr id="4" name="Footer Placeholder 3"/>
          <p:cNvSpPr>
            <a:spLocks noGrp="1"/>
          </p:cNvSpPr>
          <p:nvPr>
            <p:ph type="ftr" sz="quarter" idx="10"/>
          </p:nvPr>
        </p:nvSpPr>
        <p:spPr/>
        <p:txBody>
          <a:bodyPr/>
          <a:lstStyle/>
          <a:p>
            <a:r>
              <a:rPr lang="en-US" dirty="0" smtClean="0"/>
              <a:t>LHC status </a:t>
            </a:r>
            <a:endParaRPr lang="en-US" dirty="0"/>
          </a:p>
        </p:txBody>
      </p:sp>
      <p:sp>
        <p:nvSpPr>
          <p:cNvPr id="5" name="Date Placeholder 4"/>
          <p:cNvSpPr>
            <a:spLocks noGrp="1"/>
          </p:cNvSpPr>
          <p:nvPr>
            <p:ph type="dt" sz="half" idx="12"/>
          </p:nvPr>
        </p:nvSpPr>
        <p:spPr/>
        <p:txBody>
          <a:bodyPr/>
          <a:lstStyle/>
          <a:p>
            <a:r>
              <a:rPr lang="en-US" smtClean="0"/>
              <a:t>11-4-12</a:t>
            </a:r>
            <a:endParaRPr lang="en-US" dirty="0"/>
          </a:p>
        </p:txBody>
      </p:sp>
      <p:sp>
        <p:nvSpPr>
          <p:cNvPr id="6" name="TextBox 5"/>
          <p:cNvSpPr txBox="1"/>
          <p:nvPr/>
        </p:nvSpPr>
        <p:spPr>
          <a:xfrm>
            <a:off x="5364110" y="6177064"/>
            <a:ext cx="3096430" cy="338554"/>
          </a:xfrm>
          <a:prstGeom prst="rect">
            <a:avLst/>
          </a:prstGeom>
          <a:noFill/>
        </p:spPr>
        <p:txBody>
          <a:bodyPr wrap="square" rtlCol="0">
            <a:spAutoFit/>
          </a:bodyPr>
          <a:lstStyle/>
          <a:p>
            <a:r>
              <a:rPr lang="en-GB" sz="1600" dirty="0" smtClean="0"/>
              <a:t>Stefano </a:t>
            </a:r>
            <a:r>
              <a:rPr lang="en-GB" sz="1600" dirty="0" err="1" smtClean="0"/>
              <a:t>Redaelli</a:t>
            </a:r>
            <a:endParaRPr lang="en-GB" sz="1600" dirty="0"/>
          </a:p>
        </p:txBody>
      </p:sp>
    </p:spTree>
    <p:extLst>
      <p:ext uri="{BB962C8B-B14F-4D97-AF65-F5344CB8AC3E}">
        <p14:creationId xmlns:p14="http://schemas.microsoft.com/office/powerpoint/2010/main" val="1317570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TCSG</a:t>
            </a:r>
            <a:endParaRPr lang="en-GB" dirty="0"/>
          </a:p>
        </p:txBody>
      </p:sp>
      <p:sp>
        <p:nvSpPr>
          <p:cNvPr id="3" name="Content Placeholder 2"/>
          <p:cNvSpPr>
            <a:spLocks noGrp="1"/>
          </p:cNvSpPr>
          <p:nvPr>
            <p:ph idx="1"/>
          </p:nvPr>
        </p:nvSpPr>
        <p:spPr/>
        <p:txBody>
          <a:bodyPr/>
          <a:lstStyle/>
          <a:p>
            <a:r>
              <a:rPr lang="en-GB" dirty="0"/>
              <a:t>Actions taken </a:t>
            </a:r>
            <a:r>
              <a:rPr lang="en-GB" dirty="0" smtClean="0"/>
              <a:t>by collimation team </a:t>
            </a:r>
          </a:p>
          <a:p>
            <a:pPr lvl="1"/>
            <a:r>
              <a:rPr lang="en-GB" dirty="0" smtClean="0"/>
              <a:t>1</a:t>
            </a:r>
            <a:r>
              <a:rPr lang="en-GB" dirty="0"/>
              <a:t>. Flatten functions for left jaw during the ramp: constant at injection settings.</a:t>
            </a:r>
          </a:p>
          <a:p>
            <a:pPr lvl="1"/>
            <a:r>
              <a:rPr lang="en-GB" dirty="0"/>
              <a:t>2. Updated interlock limits for left jaw and gap.</a:t>
            </a:r>
          </a:p>
          <a:p>
            <a:pPr lvl="1"/>
            <a:r>
              <a:rPr lang="en-GB" dirty="0"/>
              <a:t>3. Updated energy limits for the gap.</a:t>
            </a:r>
          </a:p>
          <a:p>
            <a:pPr lvl="1"/>
            <a:r>
              <a:rPr lang="en-GB" dirty="0"/>
              <a:t>4. Updated parking positions for left jaw only in order not to </a:t>
            </a:r>
            <a:r>
              <a:rPr lang="en-GB" dirty="0" smtClean="0"/>
              <a:t>move </a:t>
            </a:r>
            <a:r>
              <a:rPr lang="en-GB" dirty="0"/>
              <a:t>it during the "</a:t>
            </a:r>
            <a:r>
              <a:rPr lang="en-GB" dirty="0" err="1"/>
              <a:t>precycle</a:t>
            </a:r>
            <a:r>
              <a:rPr lang="en-GB" dirty="0"/>
              <a:t>".</a:t>
            </a:r>
          </a:p>
          <a:p>
            <a:r>
              <a:rPr lang="en-GB" dirty="0"/>
              <a:t>Injection positions are not affected. No actions are required for squeeze and collision functions because these collimators reach their final positions at the end of the ramp.</a:t>
            </a:r>
          </a:p>
          <a:p>
            <a:endParaRPr lang="en-GB" dirty="0"/>
          </a:p>
        </p:txBody>
      </p:sp>
      <p:sp>
        <p:nvSpPr>
          <p:cNvPr id="4" name="Footer Placeholder 3"/>
          <p:cNvSpPr>
            <a:spLocks noGrp="1"/>
          </p:cNvSpPr>
          <p:nvPr>
            <p:ph type="ftr" sz="quarter" idx="10"/>
          </p:nvPr>
        </p:nvSpPr>
        <p:spPr/>
        <p:txBody>
          <a:bodyPr/>
          <a:lstStyle/>
          <a:p>
            <a:r>
              <a:rPr lang="en-US" smtClean="0"/>
              <a:t>LHC status </a:t>
            </a:r>
            <a:endParaRPr lang="en-US" dirty="0"/>
          </a:p>
        </p:txBody>
      </p:sp>
      <p:sp>
        <p:nvSpPr>
          <p:cNvPr id="5" name="Date Placeholder 4"/>
          <p:cNvSpPr>
            <a:spLocks noGrp="1"/>
          </p:cNvSpPr>
          <p:nvPr>
            <p:ph type="dt" sz="half" idx="12"/>
          </p:nvPr>
        </p:nvSpPr>
        <p:spPr/>
        <p:txBody>
          <a:bodyPr/>
          <a:lstStyle/>
          <a:p>
            <a:r>
              <a:rPr lang="en-US" smtClean="0"/>
              <a:t>11-4-12</a:t>
            </a:r>
            <a:endParaRPr lang="en-US" dirty="0"/>
          </a:p>
        </p:txBody>
      </p:sp>
      <p:sp>
        <p:nvSpPr>
          <p:cNvPr id="6" name="TextBox 5"/>
          <p:cNvSpPr txBox="1"/>
          <p:nvPr/>
        </p:nvSpPr>
        <p:spPr>
          <a:xfrm>
            <a:off x="5076070" y="5805330"/>
            <a:ext cx="3096430" cy="338554"/>
          </a:xfrm>
          <a:prstGeom prst="rect">
            <a:avLst/>
          </a:prstGeom>
          <a:noFill/>
        </p:spPr>
        <p:txBody>
          <a:bodyPr wrap="square" rtlCol="0">
            <a:spAutoFit/>
          </a:bodyPr>
          <a:lstStyle/>
          <a:p>
            <a:r>
              <a:rPr lang="en-GB" sz="1600" dirty="0" smtClean="0"/>
              <a:t>Stefano </a:t>
            </a:r>
            <a:r>
              <a:rPr lang="en-GB" sz="1600" dirty="0" err="1" smtClean="0"/>
              <a:t>Redaelli</a:t>
            </a:r>
            <a:endParaRPr lang="en-GB" sz="1600" dirty="0"/>
          </a:p>
        </p:txBody>
      </p:sp>
    </p:spTree>
    <p:extLst>
      <p:ext uri="{BB962C8B-B14F-4D97-AF65-F5344CB8AC3E}">
        <p14:creationId xmlns:p14="http://schemas.microsoft.com/office/powerpoint/2010/main" val="943590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Orbit feedback reference problem</a:t>
            </a:r>
            <a:endParaRPr lang="en-GB" dirty="0"/>
          </a:p>
        </p:txBody>
      </p:sp>
      <p:sp>
        <p:nvSpPr>
          <p:cNvPr id="3" name="Content Placeholder 2"/>
          <p:cNvSpPr>
            <a:spLocks noGrp="1"/>
          </p:cNvSpPr>
          <p:nvPr>
            <p:ph idx="1"/>
          </p:nvPr>
        </p:nvSpPr>
        <p:spPr>
          <a:xfrm>
            <a:off x="467430" y="980660"/>
            <a:ext cx="8229600" cy="3816245"/>
          </a:xfrm>
        </p:spPr>
        <p:txBody>
          <a:bodyPr/>
          <a:lstStyle/>
          <a:p>
            <a:r>
              <a:rPr lang="en-GB" dirty="0" smtClean="0"/>
              <a:t>Circumstances in which the problem arises understood although not the problem itself (yet)</a:t>
            </a:r>
          </a:p>
          <a:p>
            <a:pPr lvl="1"/>
            <a:r>
              <a:rPr lang="en-GB" dirty="0" smtClean="0"/>
              <a:t>Situation can be categorically diagnosed before starting ramp and squeeze</a:t>
            </a:r>
          </a:p>
          <a:p>
            <a:endParaRPr lang="en-GB" dirty="0" smtClean="0"/>
          </a:p>
          <a:p>
            <a:r>
              <a:rPr lang="en-GB" dirty="0" smtClean="0"/>
              <a:t>Actions:</a:t>
            </a:r>
            <a:endParaRPr lang="en-GB" dirty="0"/>
          </a:p>
          <a:p>
            <a:pPr lvl="1"/>
            <a:r>
              <a:rPr lang="en-GB" dirty="0" smtClean="0"/>
              <a:t>Manual checks before ramp and squeeze</a:t>
            </a:r>
          </a:p>
          <a:p>
            <a:pPr lvl="1"/>
            <a:r>
              <a:rPr lang="en-GB" dirty="0" smtClean="0"/>
              <a:t>Sequencer task to check set against requested (</a:t>
            </a:r>
            <a:r>
              <a:rPr lang="en-GB" dirty="0" err="1" smtClean="0"/>
              <a:t>Laurette</a:t>
            </a:r>
            <a:r>
              <a:rPr lang="en-GB" dirty="0" smtClean="0"/>
              <a:t>, Roman)</a:t>
            </a:r>
          </a:p>
          <a:p>
            <a:pPr lvl="1"/>
            <a:r>
              <a:rPr lang="en-GB" dirty="0" smtClean="0"/>
              <a:t>SIS interlock checking values of published reference orbit (</a:t>
            </a:r>
            <a:r>
              <a:rPr lang="en-GB" dirty="0" err="1" smtClean="0"/>
              <a:t>Jorg</a:t>
            </a:r>
            <a:r>
              <a:rPr lang="en-GB" dirty="0" smtClean="0"/>
              <a:t>)</a:t>
            </a:r>
            <a:endParaRPr lang="en-GB" dirty="0"/>
          </a:p>
        </p:txBody>
      </p:sp>
      <p:sp>
        <p:nvSpPr>
          <p:cNvPr id="4" name="Footer Placeholder 3"/>
          <p:cNvSpPr>
            <a:spLocks noGrp="1"/>
          </p:cNvSpPr>
          <p:nvPr>
            <p:ph type="ftr" sz="quarter" idx="10"/>
          </p:nvPr>
        </p:nvSpPr>
        <p:spPr/>
        <p:txBody>
          <a:bodyPr/>
          <a:lstStyle/>
          <a:p>
            <a:r>
              <a:rPr lang="en-US" smtClean="0"/>
              <a:t>LHC status </a:t>
            </a:r>
            <a:endParaRPr lang="en-US" dirty="0"/>
          </a:p>
        </p:txBody>
      </p:sp>
      <p:sp>
        <p:nvSpPr>
          <p:cNvPr id="5" name="Date Placeholder 4"/>
          <p:cNvSpPr>
            <a:spLocks noGrp="1"/>
          </p:cNvSpPr>
          <p:nvPr>
            <p:ph type="dt" sz="half" idx="12"/>
          </p:nvPr>
        </p:nvSpPr>
        <p:spPr/>
        <p:txBody>
          <a:bodyPr/>
          <a:lstStyle/>
          <a:p>
            <a:r>
              <a:rPr lang="en-US" smtClean="0"/>
              <a:t>11-4-12</a:t>
            </a:r>
            <a:endParaRPr lang="en-US" dirty="0"/>
          </a:p>
        </p:txBody>
      </p:sp>
    </p:spTree>
    <p:extLst>
      <p:ext uri="{BB962C8B-B14F-4D97-AF65-F5344CB8AC3E}">
        <p14:creationId xmlns:p14="http://schemas.microsoft.com/office/powerpoint/2010/main" val="171790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Orbit feedback reference problem</a:t>
            </a:r>
          </a:p>
        </p:txBody>
      </p:sp>
      <p:sp>
        <p:nvSpPr>
          <p:cNvPr id="3" name="Content Placeholder 2"/>
          <p:cNvSpPr>
            <a:spLocks noGrp="1"/>
          </p:cNvSpPr>
          <p:nvPr>
            <p:ph idx="1"/>
          </p:nvPr>
        </p:nvSpPr>
        <p:spPr/>
        <p:txBody>
          <a:bodyPr/>
          <a:lstStyle/>
          <a:p>
            <a:r>
              <a:rPr lang="en-GB" dirty="0"/>
              <a:t>In the meantime, Maxim will take advantage of the current access to </a:t>
            </a:r>
            <a:r>
              <a:rPr lang="en-GB" dirty="0" smtClean="0"/>
              <a:t>stress test development version </a:t>
            </a:r>
            <a:r>
              <a:rPr lang="en-GB" dirty="0"/>
              <a:t>with the sequencer with the help of </a:t>
            </a:r>
            <a:r>
              <a:rPr lang="en-GB" dirty="0" err="1"/>
              <a:t>Laurette</a:t>
            </a:r>
            <a:r>
              <a:rPr lang="en-GB" dirty="0"/>
              <a:t>.</a:t>
            </a:r>
          </a:p>
          <a:p>
            <a:r>
              <a:rPr lang="en-GB" dirty="0"/>
              <a:t>A</a:t>
            </a:r>
            <a:r>
              <a:rPr lang="en-GB" dirty="0" smtClean="0"/>
              <a:t>lso </a:t>
            </a:r>
            <a:r>
              <a:rPr lang="en-GB" dirty="0"/>
              <a:t>agreed that CCC </a:t>
            </a:r>
            <a:r>
              <a:rPr lang="en-GB" dirty="0" smtClean="0"/>
              <a:t>will </a:t>
            </a:r>
            <a:r>
              <a:rPr lang="en-GB" dirty="0"/>
              <a:t>be is </a:t>
            </a:r>
            <a:r>
              <a:rPr lang="en-GB" dirty="0" smtClean="0"/>
              <a:t>Maxim’s new </a:t>
            </a:r>
            <a:r>
              <a:rPr lang="en-GB" dirty="0"/>
              <a:t>office until the problem is solved so he will have a chance to better diagnose the </a:t>
            </a:r>
            <a:r>
              <a:rPr lang="en-GB" dirty="0" smtClean="0"/>
              <a:t>issues!</a:t>
            </a:r>
          </a:p>
          <a:p>
            <a:r>
              <a:rPr lang="en-GB" dirty="0" smtClean="0"/>
              <a:t>Problem probably understood</a:t>
            </a:r>
          </a:p>
          <a:p>
            <a:pPr lvl="1"/>
            <a:r>
              <a:rPr lang="en-GB" dirty="0" smtClean="0"/>
              <a:t>Race condition between server task and real-time task (missing </a:t>
            </a:r>
            <a:r>
              <a:rPr lang="en-GB" dirty="0" err="1" smtClean="0"/>
              <a:t>mutex</a:t>
            </a:r>
            <a:r>
              <a:rPr lang="en-GB" dirty="0" smtClean="0"/>
              <a:t> protection) – if confirmed – simple fix</a:t>
            </a:r>
            <a:endParaRPr lang="en-GB" dirty="0"/>
          </a:p>
          <a:p>
            <a:endParaRPr lang="en-GB" dirty="0" smtClean="0"/>
          </a:p>
          <a:p>
            <a:r>
              <a:rPr lang="en-GB" dirty="0" smtClean="0"/>
              <a:t>Meeting this morning to discuss strategy</a:t>
            </a:r>
            <a:endParaRPr lang="en-GB" dirty="0"/>
          </a:p>
          <a:p>
            <a:endParaRPr lang="en-GB" dirty="0"/>
          </a:p>
        </p:txBody>
      </p:sp>
      <p:sp>
        <p:nvSpPr>
          <p:cNvPr id="4" name="Footer Placeholder 3"/>
          <p:cNvSpPr>
            <a:spLocks noGrp="1"/>
          </p:cNvSpPr>
          <p:nvPr>
            <p:ph type="ftr" sz="quarter" idx="10"/>
          </p:nvPr>
        </p:nvSpPr>
        <p:spPr/>
        <p:txBody>
          <a:bodyPr/>
          <a:lstStyle/>
          <a:p>
            <a:r>
              <a:rPr lang="en-US" smtClean="0"/>
              <a:t>LHC status </a:t>
            </a:r>
            <a:endParaRPr lang="en-US" dirty="0"/>
          </a:p>
        </p:txBody>
      </p:sp>
      <p:sp>
        <p:nvSpPr>
          <p:cNvPr id="5" name="Date Placeholder 4"/>
          <p:cNvSpPr>
            <a:spLocks noGrp="1"/>
          </p:cNvSpPr>
          <p:nvPr>
            <p:ph type="dt" sz="half" idx="12"/>
          </p:nvPr>
        </p:nvSpPr>
        <p:spPr/>
        <p:txBody>
          <a:bodyPr/>
          <a:lstStyle/>
          <a:p>
            <a:r>
              <a:rPr lang="en-US" smtClean="0"/>
              <a:t>11-4-12</a:t>
            </a:r>
            <a:endParaRPr lang="en-US" dirty="0"/>
          </a:p>
        </p:txBody>
      </p:sp>
      <p:sp>
        <p:nvSpPr>
          <p:cNvPr id="6" name="TextBox 5"/>
          <p:cNvSpPr txBox="1"/>
          <p:nvPr/>
        </p:nvSpPr>
        <p:spPr>
          <a:xfrm>
            <a:off x="5868180" y="5949350"/>
            <a:ext cx="2592360" cy="400110"/>
          </a:xfrm>
          <a:prstGeom prst="rect">
            <a:avLst/>
          </a:prstGeom>
          <a:noFill/>
        </p:spPr>
        <p:txBody>
          <a:bodyPr wrap="square" rtlCol="0">
            <a:spAutoFit/>
          </a:bodyPr>
          <a:lstStyle/>
          <a:p>
            <a:r>
              <a:rPr lang="en-GB" dirty="0" smtClean="0"/>
              <a:t>Jean-Jacques Gras</a:t>
            </a:r>
            <a:endParaRPr lang="en-GB" dirty="0"/>
          </a:p>
        </p:txBody>
      </p:sp>
    </p:spTree>
    <p:extLst>
      <p:ext uri="{BB962C8B-B14F-4D97-AF65-F5344CB8AC3E}">
        <p14:creationId xmlns:p14="http://schemas.microsoft.com/office/powerpoint/2010/main" val="538899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smtClean="0"/>
              <a:t>Q’ on ramp</a:t>
            </a:r>
            <a:endParaRPr lang="en-GB"/>
          </a:p>
        </p:txBody>
      </p:sp>
      <p:sp>
        <p:nvSpPr>
          <p:cNvPr id="4" name="Footer Placeholder 3"/>
          <p:cNvSpPr>
            <a:spLocks noGrp="1"/>
          </p:cNvSpPr>
          <p:nvPr>
            <p:ph type="ftr" sz="quarter" idx="10"/>
          </p:nvPr>
        </p:nvSpPr>
        <p:spPr/>
        <p:txBody>
          <a:bodyPr/>
          <a:lstStyle/>
          <a:p>
            <a:r>
              <a:rPr lang="en-US" smtClean="0"/>
              <a:t>LHC status </a:t>
            </a:r>
            <a:endParaRPr lang="en-US" dirty="0"/>
          </a:p>
        </p:txBody>
      </p:sp>
      <p:sp>
        <p:nvSpPr>
          <p:cNvPr id="5" name="Date Placeholder 4"/>
          <p:cNvSpPr>
            <a:spLocks noGrp="1"/>
          </p:cNvSpPr>
          <p:nvPr>
            <p:ph type="dt" sz="half" idx="12"/>
          </p:nvPr>
        </p:nvSpPr>
        <p:spPr/>
        <p:txBody>
          <a:bodyPr/>
          <a:lstStyle/>
          <a:p>
            <a:r>
              <a:rPr lang="en-US" smtClean="0"/>
              <a:t>11-4-12</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550" y="980660"/>
            <a:ext cx="6418104" cy="5348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3022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On the list</a:t>
            </a:r>
            <a:endParaRPr lang="en-GB" dirty="0"/>
          </a:p>
        </p:txBody>
      </p:sp>
      <p:sp>
        <p:nvSpPr>
          <p:cNvPr id="3" name="Content Placeholder 2"/>
          <p:cNvSpPr>
            <a:spLocks noGrp="1"/>
          </p:cNvSpPr>
          <p:nvPr>
            <p:ph idx="1"/>
          </p:nvPr>
        </p:nvSpPr>
        <p:spPr/>
        <p:txBody>
          <a:bodyPr/>
          <a:lstStyle/>
          <a:p>
            <a:r>
              <a:rPr lang="en-GB" dirty="0" smtClean="0"/>
              <a:t>Raise thresholds of long RSs of MQWA BLMs etc.</a:t>
            </a:r>
          </a:p>
          <a:p>
            <a:r>
              <a:rPr lang="en-GB" dirty="0" smtClean="0"/>
              <a:t>Bunch length ~1.2 ns on flat-top</a:t>
            </a:r>
          </a:p>
          <a:p>
            <a:r>
              <a:rPr lang="en-GB" dirty="0" smtClean="0"/>
              <a:t>Lifetime dip in squeeze around 2 m – orbit?</a:t>
            </a:r>
          </a:p>
          <a:p>
            <a:r>
              <a:rPr lang="en-GB" dirty="0" smtClean="0"/>
              <a:t>840 bunches</a:t>
            </a:r>
          </a:p>
          <a:p>
            <a:endParaRPr lang="en-GB" dirty="0"/>
          </a:p>
          <a:p>
            <a:pPr marL="0" indent="0">
              <a:buNone/>
            </a:pPr>
            <a:endParaRPr lang="en-GB" dirty="0" smtClean="0"/>
          </a:p>
          <a:p>
            <a:r>
              <a:rPr lang="en-GB" dirty="0" smtClean="0"/>
              <a:t>FMCM test at injection and 4 </a:t>
            </a:r>
            <a:r>
              <a:rPr lang="en-GB" dirty="0" err="1" smtClean="0"/>
              <a:t>TeV</a:t>
            </a:r>
            <a:r>
              <a:rPr lang="en-GB" dirty="0" smtClean="0"/>
              <a:t> with safe beams</a:t>
            </a:r>
          </a:p>
          <a:p>
            <a:pPr lvl="1"/>
            <a:r>
              <a:rPr lang="en-GB" dirty="0" smtClean="0"/>
              <a:t>Active filters of RDs on/off   MZ</a:t>
            </a:r>
          </a:p>
          <a:p>
            <a:r>
              <a:rPr lang="en-GB" dirty="0" smtClean="0"/>
              <a:t>EOF Losses either side experiments with TCL in/out  SR</a:t>
            </a:r>
          </a:p>
          <a:p>
            <a:r>
              <a:rPr lang="en-GB" dirty="0" smtClean="0"/>
              <a:t>TL stability studies</a:t>
            </a:r>
          </a:p>
          <a:p>
            <a:pPr lvl="1"/>
            <a:r>
              <a:rPr lang="en-GB" dirty="0" smtClean="0"/>
              <a:t> </a:t>
            </a:r>
            <a:r>
              <a:rPr lang="en-GB" dirty="0"/>
              <a:t>require 1.5h of beam extracted from the SPS onto the TED in TI2/TI8(beam not injected). </a:t>
            </a:r>
            <a:r>
              <a:rPr lang="en-GB" dirty="0" smtClean="0"/>
              <a:t> </a:t>
            </a:r>
            <a:r>
              <a:rPr lang="en-GB" dirty="0" err="1" smtClean="0"/>
              <a:t>Lene</a:t>
            </a:r>
            <a:endParaRPr lang="en-GB" dirty="0" smtClean="0"/>
          </a:p>
          <a:p>
            <a:endParaRPr lang="en-GB" dirty="0"/>
          </a:p>
        </p:txBody>
      </p:sp>
      <p:sp>
        <p:nvSpPr>
          <p:cNvPr id="4" name="Footer Placeholder 3"/>
          <p:cNvSpPr>
            <a:spLocks noGrp="1"/>
          </p:cNvSpPr>
          <p:nvPr>
            <p:ph type="ftr" sz="quarter" idx="10"/>
          </p:nvPr>
        </p:nvSpPr>
        <p:spPr/>
        <p:txBody>
          <a:bodyPr/>
          <a:lstStyle/>
          <a:p>
            <a:r>
              <a:rPr lang="en-US" smtClean="0"/>
              <a:t>LHC status </a:t>
            </a:r>
            <a:endParaRPr lang="en-US" dirty="0"/>
          </a:p>
        </p:txBody>
      </p:sp>
      <p:sp>
        <p:nvSpPr>
          <p:cNvPr id="5" name="Date Placeholder 4"/>
          <p:cNvSpPr>
            <a:spLocks noGrp="1"/>
          </p:cNvSpPr>
          <p:nvPr>
            <p:ph type="dt" sz="half" idx="12"/>
          </p:nvPr>
        </p:nvSpPr>
        <p:spPr/>
        <p:txBody>
          <a:bodyPr/>
          <a:lstStyle/>
          <a:p>
            <a:r>
              <a:rPr lang="en-US" smtClean="0"/>
              <a:t>11-4-12</a:t>
            </a:r>
            <a:endParaRPr lang="en-US" dirty="0"/>
          </a:p>
        </p:txBody>
      </p:sp>
    </p:spTree>
    <p:extLst>
      <p:ext uri="{BB962C8B-B14F-4D97-AF65-F5344CB8AC3E}">
        <p14:creationId xmlns:p14="http://schemas.microsoft.com/office/powerpoint/2010/main" val="587066892"/>
      </p:ext>
    </p:extLst>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emplate>
  <TotalTime>32673</TotalTime>
  <Words>713</Words>
  <Application>Microsoft Office PowerPoint</Application>
  <PresentationFormat>On-screen Show (4:3)</PresentationFormat>
  <Paragraphs>100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Pixel</vt:lpstr>
      <vt:lpstr>Tuesday 10th April - morning</vt:lpstr>
      <vt:lpstr>Tuesday 10th April - afternoon</vt:lpstr>
      <vt:lpstr>Tuesday 10th to Wednesday 11th </vt:lpstr>
      <vt:lpstr>TSCG</vt:lpstr>
      <vt:lpstr>TCSG</vt:lpstr>
      <vt:lpstr>Orbit feedback reference problem</vt:lpstr>
      <vt:lpstr>Orbit feedback reference problem</vt:lpstr>
      <vt:lpstr>Q’ on ramp</vt:lpstr>
      <vt:lpstr>On the list</vt:lpstr>
      <vt:lpstr>PowerPoint Presentation</vt:lpstr>
      <vt:lpstr>PowerPoint Presentation</vt:lpstr>
      <vt:lpstr>PowerPoint Presentation</vt:lpstr>
    </vt:vector>
  </TitlesOfParts>
  <Company>CERN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FGC Software Design Review</dc:title>
  <dc:creator>Quentin King</dc:creator>
  <cp:lastModifiedBy>Mike Lamont</cp:lastModifiedBy>
  <cp:revision>1620</cp:revision>
  <dcterms:created xsi:type="dcterms:W3CDTF">2010-04-04T19:37:12Z</dcterms:created>
  <dcterms:modified xsi:type="dcterms:W3CDTF">2012-04-11T06:23:24Z</dcterms:modified>
</cp:coreProperties>
</file>