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1"/>
  </p:sldMasterIdLst>
  <p:notesMasterIdLst>
    <p:notesMasterId r:id="rId16"/>
  </p:notesMasterIdLst>
  <p:handoutMasterIdLst>
    <p:handoutMasterId r:id="rId17"/>
  </p:handoutMasterIdLst>
  <p:sldIdLst>
    <p:sldId id="540" r:id="rId2"/>
    <p:sldId id="567" r:id="rId3"/>
    <p:sldId id="573" r:id="rId4"/>
    <p:sldId id="569" r:id="rId5"/>
    <p:sldId id="570" r:id="rId6"/>
    <p:sldId id="571" r:id="rId7"/>
    <p:sldId id="572" r:id="rId8"/>
    <p:sldId id="574" r:id="rId9"/>
    <p:sldId id="576" r:id="rId10"/>
    <p:sldId id="575" r:id="rId11"/>
    <p:sldId id="568" r:id="rId12"/>
    <p:sldId id="543" r:id="rId13"/>
    <p:sldId id="566" r:id="rId14"/>
    <p:sldId id="544" r:id="rId15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003399"/>
    <a:srgbClr val="006600"/>
    <a:srgbClr val="FE8002"/>
    <a:srgbClr val="FD5C03"/>
    <a:srgbClr val="8C8C8C"/>
    <a:srgbClr val="02D002"/>
    <a:srgbClr val="99FF66"/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0" autoAdjust="0"/>
    <p:restoredTop sz="99274" autoAdjust="0"/>
  </p:normalViewPr>
  <p:slideViewPr>
    <p:cSldViewPr snapToObjects="1">
      <p:cViewPr>
        <p:scale>
          <a:sx n="50" d="100"/>
          <a:sy n="50" d="100"/>
        </p:scale>
        <p:origin x="-437" y="-720"/>
      </p:cViewPr>
      <p:guideLst>
        <p:guide orient="horz" pos="2704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CFEE5-E694-4D75-B600-43F31FF6BBFA}" type="datetimeFigureOut">
              <a:rPr lang="en-US"/>
              <a:pPr>
                <a:defRPr/>
              </a:pPr>
              <a:t>4/8/2012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28E1-838A-4D4B-811C-2658FD1F6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47B2CF9C-0117-4802-A492-4949F13F6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2CF9C-0117-4802-A492-4949F13F6F21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Tem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3" y="92075"/>
            <a:ext cx="6334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160338"/>
            <a:ext cx="49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 userDrawn="1"/>
        </p:nvSpPr>
        <p:spPr>
          <a:xfrm>
            <a:off x="-9525" y="187325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4"/>
          <p:cNvSpPr>
            <a:spLocks noChangeArrowheads="1"/>
          </p:cNvSpPr>
          <p:nvPr userDrawn="1"/>
        </p:nvSpPr>
        <p:spPr bwMode="auto">
          <a:xfrm>
            <a:off x="0" y="66421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markus.zerlauth@cern.ch</a:t>
            </a:r>
          </a:p>
        </p:txBody>
      </p:sp>
      <p:sp>
        <p:nvSpPr>
          <p:cNvPr id="9" name="Rectangle 34"/>
          <p:cNvSpPr>
            <a:spLocks noChangeArrowheads="1"/>
          </p:cNvSpPr>
          <p:nvPr userDrawn="1"/>
        </p:nvSpPr>
        <p:spPr bwMode="auto">
          <a:xfrm>
            <a:off x="1828800" y="6642100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LHC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Performance</a:t>
            </a:r>
            <a:r>
              <a:rPr lang="en-US" sz="1200" baseline="0" dirty="0" smtClean="0">
                <a:solidFill>
                  <a:schemeClr val="bg1"/>
                </a:solidFill>
                <a:latin typeface="Calibri" pitchFamily="34" charset="0"/>
              </a:rPr>
              <a:t> Workshop – Chamonix 2012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629400"/>
            <a:ext cx="1143000" cy="228600"/>
          </a:xfrm>
          <a:prstGeom prst="rect">
            <a:avLst/>
          </a:prstGeom>
        </p:spPr>
        <p:txBody>
          <a:bodyPr/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5C3B5D-A04A-42D5-B914-BF8EC138D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 smtClean="0"/>
              <a:t>2012-04-08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/>
              <a:t>9:00</a:t>
            </a:r>
            <a:r>
              <a:rPr lang="en-US" sz="1300" baseline="0" dirty="0" smtClean="0"/>
              <a:t> meeting</a:t>
            </a:r>
            <a:endParaRPr lang="en-US" sz="13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/>
              <a:t>EBH</a:t>
            </a:r>
            <a:endParaRPr lang="en-US" sz="1300" dirty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  <p:sldLayoutId id="214748381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Saturday 7.4.2012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2488 – 264 </a:t>
            </a:r>
            <a:r>
              <a:rPr lang="en-US" dirty="0" smtClean="0"/>
              <a:t>bunches, cont.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8644" y="980728"/>
            <a:ext cx="6053606" cy="532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Tune change in the collisions beam process:</a:t>
            </a:r>
          </a:p>
          <a:p>
            <a:pPr lvl="1"/>
            <a:r>
              <a:rPr lang="en-US" dirty="0" smtClean="0"/>
              <a:t>B1: previous increase was reverted back to a flat function</a:t>
            </a:r>
          </a:p>
          <a:p>
            <a:pPr lvl="1"/>
            <a:r>
              <a:rPr lang="en-US" dirty="0" smtClean="0"/>
              <a:t>B2: increase by 2E-3 both planes</a:t>
            </a:r>
          </a:p>
          <a:p>
            <a:r>
              <a:rPr lang="en-US" dirty="0" smtClean="0"/>
              <a:t>ADT: increased by a factor of two (from 0.02 to 0.04) on Friday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Trip of ADT (module H2B1)</a:t>
            </a:r>
          </a:p>
          <a:p>
            <a:r>
              <a:rPr lang="en-US" dirty="0" smtClean="0"/>
              <a:t>At the moment: tune FB off during squeeze and </a:t>
            </a:r>
            <a:r>
              <a:rPr lang="en-US" dirty="0" smtClean="0"/>
              <a:t>collision</a:t>
            </a:r>
          </a:p>
          <a:p>
            <a:endParaRPr lang="en-US" dirty="0" smtClean="0"/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Orbit feed-back reference</a:t>
            </a:r>
          </a:p>
          <a:p>
            <a:pPr lvl="1"/>
            <a:r>
              <a:rPr lang="en-US" dirty="0" smtClean="0"/>
              <a:t>High losses on some bunches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09600" y="938213"/>
            <a:ext cx="8229600" cy="5637212"/>
          </a:xfrm>
        </p:spPr>
        <p:txBody>
          <a:bodyPr/>
          <a:lstStyle/>
          <a:p>
            <a:r>
              <a:rPr lang="en-US" dirty="0" smtClean="0"/>
              <a:t>Friday till Monday the morning meeting will be at 9:00</a:t>
            </a:r>
          </a:p>
          <a:p>
            <a:r>
              <a:rPr lang="en-US" dirty="0" smtClean="0"/>
              <a:t>Tuesday 8:30 summary of the week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2-3 fills and 4-6 hours </a:t>
            </a:r>
            <a:r>
              <a:rPr lang="en-US" dirty="0" smtClean="0"/>
              <a:t>with 264b and 624b (cycle validation)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3 fills and 20 hours </a:t>
            </a:r>
            <a:r>
              <a:rPr lang="en-US" dirty="0" smtClean="0"/>
              <a:t>with  840b, 1092b, 1380b (intensity/</a:t>
            </a:r>
            <a:r>
              <a:rPr lang="en-US" dirty="0" err="1" smtClean="0"/>
              <a:t>lumi</a:t>
            </a:r>
            <a:r>
              <a:rPr lang="en-US" dirty="0" smtClean="0"/>
              <a:t> related problems)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2-3 fills and 4-6 hours </a:t>
            </a:r>
            <a:r>
              <a:rPr lang="en-US" dirty="0" smtClean="0"/>
              <a:t>with 48b, 84b, 264b and 624b (cycle validation)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3 fills and 20 hours </a:t>
            </a:r>
            <a:r>
              <a:rPr lang="en-US" dirty="0" smtClean="0"/>
              <a:t>with  840b, 1092b, 1380b (intensity/</a:t>
            </a:r>
            <a:r>
              <a:rPr lang="en-US" dirty="0" err="1" smtClean="0"/>
              <a:t>lumi</a:t>
            </a:r>
            <a:r>
              <a:rPr lang="en-US" dirty="0" smtClean="0"/>
              <a:t> related problems)</a:t>
            </a:r>
          </a:p>
          <a:p>
            <a:r>
              <a:rPr lang="en-US" sz="1800" dirty="0" smtClean="0"/>
              <a:t>MP checklists after 84b, 624b, 840b, 1092 bunches</a:t>
            </a:r>
          </a:p>
          <a:p>
            <a:r>
              <a:rPr lang="en-GB" sz="1800" dirty="0" smtClean="0"/>
              <a:t>Regular MP checklists every two weeks when operating with 1380b</a:t>
            </a: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Intensity ramp-up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3549" y="3089488"/>
          <a:ext cx="8218488" cy="3291840"/>
        </p:xfrm>
        <a:graphic>
          <a:graphicData uri="http://schemas.openxmlformats.org/drawingml/2006/table">
            <a:tbl>
              <a:tblPr/>
              <a:tblGrid>
                <a:gridCol w="1773310"/>
                <a:gridCol w="4348625"/>
                <a:gridCol w="2096553"/>
              </a:tblGrid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Bunches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Max number of bunches injected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Alice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Main-main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7:58 Fill 2483 (264 bunches) dumped by reference orbit set to zero in V plane in the last step of the squeeze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new SIS interlock triggered as it should</a:t>
            </a:r>
          </a:p>
          <a:p>
            <a:r>
              <a:rPr lang="en-US" dirty="0" smtClean="0">
                <a:sym typeface="Wingdings" pitchFamily="2" charset="2"/>
              </a:rPr>
              <a:t>Problem investigation</a:t>
            </a:r>
          </a:p>
          <a:p>
            <a:r>
              <a:rPr lang="en-US" dirty="0" smtClean="0">
                <a:sym typeface="Wingdings" pitchFamily="2" charset="2"/>
              </a:rPr>
              <a:t>Fill 2484 to test the procedure for collisions in IP8 (3 bunches);</a:t>
            </a:r>
          </a:p>
          <a:p>
            <a:r>
              <a:rPr lang="en-US" dirty="0" smtClean="0">
                <a:sym typeface="Wingdings" pitchFamily="2" charset="2"/>
              </a:rPr>
              <a:t>12:13 dumped by OFSU problem during squeeze</a:t>
            </a:r>
          </a:p>
          <a:p>
            <a:r>
              <a:rPr lang="en-US" dirty="0" smtClean="0">
                <a:sym typeface="Wingdings" pitchFamily="2" charset="2"/>
              </a:rPr>
              <a:t>Fill 2485: Corrected the beam process for going to </a:t>
            </a:r>
            <a:r>
              <a:rPr lang="en-US" dirty="0" err="1" smtClean="0">
                <a:sym typeface="Wingdings" pitchFamily="2" charset="2"/>
              </a:rPr>
              <a:t>LHCb</a:t>
            </a:r>
            <a:r>
              <a:rPr lang="en-US" dirty="0" smtClean="0">
                <a:sym typeface="Wingdings" pitchFamily="2" charset="2"/>
              </a:rPr>
              <a:t> tilted crossing without having head-on collisions at </a:t>
            </a:r>
            <a:r>
              <a:rPr lang="en-US" dirty="0" err="1" smtClean="0">
                <a:sym typeface="Wingdings" pitchFamily="2" charset="2"/>
              </a:rPr>
              <a:t>LHCb</a:t>
            </a:r>
            <a:r>
              <a:rPr lang="en-US" dirty="0" smtClean="0">
                <a:sym typeface="Wingdings" pitchFamily="2" charset="2"/>
              </a:rPr>
              <a:t>.  tested successfully</a:t>
            </a:r>
          </a:p>
          <a:p>
            <a:r>
              <a:rPr lang="en-US" dirty="0" smtClean="0">
                <a:sym typeface="Wingdings" pitchFamily="2" charset="2"/>
              </a:rPr>
              <a:t>Loss maps: B1 H + V, B2 H +  V + longitudinal (-500 Hz)</a:t>
            </a:r>
          </a:p>
          <a:p>
            <a:r>
              <a:rPr lang="en-US" dirty="0" smtClean="0">
                <a:sym typeface="Wingdings" pitchFamily="2" charset="2"/>
              </a:rPr>
              <a:t>19:17 – 20:47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stable beams </a:t>
            </a:r>
            <a:r>
              <a:rPr lang="en-US" dirty="0" smtClean="0">
                <a:sym typeface="Wingdings" pitchFamily="2" charset="2"/>
              </a:rPr>
              <a:t>fill 2486 (84 bunches)</a:t>
            </a:r>
          </a:p>
          <a:p>
            <a:pPr lvl="1"/>
            <a:r>
              <a:rPr lang="en-US" dirty="0" smtClean="0"/>
              <a:t>Average intensity</a:t>
            </a:r>
          </a:p>
          <a:p>
            <a:pPr lvl="2"/>
            <a:r>
              <a:rPr lang="en-US" dirty="0" smtClean="0"/>
              <a:t>start of ramp: 1.35x10</a:t>
            </a:r>
            <a:r>
              <a:rPr lang="en-US" baseline="30000" dirty="0" smtClean="0"/>
              <a:t>11 </a:t>
            </a:r>
            <a:r>
              <a:rPr lang="en-US" dirty="0" smtClean="0"/>
              <a:t>ppb</a:t>
            </a:r>
          </a:p>
          <a:p>
            <a:pPr lvl="2"/>
            <a:r>
              <a:rPr lang="en-US" dirty="0" smtClean="0"/>
              <a:t>start of stable beams: 1.33x10</a:t>
            </a:r>
            <a:r>
              <a:rPr lang="en-US" baseline="30000" dirty="0" smtClean="0"/>
              <a:t>11 </a:t>
            </a:r>
            <a:r>
              <a:rPr lang="en-US" dirty="0" smtClean="0"/>
              <a:t>ppb</a:t>
            </a:r>
          </a:p>
          <a:p>
            <a:pPr lvl="1"/>
            <a:r>
              <a:rPr lang="en-US" dirty="0" smtClean="0"/>
              <a:t>Initial luminosity: 2.9x10</a:t>
            </a:r>
            <a:r>
              <a:rPr lang="en-US" baseline="30000" dirty="0" smtClean="0"/>
              <a:t>32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1.4 pb</a:t>
            </a:r>
            <a:r>
              <a:rPr lang="en-US" baseline="30000" dirty="0" smtClean="0"/>
              <a:t>-1</a:t>
            </a:r>
            <a:r>
              <a:rPr lang="en-US" dirty="0" smtClean="0"/>
              <a:t>delivered in 1:36 hour</a:t>
            </a:r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Morning and Afternoon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22:00 </a:t>
            </a:r>
            <a:r>
              <a:rPr lang="en-US" dirty="0" smtClean="0"/>
              <a:t>– 23:23 no beam from SPS: trip of </a:t>
            </a:r>
            <a:r>
              <a:rPr lang="en-US" dirty="0" smtClean="0"/>
              <a:t>main power </a:t>
            </a:r>
            <a:r>
              <a:rPr lang="en-US" dirty="0" smtClean="0"/>
              <a:t>supply (</a:t>
            </a:r>
            <a:r>
              <a:rPr lang="en-US" dirty="0" smtClean="0"/>
              <a:t>Depart 18 kV </a:t>
            </a:r>
            <a:r>
              <a:rPr lang="en-US" dirty="0" smtClean="0"/>
              <a:t>BA3) – only 36b missing for B2</a:t>
            </a:r>
          </a:p>
          <a:p>
            <a:r>
              <a:rPr lang="en-US" dirty="0" smtClean="0"/>
              <a:t>0:48 – 5:09 Fill 2488 </a:t>
            </a:r>
            <a:r>
              <a:rPr lang="en-US" dirty="0" smtClean="0">
                <a:solidFill>
                  <a:srgbClr val="0070C0"/>
                </a:solidFill>
              </a:rPr>
              <a:t>stable beams </a:t>
            </a:r>
            <a:r>
              <a:rPr lang="en-US" dirty="0" smtClean="0"/>
              <a:t>(264 bunches)</a:t>
            </a:r>
          </a:p>
          <a:p>
            <a:pPr lvl="1"/>
            <a:r>
              <a:rPr lang="en-US" dirty="0" smtClean="0"/>
              <a:t>Average intensity</a:t>
            </a:r>
          </a:p>
          <a:p>
            <a:pPr lvl="2"/>
            <a:r>
              <a:rPr lang="en-US" dirty="0" smtClean="0"/>
              <a:t>start of ramp: </a:t>
            </a:r>
            <a:r>
              <a:rPr lang="en-US" dirty="0" smtClean="0"/>
              <a:t>1.34x10</a:t>
            </a:r>
            <a:r>
              <a:rPr lang="en-US" baseline="30000" dirty="0" smtClean="0"/>
              <a:t>11 </a:t>
            </a:r>
            <a:r>
              <a:rPr lang="en-US" dirty="0" smtClean="0"/>
              <a:t>ppb</a:t>
            </a:r>
          </a:p>
          <a:p>
            <a:pPr lvl="2"/>
            <a:r>
              <a:rPr lang="en-US" dirty="0" smtClean="0"/>
              <a:t>start of stable beams: </a:t>
            </a:r>
            <a:r>
              <a:rPr lang="en-US" dirty="0" smtClean="0"/>
              <a:t>1.31x10</a:t>
            </a:r>
            <a:r>
              <a:rPr lang="en-US" baseline="30000" dirty="0" smtClean="0"/>
              <a:t>11 </a:t>
            </a:r>
            <a:r>
              <a:rPr lang="en-US" dirty="0" smtClean="0"/>
              <a:t>ppb</a:t>
            </a:r>
          </a:p>
          <a:p>
            <a:pPr lvl="1"/>
            <a:r>
              <a:rPr lang="en-US" dirty="0" smtClean="0"/>
              <a:t>Initial luminosity: </a:t>
            </a:r>
            <a:r>
              <a:rPr lang="en-US" dirty="0" smtClean="0"/>
              <a:t>9.6x10</a:t>
            </a:r>
            <a:r>
              <a:rPr lang="en-US" baseline="30000" dirty="0" smtClean="0"/>
              <a:t>32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10.5 pb</a:t>
            </a:r>
            <a:r>
              <a:rPr lang="en-US" baseline="30000" dirty="0" smtClean="0"/>
              <a:t>-1</a:t>
            </a:r>
            <a:r>
              <a:rPr lang="en-US" dirty="0" smtClean="0"/>
              <a:t>delivered</a:t>
            </a:r>
          </a:p>
          <a:p>
            <a:r>
              <a:rPr lang="en-US" dirty="0" smtClean="0">
                <a:sym typeface="Wingdings" pitchFamily="2" charset="2"/>
              </a:rPr>
              <a:t>7:17 Fill 2489 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stable beams </a:t>
            </a:r>
            <a:r>
              <a:rPr lang="en-US" dirty="0" smtClean="0">
                <a:sym typeface="Wingdings" pitchFamily="2" charset="2"/>
              </a:rPr>
              <a:t>(264 bunches)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Night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5813"/>
            <a:ext cx="3187005" cy="5637212"/>
          </a:xfrm>
        </p:spPr>
        <p:txBody>
          <a:bodyPr/>
          <a:lstStyle/>
          <a:p>
            <a:r>
              <a:rPr lang="en-US" dirty="0" smtClean="0"/>
              <a:t>Problem with transmission (or reception) of the references to the OFSU</a:t>
            </a:r>
          </a:p>
          <a:p>
            <a:r>
              <a:rPr lang="en-US" dirty="0" smtClean="0"/>
              <a:t> Caught with the new SIS interlock</a:t>
            </a:r>
          </a:p>
          <a:p>
            <a:r>
              <a:rPr lang="en-US" dirty="0" smtClean="0"/>
              <a:t>Found a way to diagnose the problem before launching the squeeze </a:t>
            </a:r>
            <a:r>
              <a:rPr lang="en-US" dirty="0" smtClean="0">
                <a:sym typeface="Wingdings" pitchFamily="2" charset="2"/>
              </a:rPr>
              <a:t> repeat the sequencer task sending the orbit references till they are received all right</a:t>
            </a:r>
            <a:endParaRPr lang="en-US" dirty="0" smtClean="0"/>
          </a:p>
          <a:p>
            <a:r>
              <a:rPr lang="en-US" dirty="0" smtClean="0"/>
              <a:t>Origin of the problem</a:t>
            </a:r>
            <a:r>
              <a:rPr lang="en-US" dirty="0" smtClean="0"/>
              <a:t> </a:t>
            </a:r>
            <a:r>
              <a:rPr lang="en-US" dirty="0" smtClean="0"/>
              <a:t>to be </a:t>
            </a:r>
            <a:r>
              <a:rPr lang="en-US" dirty="0" smtClean="0"/>
              <a:t>investigated/solved </a:t>
            </a:r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feedback missing reference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205" y="836712"/>
            <a:ext cx="52482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3491880" y="4235252"/>
            <a:ext cx="5650533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8568" y="4556383"/>
            <a:ext cx="2088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Missing orbit reference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unrelated to the previous one</a:t>
            </a:r>
          </a:p>
          <a:p>
            <a:r>
              <a:rPr lang="en-US" dirty="0" smtClean="0"/>
              <a:t>OFSU reconnected automatically and with the correct reference orbit, but it was disarmed.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 rearmed it  it did take the correct reference, but with a scaling factor of zero  beam dumped by SIS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 if it had not been rearmed, it would have continued with a frozen orbit reference and the SIS would not have dumped. It would have driven the orbit towards the collimators.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SIS interlock for OFSU down was reduced to 9 sec during the squeeze </a:t>
            </a:r>
            <a:r>
              <a:rPr lang="en-US" dirty="0" smtClean="0">
                <a:sym typeface="Wingdings" pitchFamily="2" charset="2"/>
              </a:rPr>
              <a:t>by </a:t>
            </a:r>
            <a:r>
              <a:rPr lang="en-US" dirty="0" err="1" smtClean="0">
                <a:sym typeface="Wingdings" pitchFamily="2" charset="2"/>
              </a:rPr>
              <a:t>Joerg</a:t>
            </a:r>
            <a:r>
              <a:rPr lang="en-US" dirty="0" smtClean="0">
                <a:sym typeface="Wingdings" pitchFamily="2" charset="2"/>
              </a:rPr>
              <a:t>, to catch this problem. Deployed and tested successfully.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OFSU crashing during the </a:t>
            </a:r>
            <a:r>
              <a:rPr lang="en-US" dirty="0" smtClean="0">
                <a:solidFill>
                  <a:srgbClr val="FF0000"/>
                </a:solidFill>
              </a:rPr>
              <a:t>Squeeze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 smtClean="0"/>
              <a:t>Translating of the procedure into functions: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0 – 40 sec:</a:t>
            </a:r>
          </a:p>
          <a:p>
            <a:pPr marL="793750" lvl="1" indent="-457200"/>
            <a:r>
              <a:rPr lang="en-US" dirty="0" smtClean="0">
                <a:solidFill>
                  <a:srgbClr val="CC0099"/>
                </a:solidFill>
              </a:rPr>
              <a:t>Reduce vertical separation </a:t>
            </a:r>
            <a:r>
              <a:rPr lang="en-US" dirty="0" smtClean="0"/>
              <a:t>-650 um-&gt; -100 um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40 – 60 sec:</a:t>
            </a:r>
          </a:p>
          <a:p>
            <a:pPr marL="793750" lvl="1" indent="-457200"/>
            <a:r>
              <a:rPr lang="en-US" dirty="0" smtClean="0">
                <a:solidFill>
                  <a:srgbClr val="CC0099"/>
                </a:solidFill>
              </a:rPr>
              <a:t>create vertical crossing angle </a:t>
            </a:r>
            <a:r>
              <a:rPr lang="en-US" dirty="0" smtClean="0"/>
              <a:t>0 -&gt; + 90 </a:t>
            </a:r>
            <a:r>
              <a:rPr lang="en-US" dirty="0" err="1" smtClean="0"/>
              <a:t>urad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100 sec – 220 sec:</a:t>
            </a:r>
          </a:p>
          <a:p>
            <a:pPr marL="793750" lvl="1" indent="-457200"/>
            <a:r>
              <a:rPr lang="en-US" dirty="0" smtClean="0">
                <a:solidFill>
                  <a:srgbClr val="CC0099"/>
                </a:solidFill>
              </a:rPr>
              <a:t>create horizontal separation</a:t>
            </a:r>
            <a:r>
              <a:rPr lang="en-US" dirty="0" smtClean="0"/>
              <a:t> 0 -&gt; + 42 um </a:t>
            </a:r>
            <a:r>
              <a:rPr lang="en-US" dirty="0" smtClean="0">
                <a:solidFill>
                  <a:srgbClr val="CC0099"/>
                </a:solidFill>
              </a:rPr>
              <a:t>to get the beams in the leveling plane </a:t>
            </a:r>
            <a:r>
              <a:rPr lang="en-US" dirty="0" smtClean="0"/>
              <a:t>(diagonal)</a:t>
            </a:r>
          </a:p>
          <a:p>
            <a:pPr marL="793750" lvl="1" indent="-457200"/>
            <a:r>
              <a:rPr lang="en-US" dirty="0" smtClean="0">
                <a:solidFill>
                  <a:srgbClr val="CC0099"/>
                </a:solidFill>
              </a:rPr>
              <a:t>collapse horizontal crossing angle</a:t>
            </a:r>
            <a:r>
              <a:rPr lang="en-US" dirty="0" smtClean="0"/>
              <a:t> -&gt; 0 </a:t>
            </a:r>
            <a:r>
              <a:rPr lang="en-US" dirty="0" err="1" smtClean="0"/>
              <a:t>urad</a:t>
            </a:r>
            <a:endParaRPr lang="en-US" dirty="0" smtClean="0"/>
          </a:p>
          <a:p>
            <a:pPr marL="793750" lvl="1" indent="-457200"/>
            <a:endParaRPr lang="en-US" dirty="0" smtClean="0"/>
          </a:p>
          <a:p>
            <a:pPr marL="457200" indent="-457200"/>
            <a:r>
              <a:rPr lang="en-US" dirty="0" smtClean="0"/>
              <a:t>All positions calculated relative to the measured (30.3.) position of the head-on collisions.</a:t>
            </a:r>
          </a:p>
          <a:p>
            <a:pPr marL="457200" indent="-457200"/>
            <a:r>
              <a:rPr lang="en-US" dirty="0" smtClean="0"/>
              <a:t>All signs apply for beam 1 and have the opposite sign for  beam 2.</a:t>
            </a:r>
          </a:p>
          <a:p>
            <a:pPr marL="457200" indent="-457200"/>
            <a:r>
              <a:rPr lang="en-US" dirty="0" smtClean="0"/>
              <a:t>All settings for positive </a:t>
            </a:r>
            <a:r>
              <a:rPr lang="en-US" dirty="0" err="1" smtClean="0"/>
              <a:t>LHCb</a:t>
            </a:r>
            <a:r>
              <a:rPr lang="en-US" dirty="0" smtClean="0"/>
              <a:t> polarity. </a:t>
            </a:r>
          </a:p>
          <a:p>
            <a:pPr marL="457200" indent="-45720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tilted crossing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5813"/>
            <a:ext cx="4516760" cy="5637212"/>
          </a:xfrm>
        </p:spPr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: beams stay separated during the physics process; automatic leveling worked fine</a:t>
            </a:r>
          </a:p>
          <a:p>
            <a:r>
              <a:rPr lang="en-US" dirty="0" smtClean="0"/>
              <a:t>CMS: collapsing of the separation goes to far </a:t>
            </a:r>
            <a:r>
              <a:rPr lang="en-US" dirty="0" smtClean="0">
                <a:sym typeface="Wingdings" pitchFamily="2" charset="2"/>
              </a:rPr>
              <a:t> updated settings</a:t>
            </a:r>
          </a:p>
          <a:p>
            <a:r>
              <a:rPr lang="en-US" dirty="0" smtClean="0">
                <a:sym typeface="Wingdings" pitchFamily="2" charset="2"/>
              </a:rPr>
              <a:t>Some vacuum activity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4L8 </a:t>
            </a:r>
            <a:r>
              <a:rPr lang="en-US" dirty="0" smtClean="0">
                <a:sym typeface="Wingdings" pitchFamily="2" charset="2"/>
              </a:rPr>
              <a:t>and </a:t>
            </a:r>
            <a:r>
              <a:rPr lang="en-US" b="1" dirty="0" smtClean="0">
                <a:solidFill>
                  <a:srgbClr val="92D050"/>
                </a:solidFill>
                <a:sym typeface="Wingdings" pitchFamily="2" charset="2"/>
              </a:rPr>
              <a:t>6R7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2486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3297287"/>
            <a:ext cx="4036442" cy="315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960" y="817567"/>
            <a:ext cx="4170040" cy="347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5813"/>
            <a:ext cx="4904701" cy="5637212"/>
          </a:xfrm>
        </p:spPr>
        <p:txBody>
          <a:bodyPr/>
          <a:lstStyle/>
          <a:p>
            <a:r>
              <a:rPr lang="en-US" dirty="0" smtClean="0"/>
              <a:t>Atlas and CMS separated to 75% peak luminosity and stay with constant offset for 1</a:t>
            </a:r>
            <a:r>
              <a:rPr lang="en-US" baseline="30000" dirty="0" smtClean="0"/>
              <a:t>st</a:t>
            </a:r>
            <a:r>
              <a:rPr lang="en-US" dirty="0" smtClean="0"/>
              <a:t> hour</a:t>
            </a:r>
          </a:p>
          <a:p>
            <a:r>
              <a:rPr lang="en-US" dirty="0" smtClean="0"/>
              <a:t>Atlas and CMS at 100% for 2</a:t>
            </a:r>
            <a:r>
              <a:rPr lang="en-US" baseline="30000" dirty="0" smtClean="0"/>
              <a:t>nd</a:t>
            </a:r>
            <a:r>
              <a:rPr lang="en-US" dirty="0" smtClean="0"/>
              <a:t> hour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hour separated to 75% again (2:59)</a:t>
            </a:r>
          </a:p>
          <a:p>
            <a:r>
              <a:rPr lang="en-US" dirty="0" smtClean="0"/>
              <a:t>3:20 – 3:50 Sudden losses on several bunches</a:t>
            </a:r>
          </a:p>
          <a:p>
            <a:r>
              <a:rPr lang="en-US" dirty="0" smtClean="0"/>
              <a:t>4:04 back at 100%</a:t>
            </a:r>
          </a:p>
          <a:p>
            <a:r>
              <a:rPr lang="en-US" dirty="0" smtClean="0"/>
              <a:t>5:09 beams dumped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2488 – 264 bunches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1901" y="764704"/>
            <a:ext cx="3734138" cy="31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t="36711" b="31174"/>
          <a:stretch>
            <a:fillRect/>
          </a:stretch>
        </p:blipFill>
        <p:spPr bwMode="auto">
          <a:xfrm>
            <a:off x="183749" y="5394324"/>
            <a:ext cx="4640822" cy="12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t="192" b="91660"/>
          <a:stretch>
            <a:fillRect/>
          </a:stretch>
        </p:blipFill>
        <p:spPr bwMode="auto">
          <a:xfrm>
            <a:off x="179512" y="5013176"/>
            <a:ext cx="4640822" cy="32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571" y="3570610"/>
            <a:ext cx="4271468" cy="328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5813"/>
            <a:ext cx="8224838" cy="5637212"/>
          </a:xfrm>
        </p:spPr>
        <p:txBody>
          <a:bodyPr/>
          <a:lstStyle/>
          <a:p>
            <a:r>
              <a:rPr lang="en-US" dirty="0" smtClean="0"/>
              <a:t>Atlas and CMS separated to 95% peak luminosity and stay with constant offset for 1</a:t>
            </a:r>
            <a:r>
              <a:rPr lang="en-US" baseline="30000" dirty="0" smtClean="0"/>
              <a:t>st</a:t>
            </a:r>
            <a:r>
              <a:rPr lang="en-US" dirty="0" smtClean="0"/>
              <a:t> hour</a:t>
            </a:r>
          </a:p>
          <a:p>
            <a:r>
              <a:rPr lang="en-US" dirty="0" smtClean="0"/>
              <a:t>8:24 Atlas and CMS at 100% for 2</a:t>
            </a:r>
            <a:r>
              <a:rPr lang="en-US" baseline="30000" dirty="0" smtClean="0"/>
              <a:t>nd</a:t>
            </a:r>
            <a:r>
              <a:rPr lang="en-US" dirty="0" smtClean="0"/>
              <a:t> hour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2489 – 264 bunches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852935"/>
            <a:ext cx="4548984" cy="357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485076" cy="382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824</Words>
  <Application>Microsoft Office PowerPoint</Application>
  <PresentationFormat>On-screen Show (4:3)</PresentationFormat>
  <Paragraphs>119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Saturday 7.4.2012</vt:lpstr>
      <vt:lpstr>Saturday Morning and Afternoon</vt:lpstr>
      <vt:lpstr>Saturday Night</vt:lpstr>
      <vt:lpstr>Orbit feedback missing reference</vt:lpstr>
      <vt:lpstr>OFSU crashing during the Squeeze</vt:lpstr>
      <vt:lpstr>LHCb tilted crossing</vt:lpstr>
      <vt:lpstr>Fill 2486</vt:lpstr>
      <vt:lpstr>Fill 2488 – 264 bunches</vt:lpstr>
      <vt:lpstr>Fill 2489 – 264 bunches</vt:lpstr>
      <vt:lpstr>Fill 2488 – 264 bunches, cont.</vt:lpstr>
      <vt:lpstr>Others</vt:lpstr>
      <vt:lpstr>Planning</vt:lpstr>
      <vt:lpstr>Planning</vt:lpstr>
      <vt:lpstr>Intensity ramp-up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2011-10-06T20:11:26Z</dcterms:created>
  <dcterms:modified xsi:type="dcterms:W3CDTF">2012-04-08T06:52:29Z</dcterms:modified>
</cp:coreProperties>
</file>