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4" r:id="rId1"/>
  </p:sldMasterIdLst>
  <p:notesMasterIdLst>
    <p:notesMasterId r:id="rId22"/>
  </p:notesMasterIdLst>
  <p:handoutMasterIdLst>
    <p:handoutMasterId r:id="rId23"/>
  </p:handoutMasterIdLst>
  <p:sldIdLst>
    <p:sldId id="540" r:id="rId2"/>
    <p:sldId id="556" r:id="rId3"/>
    <p:sldId id="557" r:id="rId4"/>
    <p:sldId id="547" r:id="rId5"/>
    <p:sldId id="548" r:id="rId6"/>
    <p:sldId id="549" r:id="rId7"/>
    <p:sldId id="552" r:id="rId8"/>
    <p:sldId id="551" r:id="rId9"/>
    <p:sldId id="554" r:id="rId10"/>
    <p:sldId id="558" r:id="rId11"/>
    <p:sldId id="559" r:id="rId12"/>
    <p:sldId id="560" r:id="rId13"/>
    <p:sldId id="562" r:id="rId14"/>
    <p:sldId id="561" r:id="rId15"/>
    <p:sldId id="564" r:id="rId16"/>
    <p:sldId id="565" r:id="rId17"/>
    <p:sldId id="567" r:id="rId18"/>
    <p:sldId id="563" r:id="rId19"/>
    <p:sldId id="553" r:id="rId20"/>
    <p:sldId id="566" r:id="rId21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CC0099"/>
    <a:srgbClr val="006600"/>
    <a:srgbClr val="FE8002"/>
    <a:srgbClr val="FD5C03"/>
    <a:srgbClr val="8C8C8C"/>
    <a:srgbClr val="02D002"/>
    <a:srgbClr val="99FF66"/>
    <a:srgbClr val="FF9999"/>
    <a:srgbClr val="8C9D2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38" autoAdjust="0"/>
    <p:restoredTop sz="99274" autoAdjust="0"/>
  </p:normalViewPr>
  <p:slideViewPr>
    <p:cSldViewPr snapToObjects="1">
      <p:cViewPr>
        <p:scale>
          <a:sx n="60" d="100"/>
          <a:sy n="60" d="100"/>
        </p:scale>
        <p:origin x="-629" y="-288"/>
      </p:cViewPr>
      <p:guideLst>
        <p:guide orient="horz" pos="28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6CFEE5-E694-4D75-B600-43F31FF6BBFA}" type="datetimeFigureOut">
              <a:rPr lang="en-US"/>
              <a:pPr>
                <a:defRPr/>
              </a:pPr>
              <a:t>4/4/2012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BD28E1-838A-4D4B-811C-2658FD1F6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fld id="{47B2CF9C-0117-4802-A492-4949F13F6F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2CF9C-0117-4802-A492-4949F13F6F21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 Templa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7"/>
          <p:cNvSpPr>
            <a:spLocks noChangeArrowheads="1"/>
          </p:cNvSpPr>
          <p:nvPr userDrawn="1"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062F67">
              <a:alpha val="85000"/>
            </a:srgbClr>
          </a:solidFill>
          <a:ln w="19050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/>
          <a:lstStyle/>
          <a:p>
            <a:pPr>
              <a:defRPr/>
            </a:pP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Rectangle 47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062F67">
              <a:alpha val="85000"/>
            </a:srgbClr>
          </a:solidFill>
          <a:ln w="19050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/>
          <a:lstStyle/>
          <a:p>
            <a:pPr>
              <a:defRPr/>
            </a:pP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3" y="92075"/>
            <a:ext cx="633412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800" y="160338"/>
            <a:ext cx="49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17"/>
          <p:cNvSpPr txBox="1"/>
          <p:nvPr userDrawn="1"/>
        </p:nvSpPr>
        <p:spPr>
          <a:xfrm>
            <a:off x="-9525" y="187325"/>
            <a:ext cx="60960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100" dirty="0">
                <a:solidFill>
                  <a:schemeClr val="bg1"/>
                </a:solidFill>
                <a:effectLst>
                  <a:outerShdw blurRad="165100" dist="635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CERN</a:t>
            </a:r>
            <a:endParaRPr lang="en-GB" sz="1100" dirty="0">
              <a:solidFill>
                <a:schemeClr val="bg1"/>
              </a:solidFill>
              <a:effectLst>
                <a:outerShdw blurRad="165100" dist="635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4"/>
          <p:cNvSpPr>
            <a:spLocks noChangeArrowheads="1"/>
          </p:cNvSpPr>
          <p:nvPr userDrawn="1"/>
        </p:nvSpPr>
        <p:spPr bwMode="auto">
          <a:xfrm>
            <a:off x="0" y="6642100"/>
            <a:ext cx="1828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Calibri" pitchFamily="34" charset="0"/>
              </a:rPr>
              <a:t>markus.zerlauth@cern.ch</a:t>
            </a:r>
          </a:p>
        </p:txBody>
      </p:sp>
      <p:sp>
        <p:nvSpPr>
          <p:cNvPr id="9" name="Rectangle 34"/>
          <p:cNvSpPr>
            <a:spLocks noChangeArrowheads="1"/>
          </p:cNvSpPr>
          <p:nvPr userDrawn="1"/>
        </p:nvSpPr>
        <p:spPr bwMode="auto">
          <a:xfrm>
            <a:off x="1828800" y="6642100"/>
            <a:ext cx="5486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LHC </a:t>
            </a:r>
            <a:r>
              <a:rPr lang="en-US" sz="1200" dirty="0" smtClean="0">
                <a:solidFill>
                  <a:schemeClr val="bg1"/>
                </a:solidFill>
                <a:latin typeface="Calibri" pitchFamily="34" charset="0"/>
              </a:rPr>
              <a:t> Performance</a:t>
            </a:r>
            <a:r>
              <a:rPr lang="en-US" sz="1200" baseline="0" dirty="0" smtClean="0">
                <a:solidFill>
                  <a:schemeClr val="bg1"/>
                </a:solidFill>
                <a:latin typeface="Calibri" pitchFamily="34" charset="0"/>
              </a:rPr>
              <a:t> Workshop – Chamonix 2012</a:t>
            </a:r>
            <a:endParaRPr lang="en-US" sz="1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001000" y="6629400"/>
            <a:ext cx="1143000" cy="228600"/>
          </a:xfrm>
          <a:prstGeom prst="rect">
            <a:avLst/>
          </a:prstGeom>
        </p:spPr>
        <p:txBody>
          <a:bodyPr/>
          <a:lstStyle>
            <a:lvl1pPr eaLnBrk="1" hangingPunct="1"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B95C3B5D-A04A-42D5-B914-BF8EC138D9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4/2/12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Text Level 1 20 </a:t>
            </a:r>
            <a:r>
              <a:rPr lang="de-CH" dirty="0" err="1" smtClean="0"/>
              <a:t>Pt</a:t>
            </a:r>
            <a:r>
              <a:rPr lang="de-CH" dirty="0" smtClean="0"/>
              <a:t>. </a:t>
            </a:r>
          </a:p>
          <a:p>
            <a:pPr lvl="1"/>
            <a:r>
              <a:rPr lang="de-CH" dirty="0" smtClean="0"/>
              <a:t>Text Level 2 18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2"/>
            <a:r>
              <a:rPr lang="de-CH" dirty="0" smtClean="0"/>
              <a:t>Text Level 3 16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3"/>
            <a:r>
              <a:rPr lang="de-CH" dirty="0" smtClean="0"/>
              <a:t>Text Level 4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4"/>
            <a:r>
              <a:rPr lang="de-CH" dirty="0" smtClean="0"/>
              <a:t>Text Level 5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  <a:endParaRPr lang="en-US" dirty="0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 smtClean="0"/>
              <a:t>2012-04-04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/>
              <a:t>8:30</a:t>
            </a:r>
            <a:r>
              <a:rPr lang="en-US" sz="1300" baseline="0" dirty="0" smtClean="0"/>
              <a:t> meeting</a:t>
            </a:r>
            <a:endParaRPr lang="en-US" sz="1300" dirty="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/>
              <a:t>EBH</a:t>
            </a:r>
            <a:endParaRPr lang="en-US" sz="1300" dirty="0"/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4" r:id="rId2"/>
    <p:sldLayoutId id="2147483815" r:id="rId3"/>
    <p:sldLayoutId id="2147483816" r:id="rId4"/>
    <p:sldLayoutId id="2147483818" r:id="rId5"/>
    <p:sldLayoutId id="2147483819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Tuesday 3.4.2011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Correction of B1 injection back to reference without kick at MSI only possible </a:t>
            </a:r>
            <a:r>
              <a:rPr lang="en-US" sz="1800" dirty="0" smtClean="0"/>
              <a:t>after switching OFF/ON MSI </a:t>
            </a:r>
            <a:r>
              <a:rPr lang="en-US" sz="1800" dirty="0" smtClean="0"/>
              <a:t>(additional kick due to hysteresis </a:t>
            </a:r>
            <a:r>
              <a:rPr lang="en-US" sz="1800" dirty="0" smtClean="0"/>
              <a:t>effect</a:t>
            </a:r>
            <a:r>
              <a:rPr lang="en-US" sz="1800" dirty="0" smtClean="0"/>
              <a:t>)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144 b injected B2</a:t>
            </a:r>
          </a:p>
          <a:p>
            <a:pPr lvl="1"/>
            <a:r>
              <a:rPr lang="en-US" sz="1800" dirty="0" smtClean="0"/>
              <a:t>increase MKI.P8 pulse length by 100 ns (to 7975 ns) to avoid vertical </a:t>
            </a:r>
            <a:r>
              <a:rPr lang="en-US" sz="1800" dirty="0" err="1" smtClean="0"/>
              <a:t>inj</a:t>
            </a:r>
            <a:r>
              <a:rPr lang="en-US" sz="1800" dirty="0" smtClean="0"/>
              <a:t> oscillations for the last three bunches</a:t>
            </a:r>
          </a:p>
          <a:p>
            <a:pPr lvl="1"/>
            <a:r>
              <a:rPr lang="en-US" sz="1800" dirty="0" smtClean="0">
                <a:solidFill>
                  <a:srgbClr val="00B050"/>
                </a:solidFill>
              </a:rPr>
              <a:t>Losses max 10%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144 b injected </a:t>
            </a:r>
            <a:r>
              <a:rPr lang="en-US" dirty="0" smtClean="0">
                <a:solidFill>
                  <a:srgbClr val="003399"/>
                </a:solidFill>
              </a:rPr>
              <a:t>B1</a:t>
            </a:r>
            <a:endParaRPr lang="en-US" dirty="0" smtClean="0">
              <a:solidFill>
                <a:srgbClr val="003399"/>
              </a:solidFill>
            </a:endParaRPr>
          </a:p>
          <a:p>
            <a:pPr lvl="1"/>
            <a:r>
              <a:rPr lang="en-US" sz="1800" dirty="0" smtClean="0"/>
              <a:t>increase </a:t>
            </a:r>
            <a:r>
              <a:rPr lang="en-US" sz="1800" dirty="0" smtClean="0"/>
              <a:t>MKI.P2 </a:t>
            </a:r>
            <a:r>
              <a:rPr lang="en-US" sz="1800" dirty="0" smtClean="0"/>
              <a:t>pulse length by 100 ns (to 7975 ns) to avoid vertical </a:t>
            </a:r>
            <a:r>
              <a:rPr lang="en-US" sz="1800" dirty="0" err="1" smtClean="0"/>
              <a:t>inj</a:t>
            </a:r>
            <a:r>
              <a:rPr lang="en-US" sz="1800" dirty="0" smtClean="0"/>
              <a:t> oscillations for the last </a:t>
            </a:r>
            <a:r>
              <a:rPr lang="en-US" sz="1800" dirty="0" smtClean="0"/>
              <a:t>two </a:t>
            </a:r>
            <a:r>
              <a:rPr lang="en-US" sz="1800" dirty="0" smtClean="0"/>
              <a:t>bunches</a:t>
            </a:r>
          </a:p>
          <a:p>
            <a:pPr lvl="1"/>
            <a:r>
              <a:rPr lang="en-US" sz="1800" dirty="0" smtClean="0">
                <a:solidFill>
                  <a:srgbClr val="00B050"/>
                </a:solidFill>
              </a:rPr>
              <a:t>Losses max </a:t>
            </a:r>
            <a:r>
              <a:rPr lang="en-US" sz="1800" dirty="0" smtClean="0">
                <a:solidFill>
                  <a:srgbClr val="00B050"/>
                </a:solidFill>
              </a:rPr>
              <a:t>24%</a:t>
            </a:r>
          </a:p>
          <a:p>
            <a:r>
              <a:rPr lang="en-US" sz="1800" dirty="0" smtClean="0">
                <a:solidFill>
                  <a:srgbClr val="003399"/>
                </a:solidFill>
              </a:rPr>
              <a:t>Vacuum activity in P2 up to 3e-10 </a:t>
            </a:r>
            <a:r>
              <a:rPr lang="en-US" sz="1800" dirty="0" smtClean="0">
                <a:solidFill>
                  <a:srgbClr val="003399"/>
                </a:solidFill>
              </a:rPr>
              <a:t>mbar</a:t>
            </a:r>
          </a:p>
          <a:p>
            <a:r>
              <a:rPr lang="en-US" sz="1800" dirty="0" smtClean="0">
                <a:solidFill>
                  <a:srgbClr val="003399"/>
                </a:solidFill>
              </a:rPr>
              <a:t>Vacuum activity in P8 up to 7e-9 mbar </a:t>
            </a:r>
            <a:r>
              <a:rPr lang="en-US" sz="1800" dirty="0" smtClean="0"/>
              <a:t>(interlock level at 2e-9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IQC </a:t>
            </a:r>
            <a:r>
              <a:rPr lang="en-US" sz="1800" dirty="0" smtClean="0"/>
              <a:t>BLM thresholds now depending on number of </a:t>
            </a:r>
            <a:r>
              <a:rPr lang="en-US" sz="1800" dirty="0" smtClean="0"/>
              <a:t>bunches</a:t>
            </a:r>
          </a:p>
          <a:p>
            <a:r>
              <a:rPr lang="en-US" sz="1800" dirty="0" smtClean="0"/>
              <a:t>IQC kicker pulse length thresholds </a:t>
            </a:r>
            <a:r>
              <a:rPr lang="en-US" sz="1800" dirty="0" smtClean="0"/>
              <a:t>adjusted</a:t>
            </a:r>
          </a:p>
          <a:p>
            <a:r>
              <a:rPr lang="en-US" sz="1800" dirty="0" smtClean="0">
                <a:solidFill>
                  <a:srgbClr val="003399"/>
                </a:solidFill>
              </a:rPr>
              <a:t>all injections with 4.5 sig settings of TCDIs in both lines, opening TI 2 TCDIs to 5 sig recommended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Set-up 50 ns injection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MKI Vacuum – spike at magnet D IP8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873720"/>
            <a:ext cx="64008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activity around TDI IP2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1275" y="1119212"/>
            <a:ext cx="6521450" cy="511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removed </a:t>
            </a:r>
            <a:r>
              <a:rPr lang="en-US" dirty="0" smtClean="0"/>
              <a:t>the extra one turn delay from the feedback loop, it should slightly improve the damper </a:t>
            </a:r>
            <a:r>
              <a:rPr lang="en-US" dirty="0" smtClean="0"/>
              <a:t>performance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beam </a:t>
            </a:r>
            <a:r>
              <a:rPr lang="en-US" dirty="0" smtClean="0">
                <a:solidFill>
                  <a:srgbClr val="003399"/>
                </a:solidFill>
              </a:rPr>
              <a:t>transfer function measured </a:t>
            </a:r>
            <a:r>
              <a:rPr lang="en-US" dirty="0" smtClean="0"/>
              <a:t>for every pickup and module, at </a:t>
            </a:r>
            <a:r>
              <a:rPr lang="en-US" dirty="0" smtClean="0">
                <a:solidFill>
                  <a:srgbClr val="003399"/>
                </a:solidFill>
              </a:rPr>
              <a:t>injection </a:t>
            </a:r>
            <a:r>
              <a:rPr lang="en-US" dirty="0" smtClean="0">
                <a:solidFill>
                  <a:srgbClr val="003399"/>
                </a:solidFill>
              </a:rPr>
              <a:t>tunes and at collision tunes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LSA </a:t>
            </a:r>
            <a:r>
              <a:rPr lang="en-US" dirty="0" smtClean="0"/>
              <a:t>functions updated and everything incorporated for the squeeze (with a kind help of </a:t>
            </a:r>
            <a:r>
              <a:rPr lang="en-US" dirty="0" smtClean="0"/>
              <a:t>Alick)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abort </a:t>
            </a:r>
            <a:r>
              <a:rPr lang="en-US" dirty="0" smtClean="0">
                <a:solidFill>
                  <a:srgbClr val="003399"/>
                </a:solidFill>
              </a:rPr>
              <a:t>gap and injection gap cleaning checked, since then routinely used in the filling </a:t>
            </a:r>
            <a:r>
              <a:rPr lang="en-US" dirty="0" smtClean="0">
                <a:solidFill>
                  <a:srgbClr val="003399"/>
                </a:solidFill>
              </a:rPr>
              <a:t>process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new settings checked by a full filling sequence (pilot + 4x 12-b </a:t>
            </a:r>
            <a:r>
              <a:rPr lang="en-US" dirty="0" smtClean="0"/>
              <a:t>batch)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the </a:t>
            </a:r>
            <a:r>
              <a:rPr lang="en-US" dirty="0" smtClean="0">
                <a:solidFill>
                  <a:srgbClr val="003399"/>
                </a:solidFill>
              </a:rPr>
              <a:t>ADT should be properly validated through the ramp-squeeze-stable beams with lower number of </a:t>
            </a:r>
            <a:r>
              <a:rPr lang="en-US" dirty="0" smtClean="0">
                <a:solidFill>
                  <a:srgbClr val="003399"/>
                </a:solidFill>
              </a:rPr>
              <a:t>bunches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the </a:t>
            </a:r>
            <a:r>
              <a:rPr lang="en-US" dirty="0" smtClean="0">
                <a:solidFill>
                  <a:srgbClr val="003399"/>
                </a:solidFill>
              </a:rPr>
              <a:t>post mortem </a:t>
            </a:r>
            <a:r>
              <a:rPr lang="en-US" dirty="0" err="1" smtClean="0">
                <a:solidFill>
                  <a:srgbClr val="003399"/>
                </a:solidFill>
              </a:rPr>
              <a:t>gui</a:t>
            </a:r>
            <a:r>
              <a:rPr lang="en-US" dirty="0" smtClean="0">
                <a:solidFill>
                  <a:srgbClr val="003399"/>
                </a:solidFill>
              </a:rPr>
              <a:t> from </a:t>
            </a:r>
            <a:r>
              <a:rPr lang="en-US" dirty="0" err="1" smtClean="0">
                <a:solidFill>
                  <a:srgbClr val="003399"/>
                </a:solidFill>
              </a:rPr>
              <a:t>Rafal</a:t>
            </a:r>
            <a:r>
              <a:rPr lang="en-US" dirty="0" smtClean="0">
                <a:solidFill>
                  <a:srgbClr val="003399"/>
                </a:solidFill>
              </a:rPr>
              <a:t> L. checked/tested</a:t>
            </a:r>
            <a:r>
              <a:rPr lang="en-US" dirty="0" smtClean="0"/>
              <a:t>, it works very well. The wrap point in the buffer is not fixed yet, it will be addressed in the coming days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set-up 50ns – Summary (Daniel Valuch)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 smtClean="0"/>
              <a:t>Summary (</a:t>
            </a:r>
            <a:r>
              <a:rPr lang="en-US" sz="1600" dirty="0" smtClean="0"/>
              <a:t>Alick, Enrico, Fabio, Federico, Marek, Mariusz, Ralph, Rhodri and Thibaut </a:t>
            </a:r>
            <a:r>
              <a:rPr lang="en-US" sz="1600" dirty="0" smtClean="0"/>
              <a:t>)</a:t>
            </a:r>
          </a:p>
          <a:p>
            <a:r>
              <a:rPr lang="en-US" sz="1700" dirty="0" smtClean="0">
                <a:solidFill>
                  <a:srgbClr val="003399"/>
                </a:solidFill>
              </a:rPr>
              <a:t>BPM: </a:t>
            </a:r>
          </a:p>
          <a:p>
            <a:pPr lvl="1"/>
            <a:r>
              <a:rPr lang="en-US" sz="1700" dirty="0" smtClean="0">
                <a:solidFill>
                  <a:srgbClr val="003399"/>
                </a:solidFill>
              </a:rPr>
              <a:t>tested </a:t>
            </a:r>
            <a:r>
              <a:rPr lang="en-US" sz="1700" dirty="0" smtClean="0">
                <a:solidFill>
                  <a:srgbClr val="003399"/>
                </a:solidFill>
              </a:rPr>
              <a:t>automatic IIR selection </a:t>
            </a:r>
            <a:r>
              <a:rPr lang="en-US" sz="1700" dirty="0" smtClean="0"/>
              <a:t>- works as expected and </a:t>
            </a:r>
            <a:r>
              <a:rPr lang="en-US" sz="1700" dirty="0" smtClean="0">
                <a:solidFill>
                  <a:srgbClr val="003399"/>
                </a:solidFill>
              </a:rPr>
              <a:t>can now be deployed as </a:t>
            </a:r>
            <a:r>
              <a:rPr lang="en-US" sz="1700" dirty="0" smtClean="0">
                <a:solidFill>
                  <a:srgbClr val="003399"/>
                </a:solidFill>
              </a:rPr>
              <a:t>default.</a:t>
            </a:r>
          </a:p>
          <a:p>
            <a:pPr lvl="1"/>
            <a:r>
              <a:rPr lang="en-US" sz="1700" dirty="0" smtClean="0"/>
              <a:t>re-did </a:t>
            </a:r>
            <a:r>
              <a:rPr lang="en-US" sz="1700" dirty="0" smtClean="0"/>
              <a:t>the </a:t>
            </a:r>
            <a:r>
              <a:rPr lang="en-US" sz="1700" dirty="0" smtClean="0">
                <a:solidFill>
                  <a:srgbClr val="003399"/>
                </a:solidFill>
              </a:rPr>
              <a:t>BPM scale factor calibration with 10s average</a:t>
            </a:r>
            <a:r>
              <a:rPr lang="en-US" sz="1700" dirty="0" smtClean="0"/>
              <a:t>. Measurements were very </a:t>
            </a:r>
            <a:r>
              <a:rPr lang="en-US" sz="1700" dirty="0" smtClean="0">
                <a:solidFill>
                  <a:srgbClr val="003399"/>
                </a:solidFill>
              </a:rPr>
              <a:t>reproducible and consistent</a:t>
            </a:r>
            <a:r>
              <a:rPr lang="en-US" sz="1700" dirty="0" smtClean="0"/>
              <a:t>. Similar strip-line BPMs give 10%-level different scaling factors for different IRs. To be further </a:t>
            </a:r>
            <a:r>
              <a:rPr lang="en-US" sz="1700" dirty="0" smtClean="0"/>
              <a:t>investigated.</a:t>
            </a:r>
          </a:p>
          <a:p>
            <a:pPr lvl="1"/>
            <a:r>
              <a:rPr lang="en-US" sz="1700" dirty="0" smtClean="0"/>
              <a:t>checked </a:t>
            </a:r>
            <a:r>
              <a:rPr lang="en-US" sz="1700" dirty="0" smtClean="0">
                <a:solidFill>
                  <a:srgbClr val="003399"/>
                </a:solidFill>
              </a:rPr>
              <a:t>orbit difference between </a:t>
            </a:r>
            <a:r>
              <a:rPr lang="en-US" sz="1700" dirty="0" smtClean="0">
                <a:solidFill>
                  <a:srgbClr val="003399"/>
                </a:solidFill>
              </a:rPr>
              <a:t>synchronous </a:t>
            </a:r>
            <a:r>
              <a:rPr lang="en-US" sz="1700" dirty="0" smtClean="0">
                <a:solidFill>
                  <a:srgbClr val="003399"/>
                </a:solidFill>
              </a:rPr>
              <a:t>and IIR mode </a:t>
            </a:r>
            <a:r>
              <a:rPr lang="en-US" sz="1700" dirty="0" smtClean="0"/>
              <a:t>orbit average which showed </a:t>
            </a:r>
            <a:r>
              <a:rPr lang="en-US" sz="1700" dirty="0" smtClean="0">
                <a:solidFill>
                  <a:srgbClr val="003399"/>
                </a:solidFill>
              </a:rPr>
              <a:t>no difference for the individual nominal bunches selected </a:t>
            </a:r>
            <a:r>
              <a:rPr lang="en-US" sz="1700" dirty="0" smtClean="0"/>
              <a:t>(to be re-done with true 50 ns bunch </a:t>
            </a:r>
            <a:r>
              <a:rPr lang="en-US" sz="1700" dirty="0" smtClean="0"/>
              <a:t>train)</a:t>
            </a:r>
          </a:p>
          <a:p>
            <a:pPr lvl="1"/>
            <a:r>
              <a:rPr lang="en-US" sz="1700" dirty="0" smtClean="0"/>
              <a:t>There </a:t>
            </a:r>
            <a:r>
              <a:rPr lang="en-US" sz="1700" dirty="0" smtClean="0"/>
              <a:t>were some calibration issue for the BPM front-ends in IR6 </a:t>
            </a:r>
            <a:r>
              <a:rPr lang="en-US" sz="1700" dirty="0" smtClean="0"/>
              <a:t>(notably </a:t>
            </a:r>
            <a:r>
              <a:rPr lang="en-US" sz="1700" dirty="0" smtClean="0"/>
              <a:t>the interlock and dump line FE </a:t>
            </a:r>
            <a:r>
              <a:rPr lang="en-US" sz="1700" dirty="0" smtClean="0"/>
              <a:t>failed) </a:t>
            </a:r>
            <a:r>
              <a:rPr lang="en-US" sz="1700" dirty="0" smtClean="0"/>
              <a:t>and </a:t>
            </a:r>
            <a:r>
              <a:rPr lang="en-US" sz="1700" dirty="0" smtClean="0"/>
              <a:t>therefore </a:t>
            </a:r>
            <a:r>
              <a:rPr lang="en-US" sz="1700" dirty="0" smtClean="0"/>
              <a:t>no other IR6 setting was saved nor applied. The present 50 ns settings seem to be OK </a:t>
            </a:r>
            <a:r>
              <a:rPr lang="en-US" sz="1700" dirty="0" smtClean="0"/>
              <a:t>though.</a:t>
            </a:r>
          </a:p>
          <a:p>
            <a:r>
              <a:rPr lang="en-US" sz="1700" dirty="0" smtClean="0">
                <a:solidFill>
                  <a:srgbClr val="003399"/>
                </a:solidFill>
              </a:rPr>
              <a:t>BBQ</a:t>
            </a:r>
          </a:p>
          <a:p>
            <a:pPr lvl="1"/>
            <a:r>
              <a:rPr lang="en-US" sz="1700" dirty="0" smtClean="0">
                <a:solidFill>
                  <a:srgbClr val="003399"/>
                </a:solidFill>
              </a:rPr>
              <a:t>BBQ </a:t>
            </a:r>
            <a:r>
              <a:rPr lang="en-US" sz="1700" dirty="0" smtClean="0">
                <a:solidFill>
                  <a:srgbClr val="003399"/>
                </a:solidFill>
              </a:rPr>
              <a:t>reached a steady state voltage after the injection of the first batch </a:t>
            </a:r>
            <a:r>
              <a:rPr lang="en-US" sz="1700" dirty="0" smtClean="0"/>
              <a:t>for the default time constant. The BBQ is thus effectively a </a:t>
            </a:r>
            <a:r>
              <a:rPr lang="en-US" sz="1700" dirty="0" smtClean="0">
                <a:solidFill>
                  <a:srgbClr val="003399"/>
                </a:solidFill>
              </a:rPr>
              <a:t>peak-detector for about 10 </a:t>
            </a:r>
            <a:r>
              <a:rPr lang="en-US" sz="1700" dirty="0" smtClean="0"/>
              <a:t>circulating bunches in the </a:t>
            </a:r>
            <a:r>
              <a:rPr lang="en-US" sz="1700" dirty="0" smtClean="0"/>
              <a:t>machine.</a:t>
            </a:r>
          </a:p>
          <a:p>
            <a:pPr lvl="1"/>
            <a:r>
              <a:rPr lang="en-US" sz="1700" dirty="0" smtClean="0"/>
              <a:t>Tested </a:t>
            </a:r>
            <a:r>
              <a:rPr lang="en-US" sz="1700" dirty="0" smtClean="0">
                <a:solidFill>
                  <a:srgbClr val="003399"/>
                </a:solidFill>
              </a:rPr>
              <a:t>5% chirp level during injection and ramp with bunch train consisting of 12 </a:t>
            </a:r>
            <a:r>
              <a:rPr lang="en-US" sz="1700" dirty="0" smtClean="0">
                <a:solidFill>
                  <a:srgbClr val="003399"/>
                </a:solidFill>
              </a:rPr>
              <a:t>bunches</a:t>
            </a:r>
            <a:r>
              <a:rPr lang="en-US" sz="1700" dirty="0" smtClean="0"/>
              <a:t> </a:t>
            </a:r>
            <a:r>
              <a:rPr lang="en-US" sz="1700" dirty="0" smtClean="0"/>
              <a:t>-- </a:t>
            </a:r>
            <a:r>
              <a:rPr lang="en-US" sz="1700" dirty="0" smtClean="0">
                <a:solidFill>
                  <a:srgbClr val="003399"/>
                </a:solidFill>
              </a:rPr>
              <a:t>no obvious impact on beam life-time and </a:t>
            </a:r>
            <a:r>
              <a:rPr lang="en-US" sz="1700" dirty="0" err="1" smtClean="0">
                <a:solidFill>
                  <a:srgbClr val="003399"/>
                </a:solidFill>
              </a:rPr>
              <a:t>emittance</a:t>
            </a:r>
            <a:r>
              <a:rPr lang="en-US" sz="1700" dirty="0" smtClean="0">
                <a:solidFill>
                  <a:srgbClr val="003399"/>
                </a:solidFill>
              </a:rPr>
              <a:t> (</a:t>
            </a:r>
            <a:r>
              <a:rPr lang="en-US" sz="1700" dirty="0" err="1" smtClean="0">
                <a:solidFill>
                  <a:srgbClr val="003399"/>
                </a:solidFill>
              </a:rPr>
              <a:t>tbc</a:t>
            </a:r>
            <a:r>
              <a:rPr lang="en-US" sz="1700" dirty="0" smtClean="0">
                <a:solidFill>
                  <a:srgbClr val="003399"/>
                </a:solidFill>
              </a:rPr>
              <a:t>.). </a:t>
            </a:r>
            <a:r>
              <a:rPr lang="en-US" sz="1700" dirty="0" smtClean="0"/>
              <a:t>If confirmed, 5% </a:t>
            </a:r>
            <a:r>
              <a:rPr lang="en-US" sz="1700" dirty="0" smtClean="0"/>
              <a:t>chirp </a:t>
            </a:r>
            <a:r>
              <a:rPr lang="en-US" sz="1700" dirty="0" smtClean="0"/>
              <a:t>can be used with nominal beam and ramps.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 set-up 50ns </a:t>
            </a:r>
            <a:r>
              <a:rPr lang="en-US" sz="2000" dirty="0" smtClean="0"/>
              <a:t>(BPM and BBQ, in parallel: BSRT</a:t>
            </a:r>
            <a:r>
              <a:rPr lang="en-US" sz="2000" dirty="0" smtClean="0"/>
              <a:t>, BGI, </a:t>
            </a:r>
            <a:r>
              <a:rPr lang="en-US" sz="2000" dirty="0" smtClean="0"/>
              <a:t>FBCT)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 smtClean="0"/>
              <a:t>Emittance</a:t>
            </a:r>
            <a:r>
              <a:rPr lang="en-US" sz="1800" dirty="0" smtClean="0"/>
              <a:t> </a:t>
            </a:r>
            <a:r>
              <a:rPr lang="en-US" sz="1800" dirty="0" err="1" smtClean="0"/>
              <a:t>vs</a:t>
            </a:r>
            <a:r>
              <a:rPr lang="en-US" sz="1800" dirty="0" smtClean="0"/>
              <a:t> bunch plots == WS and BSRT averaged during the all 450 </a:t>
            </a:r>
            <a:r>
              <a:rPr lang="en-US" sz="1800" dirty="0" err="1" smtClean="0"/>
              <a:t>geV</a:t>
            </a:r>
            <a:r>
              <a:rPr lang="en-US" sz="1800" dirty="0" smtClean="0"/>
              <a:t> period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Emittances</a:t>
            </a:r>
            <a:r>
              <a:rPr lang="en-US" dirty="0" smtClean="0"/>
              <a:t> of the 12b 50ns train at injection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98972"/>
            <a:ext cx="4478023" cy="2122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65104"/>
            <a:ext cx="4478023" cy="2122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988840"/>
            <a:ext cx="4608512" cy="218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50031" y="4221088"/>
            <a:ext cx="4558473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 smtClean="0"/>
              <a:t>Emittance</a:t>
            </a:r>
            <a:r>
              <a:rPr lang="en-US" sz="1800" dirty="0" smtClean="0"/>
              <a:t> </a:t>
            </a:r>
            <a:r>
              <a:rPr lang="en-US" sz="1800" dirty="0" err="1" smtClean="0"/>
              <a:t>vs</a:t>
            </a:r>
            <a:r>
              <a:rPr lang="en-US" sz="1800" dirty="0" smtClean="0"/>
              <a:t> time plots == </a:t>
            </a:r>
            <a:r>
              <a:rPr lang="en-US" sz="1800" dirty="0" err="1" smtClean="0"/>
              <a:t>BSRt</a:t>
            </a:r>
            <a:r>
              <a:rPr lang="en-US" sz="1800" dirty="0" smtClean="0"/>
              <a:t> after cross calibration </a:t>
            </a:r>
            <a:r>
              <a:rPr lang="en-US" sz="1800" dirty="0" err="1" smtClean="0"/>
              <a:t>w.r.t</a:t>
            </a:r>
            <a:r>
              <a:rPr lang="en-US" sz="1800" dirty="0" smtClean="0"/>
              <a:t>. </a:t>
            </a:r>
            <a:r>
              <a:rPr lang="en-US" sz="1800" dirty="0" smtClean="0"/>
              <a:t>WS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Emittances</a:t>
            </a:r>
            <a:r>
              <a:rPr lang="en-US" dirty="0" smtClean="0"/>
              <a:t> of the 12b 50ns train at injection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4681791" cy="221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02933"/>
            <a:ext cx="4746476" cy="2249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56210" y="1628799"/>
            <a:ext cx="4587789" cy="2174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12571" y="4276353"/>
            <a:ext cx="4529842" cy="214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 indent="-228600">
              <a:buClrTx/>
            </a:pPr>
            <a:r>
              <a:rPr lang="en-US" dirty="0" smtClean="0"/>
              <a:t>Q4.R8</a:t>
            </a:r>
          </a:p>
          <a:p>
            <a:pPr marL="569913" lvl="2" indent="-228600">
              <a:buClrTx/>
            </a:pPr>
            <a:r>
              <a:rPr lang="en-US" sz="2000" dirty="0" smtClean="0"/>
              <a:t>4:11 </a:t>
            </a:r>
            <a:r>
              <a:rPr lang="en-US" sz="2000" dirty="0" smtClean="0"/>
              <a:t>trip (</a:t>
            </a:r>
            <a:r>
              <a:rPr lang="en-US" sz="2000" dirty="0" smtClean="0"/>
              <a:t>quench HTS current lead?) </a:t>
            </a:r>
            <a:r>
              <a:rPr lang="en-US" sz="2000" dirty="0" smtClean="0"/>
              <a:t>on Q4.R8 that caused loss of </a:t>
            </a:r>
            <a:r>
              <a:rPr lang="en-US" sz="2000" dirty="0" err="1" smtClean="0"/>
              <a:t>cryo</a:t>
            </a:r>
            <a:r>
              <a:rPr lang="en-US" sz="2000" dirty="0" smtClean="0"/>
              <a:t> </a:t>
            </a:r>
            <a:r>
              <a:rPr lang="en-US" sz="2000" dirty="0" smtClean="0"/>
              <a:t>maintain (same as Tuesday)</a:t>
            </a:r>
          </a:p>
          <a:p>
            <a:pPr marL="569913" lvl="2" indent="-228600">
              <a:buClrTx/>
            </a:pPr>
            <a:r>
              <a:rPr lang="en-US" sz="2000" dirty="0" smtClean="0"/>
              <a:t>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trip Q4.R8 during pre-cycle</a:t>
            </a:r>
          </a:p>
          <a:p>
            <a:pPr marL="569913" lvl="2" indent="-228600">
              <a:buClrTx/>
            </a:pPr>
            <a:r>
              <a:rPr lang="en-US" sz="2000" dirty="0" smtClean="0"/>
              <a:t>Experts checking, </a:t>
            </a:r>
            <a:r>
              <a:rPr lang="en-US" sz="2000" dirty="0" smtClean="0">
                <a:solidFill>
                  <a:srgbClr val="003399"/>
                </a:solidFill>
              </a:rPr>
              <a:t>access required</a:t>
            </a:r>
          </a:p>
          <a:p>
            <a:pPr marL="228600" lvl="1" indent="-228600">
              <a:buClrTx/>
            </a:pPr>
            <a:r>
              <a:rPr lang="en-US" sz="2200" dirty="0" smtClean="0"/>
              <a:t>BPM calibration IP6 </a:t>
            </a:r>
            <a:r>
              <a:rPr lang="en-US" sz="2200" dirty="0" smtClean="0">
                <a:sym typeface="Wingdings" pitchFamily="2" charset="2"/>
              </a:rPr>
              <a:t> estimate from Lars is fixed by 9:00</a:t>
            </a:r>
          </a:p>
          <a:p>
            <a:pPr marL="228600" lvl="1" indent="-228600">
              <a:buClrTx/>
            </a:pPr>
            <a:r>
              <a:rPr lang="en-US" sz="2200" dirty="0" smtClean="0">
                <a:sym typeface="Wingdings" pitchFamily="2" charset="2"/>
              </a:rPr>
              <a:t>Feedback problem for prepare for injection</a:t>
            </a:r>
          </a:p>
          <a:p>
            <a:pPr marL="228600" lvl="1" indent="-228600">
              <a:buClrTx/>
            </a:pPr>
            <a:r>
              <a:rPr lang="en-US" sz="2200" dirty="0" smtClean="0">
                <a:sym typeface="Wingdings" pitchFamily="2" charset="2"/>
              </a:rPr>
              <a:t>ADT ramp was fine (no squeeze done). Now problem preparing for injection</a:t>
            </a:r>
          </a:p>
          <a:p>
            <a:pPr marL="228600" lvl="1" indent="-228600">
              <a:buClrTx/>
            </a:pPr>
            <a:r>
              <a:rPr lang="en-US" sz="2200" dirty="0" smtClean="0">
                <a:sym typeface="Wingdings" pitchFamily="2" charset="2"/>
              </a:rPr>
              <a:t>Network problem</a:t>
            </a:r>
            <a:endParaRPr lang="en-US" sz="22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Morning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Feedback from </a:t>
            </a:r>
            <a:r>
              <a:rPr lang="en-US" dirty="0" err="1" smtClean="0"/>
              <a:t>cryo</a:t>
            </a:r>
            <a:r>
              <a:rPr lang="en-US" dirty="0" smtClean="0"/>
              <a:t> ... the RQ4.R8 quench/trip does not appear to be HTS current lead related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4:11 </a:t>
            </a:r>
            <a:r>
              <a:rPr lang="en-US" dirty="0" smtClean="0"/>
              <a:t>Q4.R8 – 5:35 </a:t>
            </a:r>
            <a:r>
              <a:rPr lang="en-US" dirty="0" err="1" smtClean="0"/>
              <a:t>cryo</a:t>
            </a:r>
            <a:r>
              <a:rPr lang="en-US" dirty="0" smtClean="0"/>
              <a:t> OK MR8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556792"/>
            <a:ext cx="610806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FBCT </a:t>
            </a:r>
            <a:r>
              <a:rPr lang="en-US" dirty="0" err="1" smtClean="0"/>
              <a:t>vs</a:t>
            </a:r>
            <a:r>
              <a:rPr lang="en-US" dirty="0" smtClean="0"/>
              <a:t> DCBCT B2 lower reading </a:t>
            </a:r>
            <a:r>
              <a:rPr lang="en-US" dirty="0" smtClean="0">
                <a:sym typeface="Wingdings" pitchFamily="2" charset="2"/>
              </a:rPr>
              <a:t> ok after </a:t>
            </a:r>
            <a:r>
              <a:rPr lang="en-US" dirty="0" smtClean="0"/>
              <a:t>FBCT phasing </a:t>
            </a:r>
            <a:r>
              <a:rPr lang="en-US" dirty="0" smtClean="0"/>
              <a:t>correction (</a:t>
            </a:r>
            <a:r>
              <a:rPr lang="en-US" dirty="0" smtClean="0"/>
              <a:t>M</a:t>
            </a:r>
            <a:r>
              <a:rPr lang="en-US" dirty="0" smtClean="0"/>
              <a:t>. Ludwig)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Sequencer loading 2011-type RF ramp blow-up  ok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Activated the energy and beta function limits for the collimators (S. Redaelli)</a:t>
            </a:r>
          </a:p>
          <a:p>
            <a:r>
              <a:rPr lang="en-GB" dirty="0" smtClean="0">
                <a:sym typeface="Wingdings" pitchFamily="2" charset="2"/>
              </a:rPr>
              <a:t>PM GUI OK</a:t>
            </a:r>
          </a:p>
          <a:p>
            <a:r>
              <a:rPr lang="en-GB" dirty="0" err="1" smtClean="0">
                <a:solidFill>
                  <a:srgbClr val="00B050"/>
                </a:solidFill>
                <a:sym typeface="Wingdings" pitchFamily="2" charset="2"/>
              </a:rPr>
              <a:t>Octupoles</a:t>
            </a:r>
            <a:r>
              <a:rPr lang="en-GB" dirty="0" smtClean="0">
                <a:solidFill>
                  <a:srgbClr val="00B050"/>
                </a:solidFill>
                <a:sym typeface="Wingdings" pitchFamily="2" charset="2"/>
              </a:rPr>
              <a:t> at </a:t>
            </a:r>
            <a:r>
              <a:rPr lang="en-GB" dirty="0" smtClean="0">
                <a:solidFill>
                  <a:srgbClr val="00B050"/>
                </a:solidFill>
                <a:sym typeface="Wingdings" pitchFamily="2" charset="2"/>
              </a:rPr>
              <a:t>450A</a:t>
            </a:r>
          </a:p>
          <a:p>
            <a:r>
              <a:rPr lang="en-GB" dirty="0" smtClean="0">
                <a:solidFill>
                  <a:srgbClr val="00B050"/>
                </a:solidFill>
                <a:sym typeface="Wingdings" pitchFamily="2" charset="2"/>
              </a:rPr>
              <a:t>Changed </a:t>
            </a:r>
            <a:r>
              <a:rPr lang="en-US" dirty="0" smtClean="0">
                <a:solidFill>
                  <a:srgbClr val="00B050"/>
                </a:solidFill>
              </a:rPr>
              <a:t>BPMS interlock window from +/- 3.6 mm to +/- 3.0 </a:t>
            </a:r>
            <a:r>
              <a:rPr lang="en-US" dirty="0" smtClean="0">
                <a:solidFill>
                  <a:srgbClr val="00B050"/>
                </a:solidFill>
              </a:rPr>
              <a:t>mm</a:t>
            </a:r>
          </a:p>
          <a:p>
            <a:r>
              <a:rPr lang="en-US" dirty="0" smtClean="0"/>
              <a:t>BTVDD: put back last years filters (Ana Guerrero)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/>
              <a:t>Some of the BPM front-ends seem to sporadically send (no) data at a reduced rate (different signature as yesterday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 ok after rebooting all BPM crates</a:t>
            </a:r>
          </a:p>
          <a:p>
            <a:pPr lvl="1"/>
            <a:r>
              <a:rPr lang="en-US" dirty="0" smtClean="0"/>
              <a:t>Afterwards: problem </a:t>
            </a:r>
            <a:r>
              <a:rPr lang="en-US" dirty="0" smtClean="0"/>
              <a:t>with the SR6 BPM crates that mean that the BPM calibration fails and needs manual intervention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asynchronous beam dump in collisions</a:t>
            </a:r>
          </a:p>
          <a:p>
            <a:r>
              <a:rPr lang="en-US" dirty="0" smtClean="0"/>
              <a:t>B1H loss map and an </a:t>
            </a:r>
            <a:r>
              <a:rPr lang="en-US" dirty="0" err="1" smtClean="0"/>
              <a:t>asynch</a:t>
            </a:r>
            <a:r>
              <a:rPr lang="en-US" dirty="0" smtClean="0"/>
              <a:t> beam dump with </a:t>
            </a:r>
            <a:r>
              <a:rPr lang="en-US" dirty="0" err="1" smtClean="0"/>
              <a:t>inj</a:t>
            </a:r>
            <a:r>
              <a:rPr lang="en-US" dirty="0" smtClean="0"/>
              <a:t> protection out</a:t>
            </a:r>
          </a:p>
          <a:p>
            <a:r>
              <a:rPr lang="en-US" dirty="0" smtClean="0"/>
              <a:t>ramp with probes to measure </a:t>
            </a:r>
            <a:r>
              <a:rPr lang="en-US" dirty="0" err="1" smtClean="0"/>
              <a:t>chroma</a:t>
            </a:r>
            <a:r>
              <a:rPr lang="en-US" dirty="0" smtClean="0"/>
              <a:t> and verify b3 corrections (chirp on, no long blow up, extra RF mod amplitude)</a:t>
            </a:r>
          </a:p>
          <a:p>
            <a:pPr lvl="1"/>
            <a:r>
              <a:rPr lang="en-US" dirty="0" smtClean="0"/>
              <a:t>squeeze in steps to correct the </a:t>
            </a:r>
            <a:r>
              <a:rPr lang="en-US" dirty="0" err="1" smtClean="0"/>
              <a:t>chroma</a:t>
            </a:r>
            <a:endParaRPr lang="en-US" dirty="0" smtClean="0"/>
          </a:p>
          <a:p>
            <a:pPr lvl="1"/>
            <a:r>
              <a:rPr lang="en-US" dirty="0" smtClean="0"/>
              <a:t>Lost B2 towards 0.7m, possibly due to the opening of the phase loop</a:t>
            </a:r>
          </a:p>
          <a:p>
            <a:pPr lvl="1"/>
            <a:r>
              <a:rPr lang="en-US" dirty="0" smtClean="0"/>
              <a:t>checking the effect of the </a:t>
            </a:r>
            <a:r>
              <a:rPr lang="en-US" dirty="0" err="1" smtClean="0"/>
              <a:t>octupoles</a:t>
            </a:r>
            <a:r>
              <a:rPr lang="en-US" dirty="0" smtClean="0"/>
              <a:t> on the chromaticity, orbit and lifetime</a:t>
            </a:r>
          </a:p>
          <a:p>
            <a:pPr lvl="1"/>
            <a:r>
              <a:rPr lang="en-US" dirty="0" smtClean="0"/>
              <a:t>Trip of Q4.R8 brought down MR8 and its </a:t>
            </a:r>
            <a:r>
              <a:rPr lang="en-US" dirty="0" err="1" smtClean="0"/>
              <a:t>cryo</a:t>
            </a:r>
            <a:endParaRPr lang="en-US" dirty="0" smtClean="0"/>
          </a:p>
          <a:p>
            <a:r>
              <a:rPr lang="en-US" dirty="0" err="1" smtClean="0"/>
              <a:t>asych</a:t>
            </a:r>
            <a:r>
              <a:rPr lang="en-US" dirty="0" smtClean="0"/>
              <a:t> dump test at injection with </a:t>
            </a:r>
            <a:r>
              <a:rPr lang="en-US" dirty="0" err="1" smtClean="0"/>
              <a:t>inj</a:t>
            </a:r>
            <a:r>
              <a:rPr lang="en-US" dirty="0" smtClean="0"/>
              <a:t> </a:t>
            </a:r>
            <a:r>
              <a:rPr lang="en-US" dirty="0" err="1" smtClean="0"/>
              <a:t>prot</a:t>
            </a:r>
            <a:r>
              <a:rPr lang="en-US" dirty="0" smtClean="0"/>
              <a:t> in and </a:t>
            </a:r>
            <a:r>
              <a:rPr lang="en-US" dirty="0" err="1" smtClean="0"/>
              <a:t>inj</a:t>
            </a:r>
            <a:r>
              <a:rPr lang="en-US" dirty="0" smtClean="0"/>
              <a:t> protection out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Set-up 50ns injection</a:t>
            </a:r>
          </a:p>
          <a:p>
            <a:pPr lvl="1"/>
            <a:r>
              <a:rPr lang="en-US" dirty="0" smtClean="0"/>
              <a:t>Solenoids at MKI ON, all other OFF</a:t>
            </a:r>
          </a:p>
          <a:p>
            <a:r>
              <a:rPr lang="en-US" dirty="0" smtClean="0"/>
              <a:t>Set-up ADT 50ns (</a:t>
            </a:r>
            <a:r>
              <a:rPr lang="en-US" dirty="0" smtClean="0"/>
              <a:t>for transfer functions at injection and </a:t>
            </a:r>
            <a:r>
              <a:rPr lang="en-US" dirty="0" smtClean="0"/>
              <a:t>collision tunes)</a:t>
            </a:r>
          </a:p>
          <a:p>
            <a:r>
              <a:rPr lang="en-US" dirty="0" smtClean="0"/>
              <a:t>BI set-up 50ns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</a:t>
            </a:r>
            <a:r>
              <a:rPr lang="en-US" dirty="0" smtClean="0"/>
              <a:t>Morning/Afternoon/Night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071808"/>
          <a:ext cx="8230165" cy="3733456"/>
        </p:xfrm>
        <a:graphic>
          <a:graphicData uri="http://schemas.openxmlformats.org/drawingml/2006/table">
            <a:tbl>
              <a:tblPr/>
              <a:tblGrid>
                <a:gridCol w="540783"/>
                <a:gridCol w="582702"/>
                <a:gridCol w="439461"/>
                <a:gridCol w="6667219"/>
              </a:tblGrid>
              <a:tr h="599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55" marR="6855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55" marR="6855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855" marR="6855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6600"/>
                          </a:solidFill>
                          <a:latin typeface="Arial"/>
                        </a:rPr>
                        <a:t>Chromaticity measurement and correction through ramp and squeeze (fat pilot 1.5E10, RF modulation reduced to 0.5E-4); no stop at stop-points; go to collisions without tune feed-back (no </a:t>
                      </a:r>
                      <a:r>
                        <a:rPr lang="en-US" sz="1600" b="1" i="0" u="none" strike="noStrike" dirty="0" err="1">
                          <a:solidFill>
                            <a:srgbClr val="006600"/>
                          </a:solidFill>
                          <a:latin typeface="Arial"/>
                        </a:rPr>
                        <a:t>lumi</a:t>
                      </a:r>
                      <a:r>
                        <a:rPr lang="en-US" sz="1600" b="1" i="0" u="none" strike="noStrike" dirty="0">
                          <a:solidFill>
                            <a:srgbClr val="006600"/>
                          </a:solidFill>
                          <a:latin typeface="Arial"/>
                        </a:rPr>
                        <a:t> optimization) and measure tune</a:t>
                      </a:r>
                    </a:p>
                  </a:txBody>
                  <a:tcPr marL="6855" marR="6855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9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WED</a:t>
                      </a:r>
                    </a:p>
                  </a:txBody>
                  <a:tcPr marL="6855" marR="6855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55" marR="6855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855" marR="6855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1 hour STABLE beams with 3 on 3 bunches (1.2E11)</a:t>
                      </a:r>
                    </a:p>
                  </a:txBody>
                  <a:tcPr marL="6855" marR="6855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9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WED</a:t>
                      </a:r>
                    </a:p>
                  </a:txBody>
                  <a:tcPr marL="6855" marR="6855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55" marR="6855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855" marR="6855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STABLE beams with 48 bunches and low-pile-up for ATLAS</a:t>
                      </a:r>
                    </a:p>
                  </a:txBody>
                  <a:tcPr marL="6855" marR="6855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9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THU</a:t>
                      </a:r>
                    </a:p>
                  </a:txBody>
                  <a:tcPr marL="6855" marR="6855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</a:p>
                  </a:txBody>
                  <a:tcPr marL="6855" marR="6855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855" marR="6855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STABLE beams with 48 bunches and low-pile-up for ATLAS</a:t>
                      </a:r>
                    </a:p>
                  </a:txBody>
                  <a:tcPr marL="6855" marR="6855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9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THU</a:t>
                      </a:r>
                    </a:p>
                  </a:txBody>
                  <a:tcPr marL="6855" marR="6855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55" marR="6855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855" marR="6855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STABLE beams with 84 bunches</a:t>
                      </a:r>
                    </a:p>
                  </a:txBody>
                  <a:tcPr marL="6855" marR="6855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9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THU</a:t>
                      </a:r>
                    </a:p>
                  </a:txBody>
                  <a:tcPr marL="6855" marR="6855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55" marR="6855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855" marR="6855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ADT set-up 1.4E11</a:t>
                      </a:r>
                    </a:p>
                  </a:txBody>
                  <a:tcPr marL="6855" marR="6855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9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FRI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55" marR="6855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55" marR="6855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855" marR="6855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STABLE beams with 84 bunches</a:t>
                      </a:r>
                    </a:p>
                  </a:txBody>
                  <a:tcPr marL="6855" marR="6855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9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FRI</a:t>
                      </a:r>
                    </a:p>
                  </a:txBody>
                  <a:tcPr marL="6855" marR="6855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55" marR="6855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855" marR="6855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bare ramp for FIDEL (test new model)</a:t>
                      </a:r>
                    </a:p>
                  </a:txBody>
                  <a:tcPr marL="6855" marR="6855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9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55" marR="6855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55" marR="6855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55" marR="6855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55" marR="6855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99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55" marR="6855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55" marR="6855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55" marR="6855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55" marR="6855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99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55" marR="6855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855" marR="6855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855" marR="6855" marT="68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6600"/>
                          </a:solidFill>
                          <a:latin typeface="Arial"/>
                        </a:rPr>
                        <a:t>Aperture margin measurements squeezed (non-colliding); retracting TCTs to 10/10.5 sigma and measure loss maps</a:t>
                      </a:r>
                    </a:p>
                  </a:txBody>
                  <a:tcPr marL="6855" marR="6855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indent="-2286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indent="-2286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Now: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access for </a:t>
            </a:r>
            <a:r>
              <a:rPr lang="en-US" sz="2000" dirty="0" smtClean="0">
                <a:solidFill>
                  <a:srgbClr val="003399"/>
                </a:solidFill>
              </a:rPr>
              <a:t>Q4.R8 and </a:t>
            </a:r>
            <a:r>
              <a:rPr lang="en-US" sz="2000" dirty="0" smtClean="0">
                <a:solidFill>
                  <a:srgbClr val="003399"/>
                </a:solidFill>
              </a:rPr>
              <a:t>RQTL10.R3B2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Lost B2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675" y="1019175"/>
            <a:ext cx="7994650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4072126"/>
              </p:ext>
            </p:extLst>
          </p:nvPr>
        </p:nvGraphicFramePr>
        <p:xfrm>
          <a:off x="463549" y="3068960"/>
          <a:ext cx="821848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251"/>
                <a:gridCol w="1224136"/>
                <a:gridCol w="1398706"/>
                <a:gridCol w="1643698"/>
                <a:gridCol w="1643698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Injection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Flat-top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Squeezed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Collision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Betatronic</a:t>
                      </a:r>
                      <a:r>
                        <a:rPr lang="en-US" dirty="0" smtClean="0"/>
                        <a:t>-H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Done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Betatronic</a:t>
                      </a:r>
                      <a:r>
                        <a:rPr lang="en-US" dirty="0" smtClean="0"/>
                        <a:t>-V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Done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Off-mom +500 Hz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Done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Off-mom -500 Hz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Done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Asynch</a:t>
                      </a:r>
                      <a:r>
                        <a:rPr lang="en-US" dirty="0" smtClean="0"/>
                        <a:t> dump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Done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MPS tests – Loss Maps</a:t>
            </a:r>
            <a:endParaRPr lang="en-GB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228600" y="9906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r>
              <a:rPr lang="en-US" sz="2400" dirty="0" smtClean="0"/>
              <a:t>To be analyzed by Collimation team and confirmed OK by </a:t>
            </a:r>
            <a:r>
              <a:rPr lang="en-US" sz="2400" dirty="0" err="1" smtClean="0"/>
              <a:t>rMPP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029230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lang="en-US" sz="2000" kern="0" dirty="0" smtClean="0">
              <a:solidFill>
                <a:srgbClr val="003399"/>
              </a:solidFill>
              <a:latin typeface="+mn-lt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lang="en-US" sz="2000" kern="0" dirty="0" smtClean="0">
              <a:solidFill>
                <a:srgbClr val="003399"/>
              </a:solidFill>
              <a:latin typeface="+mn-lt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lang="en-US" sz="2000" kern="0" dirty="0" smtClean="0">
              <a:solidFill>
                <a:srgbClr val="003399"/>
              </a:solidFill>
              <a:latin typeface="+mn-lt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lang="en-US" sz="2000" kern="0" dirty="0" smtClean="0">
              <a:solidFill>
                <a:srgbClr val="003399"/>
              </a:solidFill>
              <a:latin typeface="+mn-lt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lang="en-US" sz="2000" kern="0" dirty="0" smtClean="0">
              <a:solidFill>
                <a:srgbClr val="003399"/>
              </a:solidFill>
              <a:latin typeface="+mn-lt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Conclusion: </a:t>
            </a:r>
          </a:p>
          <a:p>
            <a:pPr marL="685800" lvl="1" indent="-2286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TCT/TCDQ ratio is fine for all dumps</a:t>
            </a:r>
          </a:p>
          <a:p>
            <a:pPr marL="685800" lvl="1" indent="-2286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000" kern="0" dirty="0" smtClean="0">
                <a:solidFill>
                  <a:srgbClr val="003399"/>
                </a:solidFill>
                <a:latin typeface="+mn-lt"/>
              </a:rPr>
              <a:t>A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fter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squeeze losses at the IPs, especially right of IP5, become more significant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Probably OK, but </a:t>
            </a:r>
            <a:r>
              <a:rPr lang="en-US" sz="2000" kern="0" dirty="0" smtClean="0">
                <a:solidFill>
                  <a:srgbClr val="003399"/>
                </a:solidFill>
                <a:latin typeface="+mn-lt"/>
                <a:sym typeface="Wingdings" pitchFamily="2" charset="2"/>
              </a:rPr>
              <a:t>s</a:t>
            </a:r>
            <a:r>
              <a:rPr lang="en-US" sz="2000" kern="0" noProof="0" dirty="0" err="1" smtClean="0">
                <a:solidFill>
                  <a:srgbClr val="003399"/>
                </a:solidFill>
                <a:latin typeface="+mn-lt"/>
                <a:sym typeface="Wingdings" pitchFamily="2" charset="2"/>
              </a:rPr>
              <a:t>hould</a:t>
            </a:r>
            <a:r>
              <a:rPr lang="en-US" sz="2000" kern="0" dirty="0" smtClean="0">
                <a:solidFill>
                  <a:srgbClr val="003399"/>
                </a:solidFill>
                <a:latin typeface="+mn-lt"/>
              </a:rPr>
              <a:t> be checked by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collimation team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 well.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MPS tests – asynchronous dumps J. Uythoven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64704"/>
          <a:ext cx="8229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584"/>
                <a:gridCol w="1368152"/>
                <a:gridCol w="469086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TCT/TCDQ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450 GeV </a:t>
                      </a:r>
                      <a:r>
                        <a:rPr lang="en-US" b="1" dirty="0" smtClean="0"/>
                        <a:t>with</a:t>
                      </a:r>
                      <a:r>
                        <a:rPr lang="en-US" dirty="0" smtClean="0"/>
                        <a:t> injection protection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B1: 6.4 e-6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B2:  7.3e-4: still OK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significant losses at other places in the ring.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450 GeV </a:t>
                      </a:r>
                      <a:r>
                        <a:rPr lang="en-US" b="1" dirty="0" smtClean="0"/>
                        <a:t>without</a:t>
                      </a:r>
                      <a:r>
                        <a:rPr lang="en-US" dirty="0" smtClean="0"/>
                        <a:t> injection protection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B1: 7.2e-6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B2: 5.1e-4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Other losses around the ring: Fine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Flat 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B1: 2e-6 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B2: 2e-4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significant losses outside the collimation area and TCT.4R5.B2.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 of squeeze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B1: 2.2e-5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B2: 3.9e-4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CC0099"/>
                          </a:solidFill>
                          <a:latin typeface="+mn-lt"/>
                          <a:ea typeface="+mn-ea"/>
                          <a:cs typeface="+mn-cs"/>
                        </a:rPr>
                        <a:t>More losses at the IPs than at flat top. However, highest losses outside collimation area at the TCTs. Still ok.</a:t>
                      </a:r>
                      <a:endParaRPr lang="en-US" dirty="0">
                        <a:solidFill>
                          <a:srgbClr val="CC00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Collision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B1: 3.2e-5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B2: 2.9e-4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rgbClr val="CC0099"/>
                          </a:solidFill>
                          <a:latin typeface="+mn-lt"/>
                          <a:ea typeface="+mn-ea"/>
                          <a:cs typeface="+mn-cs"/>
                        </a:rPr>
                        <a:t>Losses around the different IPs smaller than at the TCTs. Similar to end of squeeze. </a:t>
                      </a:r>
                      <a:endParaRPr lang="en-US" dirty="0">
                        <a:solidFill>
                          <a:srgbClr val="CC00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MPS tests – asynchronous dumps – cont.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kern="1200" dirty="0" smtClean="0">
                <a:solidFill>
                  <a:schemeClr val="dk1"/>
                </a:solidFill>
              </a:rPr>
              <a:t>Comparison 2011 to 2012 losses at IP5 – asynchronous dump in ‘collision’</a:t>
            </a:r>
            <a:endParaRPr lang="en-US" dirty="0"/>
          </a:p>
        </p:txBody>
      </p:sp>
      <p:pic>
        <p:nvPicPr>
          <p:cNvPr id="16386" name="Picture 2" descr="image004"/>
          <p:cNvPicPr>
            <a:picLocks noChangeAspect="1" noChangeArrowheads="1"/>
          </p:cNvPicPr>
          <p:nvPr/>
        </p:nvPicPr>
        <p:blipFill>
          <a:blip r:embed="rId2" cstate="print"/>
          <a:srcRect b="48367"/>
          <a:stretch>
            <a:fillRect/>
          </a:stretch>
        </p:blipFill>
        <p:spPr bwMode="auto">
          <a:xfrm>
            <a:off x="148208" y="1412776"/>
            <a:ext cx="8816280" cy="2291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1" descr="cid:image001.png@01CD11AD.C2CE3240"/>
          <p:cNvPicPr>
            <a:picLocks noChangeAspect="1" noChangeArrowheads="1"/>
          </p:cNvPicPr>
          <p:nvPr/>
        </p:nvPicPr>
        <p:blipFill>
          <a:blip r:embed="rId3" cstate="print"/>
          <a:srcRect b="40971"/>
          <a:stretch>
            <a:fillRect/>
          </a:stretch>
        </p:blipFill>
        <p:spPr bwMode="auto">
          <a:xfrm>
            <a:off x="179512" y="3789040"/>
            <a:ext cx="873542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MCS (</a:t>
            </a:r>
            <a:r>
              <a:rPr lang="en-US" dirty="0" err="1" smtClean="0"/>
              <a:t>sextupole</a:t>
            </a:r>
            <a:r>
              <a:rPr lang="en-US" dirty="0" smtClean="0"/>
              <a:t> corrector spool pieces) b3 corrections (according to earlier measurements with ‘bare ramp’) for the beginning of the flat-top </a:t>
            </a:r>
          </a:p>
          <a:p>
            <a:pPr marL="793750" lvl="1" indent="-457200"/>
            <a:r>
              <a:rPr lang="en-US" dirty="0" smtClean="0"/>
              <a:t>Overcompensation by ~1.2 units for B1. Slightly smaller for B2 where the drift is not anti-symmetric for H and V </a:t>
            </a:r>
            <a:r>
              <a:rPr lang="en-US" dirty="0" smtClean="0">
                <a:sym typeface="Wingdings" pitchFamily="2" charset="2"/>
              </a:rPr>
              <a:t> needs another iteration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Feed-forward chromaticity correction performed with lattice </a:t>
            </a:r>
            <a:r>
              <a:rPr lang="en-US" dirty="0" err="1" smtClean="0"/>
              <a:t>sextupoles</a:t>
            </a:r>
            <a:r>
              <a:rPr lang="en-US" dirty="0" smtClean="0"/>
              <a:t> for the ramp (snap-back) and squeeze</a:t>
            </a:r>
          </a:p>
          <a:p>
            <a:pPr marL="793750" lvl="1" indent="-457200"/>
            <a:r>
              <a:rPr lang="en-US" dirty="0" smtClean="0"/>
              <a:t>To be tested with next ramp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Update of FIDEL model based correction for injection and snap-back </a:t>
            </a:r>
            <a:r>
              <a:rPr lang="en-US" dirty="0" smtClean="0">
                <a:sym typeface="Wingdings" pitchFamily="2" charset="2"/>
              </a:rPr>
              <a:t> to be scheduled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Chromaticity corrections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Measured Chromaticity at start of flat-top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809873"/>
            <a:ext cx="8846833" cy="5787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little Ionization </a:t>
            </a:r>
            <a:r>
              <a:rPr lang="en-US" dirty="0" smtClean="0"/>
              <a:t>chambers, LICs, are </a:t>
            </a:r>
            <a:r>
              <a:rPr lang="en-US" dirty="0" smtClean="0"/>
              <a:t>disconnected from BIS. T</a:t>
            </a:r>
            <a:r>
              <a:rPr lang="en-US" dirty="0" smtClean="0"/>
              <a:t>emporary </a:t>
            </a:r>
            <a:r>
              <a:rPr lang="en-US" dirty="0" smtClean="0"/>
              <a:t>solution until the performance of these detectors is understood. </a:t>
            </a:r>
            <a:endParaRPr lang="en-US" dirty="0" smtClean="0"/>
          </a:p>
          <a:p>
            <a:pPr lvl="1"/>
            <a:r>
              <a:rPr lang="en-US" dirty="0" smtClean="0"/>
              <a:t>BLMEL.06L2.B1E10_MSIB</a:t>
            </a:r>
          </a:p>
          <a:p>
            <a:pPr lvl="1"/>
            <a:r>
              <a:rPr lang="en-US" dirty="0" smtClean="0"/>
              <a:t>BLMEL.06R8.B2E10_MSIB</a:t>
            </a:r>
          </a:p>
          <a:p>
            <a:pPr lvl="1"/>
            <a:r>
              <a:rPr lang="en-US" dirty="0" smtClean="0"/>
              <a:t>BLMQL.08L2.B2I10_MQML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four new monitors </a:t>
            </a:r>
            <a:r>
              <a:rPr lang="en-US" dirty="0" smtClean="0"/>
              <a:t>at </a:t>
            </a:r>
            <a:r>
              <a:rPr lang="en-US" dirty="0" smtClean="0"/>
              <a:t>TCTVA (winter TS) </a:t>
            </a:r>
            <a:r>
              <a:rPr lang="en-US" dirty="0" smtClean="0"/>
              <a:t>in IP2 are set as maskable </a:t>
            </a:r>
            <a:r>
              <a:rPr lang="en-US" dirty="0" smtClean="0"/>
              <a:t>BLMs (like all other TCT BLMs):</a:t>
            </a:r>
          </a:p>
          <a:p>
            <a:pPr lvl="1"/>
            <a:r>
              <a:rPr lang="pt-BR" dirty="0" smtClean="0"/>
              <a:t>BLMEI.04L2.B1E10_TCTVA.4L2.B1</a:t>
            </a:r>
          </a:p>
          <a:p>
            <a:pPr lvl="1"/>
            <a:r>
              <a:rPr lang="pt-BR" dirty="0" smtClean="0"/>
              <a:t>BLMEI.04R2.B2E10_TCTVA.4R2.B2</a:t>
            </a:r>
          </a:p>
          <a:p>
            <a:pPr lvl="1"/>
            <a:r>
              <a:rPr lang="pt-BR" dirty="0" smtClean="0"/>
              <a:t>BLMES.04L2.B1E10_TCTVA.4L2.B1</a:t>
            </a:r>
          </a:p>
          <a:p>
            <a:pPr lvl="1"/>
            <a:r>
              <a:rPr lang="pt-BR" dirty="0" smtClean="0"/>
              <a:t>BLMES.04R2.B2E10_TCTVA.4R2.B2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BLM changes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1454</Words>
  <Application>Microsoft Office PowerPoint</Application>
  <PresentationFormat>On-screen Show (4:3)</PresentationFormat>
  <Paragraphs>208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Tuesday 3.4.2011</vt:lpstr>
      <vt:lpstr>Tuesday Morning/Afternoon/Night</vt:lpstr>
      <vt:lpstr>Lost B2</vt:lpstr>
      <vt:lpstr>MPS tests – Loss Maps</vt:lpstr>
      <vt:lpstr>MPS tests – asynchronous dumps J. Uythoven</vt:lpstr>
      <vt:lpstr>MPS tests – asynchronous dumps – cont.</vt:lpstr>
      <vt:lpstr>Chromaticity corrections</vt:lpstr>
      <vt:lpstr>Measured Chromaticity at start of flat-top</vt:lpstr>
      <vt:lpstr>BLM changes</vt:lpstr>
      <vt:lpstr>Set-up 50 ns injection</vt:lpstr>
      <vt:lpstr>MKI Vacuum – spike at magnet D IP8</vt:lpstr>
      <vt:lpstr>Vacuum activity around TDI IP2</vt:lpstr>
      <vt:lpstr>ADT set-up 50ns – Summary (Daniel Valuch)</vt:lpstr>
      <vt:lpstr>BI set-up 50ns (BPM and BBQ, in parallel: BSRT, BGI, FBCT)</vt:lpstr>
      <vt:lpstr>Emittances of the 12b 50ns train at injection</vt:lpstr>
      <vt:lpstr>Emittances of the 12b 50ns train at injection</vt:lpstr>
      <vt:lpstr>Wednesday Morning</vt:lpstr>
      <vt:lpstr>4:11 Q4.R8 – 5:35 cryo OK MR8</vt:lpstr>
      <vt:lpstr>Others</vt:lpstr>
      <vt:lpstr>Planning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2011-10-06T20:11:26Z</dcterms:created>
  <dcterms:modified xsi:type="dcterms:W3CDTF">2012-04-04T06:17:03Z</dcterms:modified>
</cp:coreProperties>
</file>