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Lst>
  <p:notesMasterIdLst>
    <p:notesMasterId r:id="rId14"/>
  </p:notesMasterIdLst>
  <p:handoutMasterIdLst>
    <p:handoutMasterId r:id="rId15"/>
  </p:handoutMasterIdLst>
  <p:sldIdLst>
    <p:sldId id="540" r:id="rId2"/>
    <p:sldId id="543" r:id="rId3"/>
    <p:sldId id="548" r:id="rId4"/>
    <p:sldId id="549" r:id="rId5"/>
    <p:sldId id="552" r:id="rId6"/>
    <p:sldId id="550" r:id="rId7"/>
    <p:sldId id="551" r:id="rId8"/>
    <p:sldId id="554" r:id="rId9"/>
    <p:sldId id="553" r:id="rId10"/>
    <p:sldId id="545" r:id="rId11"/>
    <p:sldId id="546" r:id="rId12"/>
    <p:sldId id="547" r:id="rId13"/>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CC0099"/>
    <a:srgbClr val="006600"/>
    <a:srgbClr val="FE8002"/>
    <a:srgbClr val="FD5C03"/>
    <a:srgbClr val="8C8C8C"/>
    <a:srgbClr val="02D002"/>
    <a:srgbClr val="99FF66"/>
    <a:srgbClr val="FF9999"/>
    <a:srgbClr val="8C9D2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8" autoAdjust="0"/>
    <p:restoredTop sz="99274" autoAdjust="0"/>
  </p:normalViewPr>
  <p:slideViewPr>
    <p:cSldViewPr snapToObjects="1">
      <p:cViewPr>
        <p:scale>
          <a:sx n="70" d="100"/>
          <a:sy n="70" d="100"/>
        </p:scale>
        <p:origin x="-67" y="-336"/>
      </p:cViewPr>
      <p:guideLst>
        <p:guide orient="horz" pos="28"/>
        <p:guide pos="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3/22/2012</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7B2CF9C-0117-4802-A492-4949F13F6F21}" type="slidenum">
              <a:rPr lang="en-GB" smtClean="0"/>
              <a:pPr>
                <a:defRPr/>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a:xfrm>
            <a:off x="6902450" y="6632575"/>
            <a:ext cx="2133600" cy="252413"/>
          </a:xfrm>
          <a:prstGeom prst="rect">
            <a:avLst/>
          </a:prstGeom>
        </p:spPr>
        <p:txBody>
          <a:bodyPr/>
          <a:lstStyle>
            <a:lvl1pPr>
              <a:defRPr/>
            </a:lvl1pPr>
          </a:lstStyle>
          <a:p>
            <a:fld id="{57C3E7D3-E8A8-4E1B-881E-DBC7929F1526}" type="slidenum">
              <a:rPr lang="en-US"/>
              <a:pPr/>
              <a:t>‹#›</a:t>
            </a:fld>
            <a:endParaRPr lang="en-US"/>
          </a:p>
        </p:txBody>
      </p:sp>
      <p:sp>
        <p:nvSpPr>
          <p:cNvPr id="7" name="Footer Placeholder 3"/>
          <p:cNvSpPr>
            <a:spLocks noGrp="1"/>
          </p:cNvSpPr>
          <p:nvPr userDrawn="1">
            <p:ph type="ftr" sz="quarter" idx="10"/>
          </p:nvPr>
        </p:nvSpPr>
        <p:spPr>
          <a:xfrm>
            <a:off x="3124200" y="6632575"/>
            <a:ext cx="2895600" cy="252413"/>
          </a:xfrm>
          <a:prstGeom prst="rect">
            <a:avLst/>
          </a:prstGeom>
        </p:spPr>
        <p:txBody>
          <a:bodyPr/>
          <a:lstStyle/>
          <a:p>
            <a:r>
              <a:rPr lang="en-US" smtClean="0"/>
              <a:t>LHC 8:30 meeting</a:t>
            </a:r>
            <a:endParaRPr lang="en-US" dirty="0"/>
          </a:p>
        </p:txBody>
      </p:sp>
      <p:sp>
        <p:nvSpPr>
          <p:cNvPr id="8" name="Date Placeholder 4"/>
          <p:cNvSpPr>
            <a:spLocks noGrp="1"/>
          </p:cNvSpPr>
          <p:nvPr userDrawn="1">
            <p:ph type="dt" sz="half" idx="12"/>
          </p:nvPr>
        </p:nvSpPr>
        <p:spPr>
          <a:xfrm>
            <a:off x="34925" y="6616700"/>
            <a:ext cx="2133600" cy="268288"/>
          </a:xfrm>
          <a:prstGeom prst="rect">
            <a:avLst/>
          </a:prstGeom>
        </p:spPr>
        <p:txBody>
          <a:bodyPr/>
          <a:lstStyle/>
          <a:p>
            <a:fld id="{03DA86B3-7CAA-4832-AFD6-354CBE3B41A6}" type="datetime1">
              <a:rPr lang="en-US" smtClean="0"/>
              <a:pPr/>
              <a:t>3/22/2012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2012-03-22</a:t>
            </a:r>
          </a:p>
        </p:txBody>
      </p:sp>
      <p:sp>
        <p:nvSpPr>
          <p:cNvPr id="1040" name="Text Box 16"/>
          <p:cNvSpPr txBox="1">
            <a:spLocks noChangeArrowheads="1"/>
          </p:cNvSpPr>
          <p:nvPr/>
        </p:nvSpPr>
        <p:spPr bwMode="auto">
          <a:xfrm>
            <a:off x="381000" y="6542088"/>
            <a:ext cx="3386138" cy="290512"/>
          </a:xfrm>
          <a:prstGeom prst="rect">
            <a:avLst/>
          </a:prstGeom>
          <a:noFill/>
          <a:ln w="9525">
            <a:noFill/>
            <a:miter lim="800000"/>
            <a:headEnd/>
            <a:tailEnd/>
          </a:ln>
          <a:effectLst/>
        </p:spPr>
        <p:txBody>
          <a:bodyPr>
            <a:spAutoFit/>
          </a:bodyPr>
          <a:lstStyle/>
          <a:p>
            <a:pPr>
              <a:spcBef>
                <a:spcPct val="50000"/>
              </a:spcBef>
              <a:defRPr/>
            </a:pPr>
            <a:r>
              <a:rPr lang="en-US" sz="1300" dirty="0" smtClean="0"/>
              <a:t>LHC</a:t>
            </a:r>
            <a:r>
              <a:rPr lang="en-US" sz="1300" baseline="0" dirty="0" smtClean="0"/>
              <a:t> 8:30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 id="2147483818" r:id="rId5"/>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buNone/>
            </a:pPr>
            <a:endParaRPr lang="en-US" sz="2400" dirty="0"/>
          </a:p>
        </p:txBody>
      </p:sp>
      <p:sp>
        <p:nvSpPr>
          <p:cNvPr id="3" name="Title 2"/>
          <p:cNvSpPr>
            <a:spLocks noGrp="1"/>
          </p:cNvSpPr>
          <p:nvPr>
            <p:ph type="ctrTitle"/>
          </p:nvPr>
        </p:nvSpPr>
        <p:spPr/>
        <p:txBody>
          <a:bodyPr/>
          <a:lstStyle/>
          <a:p>
            <a:r>
              <a:rPr lang="en-US" dirty="0" smtClean="0"/>
              <a:t>Wednesday 21 March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 - details under discussion</a:t>
            </a:r>
            <a:endParaRPr lang="en-GB" dirty="0"/>
          </a:p>
        </p:txBody>
      </p:sp>
      <p:graphicFrame>
        <p:nvGraphicFramePr>
          <p:cNvPr id="6" name="Table 5"/>
          <p:cNvGraphicFramePr>
            <a:graphicFrameLocks noGrp="1"/>
          </p:cNvGraphicFramePr>
          <p:nvPr/>
        </p:nvGraphicFramePr>
        <p:xfrm>
          <a:off x="251520" y="767366"/>
          <a:ext cx="8640960" cy="5974002"/>
        </p:xfrm>
        <a:graphic>
          <a:graphicData uri="http://schemas.openxmlformats.org/drawingml/2006/table">
            <a:tbl>
              <a:tblPr>
                <a:tableStyleId>{284E427A-3D55-4303-BF80-6455036E1DE7}</a:tableStyleId>
              </a:tblPr>
              <a:tblGrid>
                <a:gridCol w="2284777"/>
                <a:gridCol w="6356183"/>
              </a:tblGrid>
              <a:tr h="207023">
                <a:tc>
                  <a:txBody>
                    <a:bodyPr/>
                    <a:lstStyle/>
                    <a:p>
                      <a:pPr marL="111125">
                        <a:spcAft>
                          <a:spcPts val="0"/>
                        </a:spcAft>
                      </a:pPr>
                      <a:r>
                        <a:rPr lang="en-US" sz="1700" dirty="0"/>
                        <a:t>Thu 08:00 – 13:00</a:t>
                      </a:r>
                      <a:endParaRPr lang="en-US" sz="1700" dirty="0">
                        <a:latin typeface="Calibri"/>
                        <a:ea typeface="Calibri"/>
                        <a:cs typeface="Times New Roman"/>
                      </a:endParaRPr>
                    </a:p>
                  </a:txBody>
                  <a:tcPr marL="42333" marR="42333" marT="0" marB="0"/>
                </a:tc>
                <a:tc>
                  <a:txBody>
                    <a:bodyPr/>
                    <a:lstStyle/>
                    <a:p>
                      <a:pPr>
                        <a:spcAft>
                          <a:spcPts val="0"/>
                        </a:spcAft>
                      </a:pPr>
                      <a:r>
                        <a:rPr lang="en-US" sz="1700"/>
                        <a:t>K-mod check 4 TeV</a:t>
                      </a:r>
                      <a:endParaRPr lang="en-US" sz="1700">
                        <a:latin typeface="Calibri"/>
                        <a:ea typeface="Calibri"/>
                        <a:cs typeface="Times New Roman"/>
                      </a:endParaRPr>
                    </a:p>
                  </a:txBody>
                  <a:tcPr marL="42333" marR="42333" marT="0" marB="0"/>
                </a:tc>
              </a:tr>
              <a:tr h="207023">
                <a:tc>
                  <a:txBody>
                    <a:bodyPr/>
                    <a:lstStyle/>
                    <a:p>
                      <a:pPr marL="111125">
                        <a:spcAft>
                          <a:spcPts val="0"/>
                        </a:spcAft>
                      </a:pPr>
                      <a:r>
                        <a:rPr lang="en-US" sz="1700"/>
                        <a:t>Thu 13:00 – 14:00</a:t>
                      </a:r>
                      <a:endParaRPr lang="en-US" sz="1700">
                        <a:latin typeface="Calibri"/>
                        <a:ea typeface="Calibri"/>
                        <a:cs typeface="Times New Roman"/>
                      </a:endParaRPr>
                    </a:p>
                  </a:txBody>
                  <a:tcPr marL="42333" marR="42333" marT="0" marB="0"/>
                </a:tc>
                <a:tc>
                  <a:txBody>
                    <a:bodyPr/>
                    <a:lstStyle/>
                    <a:p>
                      <a:pPr>
                        <a:spcAft>
                          <a:spcPts val="0"/>
                        </a:spcAft>
                      </a:pPr>
                      <a:r>
                        <a:rPr lang="en-US" sz="1700" dirty="0"/>
                        <a:t>Splashes Atlas (5 – 10)</a:t>
                      </a:r>
                      <a:endParaRPr lang="en-US" sz="1700" dirty="0">
                        <a:latin typeface="Calibri"/>
                        <a:ea typeface="Calibri"/>
                        <a:cs typeface="Times New Roman"/>
                      </a:endParaRPr>
                    </a:p>
                  </a:txBody>
                  <a:tcPr marL="42333" marR="42333" marT="0" marB="0"/>
                </a:tc>
              </a:tr>
              <a:tr h="414047">
                <a:tc>
                  <a:txBody>
                    <a:bodyPr/>
                    <a:lstStyle/>
                    <a:p>
                      <a:pPr marL="111125">
                        <a:spcAft>
                          <a:spcPts val="0"/>
                        </a:spcAft>
                      </a:pPr>
                      <a:r>
                        <a:rPr lang="en-US" sz="1700"/>
                        <a:t>Thu 14:00 – 20:00</a:t>
                      </a:r>
                      <a:endParaRPr lang="en-US" sz="1700">
                        <a:latin typeface="Calibri"/>
                        <a:ea typeface="Calibri"/>
                        <a:cs typeface="Times New Roman"/>
                      </a:endParaRPr>
                    </a:p>
                  </a:txBody>
                  <a:tcPr marL="42333" marR="42333" marT="0" marB="0"/>
                </a:tc>
                <a:tc>
                  <a:txBody>
                    <a:bodyPr/>
                    <a:lstStyle/>
                    <a:p>
                      <a:pPr>
                        <a:spcAft>
                          <a:spcPts val="0"/>
                        </a:spcAft>
                      </a:pPr>
                      <a:r>
                        <a:rPr lang="en-US" sz="1700" dirty="0" smtClean="0"/>
                        <a:t>Energy </a:t>
                      </a:r>
                      <a:r>
                        <a:rPr lang="en-US" sz="1700" dirty="0"/>
                        <a:t>feedback, Crossing etc throughout the squeeze, </a:t>
                      </a:r>
                      <a:r>
                        <a:rPr lang="en-US" sz="1700" dirty="0" err="1"/>
                        <a:t>LHCb</a:t>
                      </a:r>
                      <a:r>
                        <a:rPr lang="en-US" sz="1700" dirty="0"/>
                        <a:t> special</a:t>
                      </a:r>
                      <a:endParaRPr lang="en-US" sz="1700" dirty="0">
                        <a:latin typeface="Calibri"/>
                        <a:ea typeface="Calibri"/>
                        <a:cs typeface="Times New Roman"/>
                      </a:endParaRPr>
                    </a:p>
                  </a:txBody>
                  <a:tcPr marL="42333" marR="42333" marT="0" marB="0"/>
                </a:tc>
              </a:tr>
              <a:tr h="207023">
                <a:tc>
                  <a:txBody>
                    <a:bodyPr/>
                    <a:lstStyle/>
                    <a:p>
                      <a:pPr marL="111125">
                        <a:spcAft>
                          <a:spcPts val="0"/>
                        </a:spcAft>
                      </a:pPr>
                      <a:r>
                        <a:rPr lang="en-US" sz="1700"/>
                        <a:t>Thu 20:00 – 7:30</a:t>
                      </a:r>
                      <a:endParaRPr lang="en-US" sz="1700">
                        <a:latin typeface="Calibri"/>
                        <a:ea typeface="Calibri"/>
                        <a:cs typeface="Times New Roman"/>
                      </a:endParaRPr>
                    </a:p>
                  </a:txBody>
                  <a:tcPr marL="42333" marR="42333" marT="0" marB="0"/>
                </a:tc>
                <a:tc>
                  <a:txBody>
                    <a:bodyPr/>
                    <a:lstStyle/>
                    <a:p>
                      <a:pPr>
                        <a:spcAft>
                          <a:spcPts val="0"/>
                        </a:spcAft>
                      </a:pPr>
                      <a:r>
                        <a:rPr lang="en-US" sz="1700"/>
                        <a:t>Injection protection set-up (including TCDQ)</a:t>
                      </a:r>
                      <a:endParaRPr lang="en-US" sz="1700">
                        <a:latin typeface="Calibri"/>
                        <a:ea typeface="Calibri"/>
                        <a:cs typeface="Times New Roman"/>
                      </a:endParaRPr>
                    </a:p>
                  </a:txBody>
                  <a:tcPr marL="42333" marR="42333" marT="0" marB="0"/>
                </a:tc>
              </a:tr>
              <a:tr h="207023">
                <a:tc>
                  <a:txBody>
                    <a:bodyPr/>
                    <a:lstStyle/>
                    <a:p>
                      <a:pPr marL="111125">
                        <a:spcAft>
                          <a:spcPts val="0"/>
                        </a:spcAft>
                      </a:pPr>
                      <a:r>
                        <a:rPr lang="en-US" sz="1700"/>
                        <a:t>Fri 7:30 – 8:00</a:t>
                      </a:r>
                      <a:endParaRPr lang="en-US" sz="1700">
                        <a:latin typeface="Calibri"/>
                        <a:ea typeface="Calibri"/>
                        <a:cs typeface="Times New Roman"/>
                      </a:endParaRPr>
                    </a:p>
                  </a:txBody>
                  <a:tcPr marL="42333" marR="42333" marT="0" marB="0"/>
                </a:tc>
                <a:tc>
                  <a:txBody>
                    <a:bodyPr/>
                    <a:lstStyle/>
                    <a:p>
                      <a:pPr>
                        <a:spcAft>
                          <a:spcPts val="0"/>
                        </a:spcAft>
                      </a:pPr>
                      <a:r>
                        <a:rPr lang="en-US" sz="1700"/>
                        <a:t>prepare access</a:t>
                      </a:r>
                      <a:endParaRPr lang="en-US" sz="1700">
                        <a:latin typeface="Calibri"/>
                        <a:ea typeface="Calibri"/>
                        <a:cs typeface="Times New Roman"/>
                      </a:endParaRPr>
                    </a:p>
                  </a:txBody>
                  <a:tcPr marL="42333" marR="42333" marT="0" marB="0"/>
                </a:tc>
              </a:tr>
              <a:tr h="207023">
                <a:tc>
                  <a:txBody>
                    <a:bodyPr/>
                    <a:lstStyle/>
                    <a:p>
                      <a:pPr marL="111125">
                        <a:spcAft>
                          <a:spcPts val="0"/>
                        </a:spcAft>
                      </a:pPr>
                      <a:r>
                        <a:rPr lang="en-US" sz="1700"/>
                        <a:t>Fri 08:00 – 11:00</a:t>
                      </a:r>
                      <a:endParaRPr lang="en-US" sz="1700">
                        <a:latin typeface="Calibri"/>
                        <a:ea typeface="Calibri"/>
                        <a:cs typeface="Times New Roman"/>
                      </a:endParaRPr>
                    </a:p>
                  </a:txBody>
                  <a:tcPr marL="42333" marR="42333" marT="0" marB="0"/>
                </a:tc>
                <a:tc>
                  <a:txBody>
                    <a:bodyPr/>
                    <a:lstStyle/>
                    <a:p>
                      <a:pPr>
                        <a:spcAft>
                          <a:spcPts val="0"/>
                        </a:spcAft>
                      </a:pPr>
                      <a:r>
                        <a:rPr lang="en-US" sz="1700" b="1" dirty="0">
                          <a:solidFill>
                            <a:srgbClr val="C00000"/>
                          </a:solidFill>
                        </a:rPr>
                        <a:t>Access</a:t>
                      </a:r>
                      <a:r>
                        <a:rPr lang="en-US" sz="1700" dirty="0"/>
                        <a:t> – FGC </a:t>
                      </a:r>
                      <a:r>
                        <a:rPr lang="en-US" sz="1700" dirty="0" smtClean="0"/>
                        <a:t>release (access IP4 tunnel only till 9:00)</a:t>
                      </a:r>
                      <a:endParaRPr lang="en-US" sz="1700" dirty="0">
                        <a:latin typeface="Calibri"/>
                        <a:ea typeface="Calibri"/>
                        <a:cs typeface="Times New Roman"/>
                      </a:endParaRPr>
                    </a:p>
                  </a:txBody>
                  <a:tcPr marL="42333" marR="42333" marT="0" marB="0"/>
                </a:tc>
              </a:tr>
              <a:tr h="207023">
                <a:tc>
                  <a:txBody>
                    <a:bodyPr/>
                    <a:lstStyle/>
                    <a:p>
                      <a:pPr marL="111125">
                        <a:spcAft>
                          <a:spcPts val="0"/>
                        </a:spcAft>
                      </a:pPr>
                      <a:r>
                        <a:rPr lang="en-US" sz="1700"/>
                        <a:t>Fri 11:00 – 23:00</a:t>
                      </a:r>
                      <a:endParaRPr lang="en-US" sz="1700">
                        <a:latin typeface="Calibri"/>
                        <a:ea typeface="Calibri"/>
                        <a:cs typeface="Times New Roman"/>
                      </a:endParaRPr>
                    </a:p>
                  </a:txBody>
                  <a:tcPr marL="42333" marR="42333" marT="0" marB="0"/>
                </a:tc>
                <a:tc>
                  <a:txBody>
                    <a:bodyPr/>
                    <a:lstStyle/>
                    <a:p>
                      <a:pPr>
                        <a:spcAft>
                          <a:spcPts val="0"/>
                        </a:spcAft>
                      </a:pPr>
                      <a:r>
                        <a:rPr lang="en-US" sz="1700"/>
                        <a:t>Aperture at 0.6 m – check with Daniel for ADT at 4 TeV</a:t>
                      </a:r>
                      <a:endParaRPr lang="en-US" sz="1700">
                        <a:latin typeface="Calibri"/>
                        <a:ea typeface="Calibri"/>
                        <a:cs typeface="Times New Roman"/>
                      </a:endParaRPr>
                    </a:p>
                  </a:txBody>
                  <a:tcPr marL="42333" marR="42333" marT="0" marB="0"/>
                </a:tc>
              </a:tr>
              <a:tr h="828092">
                <a:tc>
                  <a:txBody>
                    <a:bodyPr/>
                    <a:lstStyle/>
                    <a:p>
                      <a:pPr marL="111125">
                        <a:spcAft>
                          <a:spcPts val="0"/>
                        </a:spcAft>
                      </a:pPr>
                      <a:r>
                        <a:rPr lang="en-US" sz="1700"/>
                        <a:t>Fri 23:00 – Sat 8:00</a:t>
                      </a:r>
                      <a:endParaRPr lang="en-US" sz="1700">
                        <a:latin typeface="Calibri"/>
                        <a:ea typeface="Calibri"/>
                        <a:cs typeface="Times New Roman"/>
                      </a:endParaRPr>
                    </a:p>
                  </a:txBody>
                  <a:tcPr marL="42333" marR="42333" marT="0" marB="0"/>
                </a:tc>
                <a:tc>
                  <a:txBody>
                    <a:bodyPr/>
                    <a:lstStyle/>
                    <a:p>
                      <a:pPr>
                        <a:spcAft>
                          <a:spcPts val="0"/>
                        </a:spcAft>
                      </a:pPr>
                      <a:r>
                        <a:rPr lang="en-US" sz="1700" dirty="0"/>
                        <a:t>With new collimator ramp functions. Full LHC cycle with 1 probe bunch per beam (</a:t>
                      </a:r>
                      <a:r>
                        <a:rPr lang="en-US" sz="1700" dirty="0" err="1"/>
                        <a:t>chroma</a:t>
                      </a:r>
                      <a:r>
                        <a:rPr lang="en-US" sz="1700" dirty="0"/>
                        <a:t> measurements during the ramp) squeeze, collision, MPS test (switch D1 </a:t>
                      </a:r>
                      <a:r>
                        <a:rPr lang="en-US" sz="1700" dirty="0" smtClean="0"/>
                        <a:t>etc </a:t>
                      </a:r>
                      <a:r>
                        <a:rPr lang="en-US" sz="1700" dirty="0"/>
                        <a:t>off) and repeat as often as possible</a:t>
                      </a:r>
                      <a:endParaRPr lang="en-US" sz="1700" dirty="0">
                        <a:latin typeface="Calibri"/>
                        <a:ea typeface="Calibri"/>
                        <a:cs typeface="Times New Roman"/>
                      </a:endParaRPr>
                    </a:p>
                  </a:txBody>
                  <a:tcPr marL="42333" marR="42333" marT="0" marB="0"/>
                </a:tc>
              </a:tr>
              <a:tr h="207023">
                <a:tc>
                  <a:txBody>
                    <a:bodyPr/>
                    <a:lstStyle/>
                    <a:p>
                      <a:pPr marL="111125">
                        <a:spcAft>
                          <a:spcPts val="0"/>
                        </a:spcAft>
                      </a:pPr>
                      <a:r>
                        <a:rPr lang="en-US" sz="1700"/>
                        <a:t>Sat 08:00 – 23:00</a:t>
                      </a:r>
                      <a:endParaRPr lang="en-US" sz="1700">
                        <a:latin typeface="Calibri"/>
                        <a:ea typeface="Calibri"/>
                        <a:cs typeface="Times New Roman"/>
                      </a:endParaRPr>
                    </a:p>
                  </a:txBody>
                  <a:tcPr marL="42333" marR="42333" marT="0" marB="0"/>
                </a:tc>
                <a:tc>
                  <a:txBody>
                    <a:bodyPr/>
                    <a:lstStyle/>
                    <a:p>
                      <a:pPr>
                        <a:spcAft>
                          <a:spcPts val="0"/>
                        </a:spcAft>
                      </a:pPr>
                      <a:r>
                        <a:rPr lang="en-US" sz="1700" dirty="0"/>
                        <a:t>1 nominal bunch to 4 TeV and Collimation at flat top</a:t>
                      </a:r>
                      <a:endParaRPr lang="en-US" sz="1700" dirty="0">
                        <a:latin typeface="Calibri"/>
                        <a:ea typeface="Calibri"/>
                        <a:cs typeface="Times New Roman"/>
                      </a:endParaRPr>
                    </a:p>
                  </a:txBody>
                  <a:tcPr marL="42333" marR="42333" marT="0" marB="0"/>
                </a:tc>
              </a:tr>
              <a:tr h="207023">
                <a:tc>
                  <a:txBody>
                    <a:bodyPr/>
                    <a:lstStyle/>
                    <a:p>
                      <a:pPr marL="111125">
                        <a:spcAft>
                          <a:spcPts val="0"/>
                        </a:spcAft>
                      </a:pPr>
                      <a:r>
                        <a:rPr lang="en-US" sz="1700"/>
                        <a:t>Sat 23:00 – Su 4:00</a:t>
                      </a:r>
                      <a:endParaRPr lang="en-US" sz="1700">
                        <a:latin typeface="Calibri"/>
                        <a:ea typeface="Calibri"/>
                        <a:cs typeface="Times New Roman"/>
                      </a:endParaRPr>
                    </a:p>
                  </a:txBody>
                  <a:tcPr marL="42333" marR="42333" marT="0" marB="0"/>
                </a:tc>
                <a:tc>
                  <a:txBody>
                    <a:bodyPr/>
                    <a:lstStyle/>
                    <a:p>
                      <a:pPr>
                        <a:spcAft>
                          <a:spcPts val="0"/>
                        </a:spcAft>
                      </a:pPr>
                      <a:r>
                        <a:rPr lang="en-US" sz="1700"/>
                        <a:t>Loss maps at 450 GeV and async dump test </a:t>
                      </a:r>
                      <a:endParaRPr lang="en-US" sz="1700">
                        <a:latin typeface="Calibri"/>
                        <a:ea typeface="Calibri"/>
                        <a:cs typeface="Times New Roman"/>
                      </a:endParaRPr>
                    </a:p>
                  </a:txBody>
                  <a:tcPr marL="42333" marR="42333" marT="0" marB="0"/>
                </a:tc>
              </a:tr>
              <a:tr h="828092">
                <a:tc>
                  <a:txBody>
                    <a:bodyPr/>
                    <a:lstStyle/>
                    <a:p>
                      <a:pPr marL="111125">
                        <a:spcAft>
                          <a:spcPts val="0"/>
                        </a:spcAft>
                      </a:pPr>
                      <a:r>
                        <a:rPr lang="en-US" sz="1700"/>
                        <a:t>Sun 4:00 – 11:00</a:t>
                      </a:r>
                      <a:endParaRPr lang="en-US" sz="1700">
                        <a:latin typeface="Calibri"/>
                        <a:ea typeface="Calibri"/>
                        <a:cs typeface="Times New Roman"/>
                      </a:endParaRPr>
                    </a:p>
                  </a:txBody>
                  <a:tcPr marL="42333" marR="42333" marT="0" marB="0"/>
                </a:tc>
                <a:tc>
                  <a:txBody>
                    <a:bodyPr/>
                    <a:lstStyle/>
                    <a:p>
                      <a:pPr>
                        <a:spcAft>
                          <a:spcPts val="0"/>
                        </a:spcAft>
                      </a:pPr>
                      <a:r>
                        <a:rPr lang="en-US" sz="1700"/>
                        <a:t>FIDEL measurements at 450 GeV; Full LHC cycle with 1 probe bunch per beam (croma measurements during the ramp) squeeze, collision, MPS test (switch D1 (etc – create list of magnets) off) and repeat as often as possible</a:t>
                      </a:r>
                      <a:endParaRPr lang="en-US" sz="1700">
                        <a:latin typeface="Calibri"/>
                        <a:ea typeface="Calibri"/>
                        <a:cs typeface="Times New Roman"/>
                      </a:endParaRPr>
                    </a:p>
                  </a:txBody>
                  <a:tcPr marL="42333" marR="42333" marT="0" marB="0"/>
                </a:tc>
              </a:tr>
              <a:tr h="207023">
                <a:tc>
                  <a:txBody>
                    <a:bodyPr/>
                    <a:lstStyle/>
                    <a:p>
                      <a:pPr marL="111125">
                        <a:spcAft>
                          <a:spcPts val="0"/>
                        </a:spcAft>
                      </a:pPr>
                      <a:r>
                        <a:rPr lang="en-US" sz="1700"/>
                        <a:t>Sun 11:00 – 15:00</a:t>
                      </a:r>
                      <a:endParaRPr lang="en-US" sz="1700">
                        <a:latin typeface="Calibri"/>
                        <a:ea typeface="Calibri"/>
                        <a:cs typeface="Times New Roman"/>
                      </a:endParaRPr>
                    </a:p>
                  </a:txBody>
                  <a:tcPr marL="42333" marR="42333" marT="0" marB="0"/>
                </a:tc>
                <a:tc>
                  <a:txBody>
                    <a:bodyPr/>
                    <a:lstStyle/>
                    <a:p>
                      <a:pPr>
                        <a:spcAft>
                          <a:spcPts val="0"/>
                        </a:spcAft>
                      </a:pPr>
                      <a:r>
                        <a:rPr lang="en-US" sz="1700"/>
                        <a:t>Coarse TCT set-up for squeeze and collision settings</a:t>
                      </a:r>
                      <a:endParaRPr lang="en-US" sz="1700">
                        <a:latin typeface="Calibri"/>
                        <a:ea typeface="Calibri"/>
                        <a:cs typeface="Times New Roman"/>
                      </a:endParaRPr>
                    </a:p>
                  </a:txBody>
                  <a:tcPr marL="42333" marR="42333" marT="0" marB="0"/>
                </a:tc>
              </a:tr>
              <a:tr h="207023">
                <a:tc>
                  <a:txBody>
                    <a:bodyPr/>
                    <a:lstStyle/>
                    <a:p>
                      <a:pPr marL="111125">
                        <a:spcAft>
                          <a:spcPts val="0"/>
                        </a:spcAft>
                      </a:pPr>
                      <a:r>
                        <a:rPr lang="en-US" sz="1700"/>
                        <a:t>Sun 15:00 – 23:00</a:t>
                      </a:r>
                      <a:endParaRPr lang="en-US" sz="1700">
                        <a:latin typeface="Calibri"/>
                        <a:ea typeface="Calibri"/>
                        <a:cs typeface="Times New Roman"/>
                      </a:endParaRPr>
                    </a:p>
                  </a:txBody>
                  <a:tcPr marL="42333" marR="42333" marT="0" marB="0"/>
                </a:tc>
                <a:tc>
                  <a:txBody>
                    <a:bodyPr/>
                    <a:lstStyle/>
                    <a:p>
                      <a:pPr>
                        <a:spcAft>
                          <a:spcPts val="0"/>
                        </a:spcAft>
                      </a:pPr>
                      <a:r>
                        <a:rPr lang="en-US" sz="1700"/>
                        <a:t>Injection and beam dump</a:t>
                      </a:r>
                      <a:endParaRPr lang="en-US" sz="1700">
                        <a:latin typeface="Calibri"/>
                        <a:ea typeface="Calibri"/>
                        <a:cs typeface="Times New Roman"/>
                      </a:endParaRPr>
                    </a:p>
                  </a:txBody>
                  <a:tcPr marL="42333" marR="42333" marT="0" marB="0"/>
                </a:tc>
              </a:tr>
              <a:tr h="274242">
                <a:tc>
                  <a:txBody>
                    <a:bodyPr/>
                    <a:lstStyle/>
                    <a:p>
                      <a:pPr marL="111125">
                        <a:spcAft>
                          <a:spcPts val="0"/>
                        </a:spcAft>
                      </a:pPr>
                      <a:r>
                        <a:rPr lang="en-US" sz="1700" dirty="0"/>
                        <a:t>Sun 23:00 – Mo PM</a:t>
                      </a:r>
                      <a:endParaRPr lang="en-US" sz="1700" dirty="0">
                        <a:latin typeface="Calibri"/>
                        <a:ea typeface="Calibri"/>
                        <a:cs typeface="Times New Roman"/>
                      </a:endParaRPr>
                    </a:p>
                  </a:txBody>
                  <a:tcPr marL="42333" marR="42333" marT="0" marB="0"/>
                </a:tc>
                <a:tc>
                  <a:txBody>
                    <a:bodyPr/>
                    <a:lstStyle/>
                    <a:p>
                      <a:pPr>
                        <a:spcAft>
                          <a:spcPts val="0"/>
                        </a:spcAft>
                      </a:pPr>
                      <a:r>
                        <a:rPr lang="en-US" sz="1700" dirty="0"/>
                        <a:t>Tbd.</a:t>
                      </a:r>
                      <a:endParaRPr lang="en-US" sz="1700" dirty="0">
                        <a:latin typeface="Calibri"/>
                        <a:ea typeface="Calibri"/>
                        <a:cs typeface="Times New Roman"/>
                      </a:endParaRPr>
                    </a:p>
                  </a:txBody>
                  <a:tcPr marL="42333" marR="42333" marT="0" marB="0"/>
                </a:tc>
              </a:tr>
              <a:tr h="414047">
                <a:tc>
                  <a:txBody>
                    <a:bodyPr/>
                    <a:lstStyle/>
                    <a:p>
                      <a:pPr marL="111125">
                        <a:spcAft>
                          <a:spcPts val="0"/>
                        </a:spcAft>
                      </a:pPr>
                      <a:r>
                        <a:rPr lang="en-US" sz="1700" dirty="0"/>
                        <a:t>Mo  afternoon</a:t>
                      </a:r>
                      <a:endParaRPr lang="en-US" sz="1700" dirty="0">
                        <a:latin typeface="Calibri"/>
                        <a:ea typeface="Calibri"/>
                        <a:cs typeface="Times New Roman"/>
                      </a:endParaRPr>
                    </a:p>
                  </a:txBody>
                  <a:tcPr marL="42333" marR="42333" marT="0" marB="0"/>
                </a:tc>
                <a:tc>
                  <a:txBody>
                    <a:bodyPr/>
                    <a:lstStyle/>
                    <a:p>
                      <a:pPr>
                        <a:spcAft>
                          <a:spcPts val="0"/>
                        </a:spcAft>
                      </a:pPr>
                      <a:r>
                        <a:rPr lang="en-US" sz="1700" dirty="0"/>
                        <a:t>2-3 nominal </a:t>
                      </a:r>
                      <a:r>
                        <a:rPr lang="en-US" sz="1700" dirty="0" smtClean="0"/>
                        <a:t>bunches to </a:t>
                      </a:r>
                      <a:r>
                        <a:rPr lang="en-US" sz="1700" dirty="0"/>
                        <a:t>flat top and through the squeeze (after collimator set-up)</a:t>
                      </a:r>
                      <a:endParaRPr lang="en-US" sz="1700" dirty="0">
                        <a:latin typeface="Calibri"/>
                        <a:ea typeface="Calibri"/>
                        <a:cs typeface="Times New Roman"/>
                      </a:endParaRPr>
                    </a:p>
                  </a:txBody>
                  <a:tcPr marL="42333" marR="42333"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requests</a:t>
            </a:r>
            <a:endParaRPr lang="en-GB" dirty="0"/>
          </a:p>
        </p:txBody>
      </p:sp>
      <p:sp>
        <p:nvSpPr>
          <p:cNvPr id="3" name="Content Placeholder 2"/>
          <p:cNvSpPr>
            <a:spLocks noGrp="1"/>
          </p:cNvSpPr>
          <p:nvPr>
            <p:ph idx="1"/>
          </p:nvPr>
        </p:nvSpPr>
        <p:spPr>
          <a:xfrm>
            <a:off x="467430" y="837530"/>
            <a:ext cx="8435400" cy="5111750"/>
          </a:xfrm>
        </p:spPr>
        <p:txBody>
          <a:bodyPr/>
          <a:lstStyle/>
          <a:p>
            <a:pPr lvl="1"/>
            <a:r>
              <a:rPr lang="en-GB" sz="1800" dirty="0" err="1" smtClean="0"/>
              <a:t>LHCb</a:t>
            </a:r>
            <a:r>
              <a:rPr lang="en-GB" sz="1800" dirty="0" smtClean="0"/>
              <a:t> 1 hour</a:t>
            </a:r>
          </a:p>
          <a:p>
            <a:pPr lvl="1"/>
            <a:r>
              <a:rPr lang="en-GB" sz="1800" dirty="0" smtClean="0"/>
              <a:t>Atlas 2 hours</a:t>
            </a:r>
          </a:p>
          <a:p>
            <a:pPr lvl="1"/>
            <a:r>
              <a:rPr lang="en-GB" sz="1800" dirty="0" smtClean="0"/>
              <a:t>CMS 2 </a:t>
            </a:r>
            <a:r>
              <a:rPr lang="en-GB" sz="1800" dirty="0" smtClean="0"/>
              <a:t>hours</a:t>
            </a:r>
          </a:p>
          <a:p>
            <a:pPr lvl="1"/>
            <a:r>
              <a:rPr lang="en-GB" sz="1800" dirty="0" smtClean="0"/>
              <a:t>ALICE 3 hours</a:t>
            </a:r>
            <a:endParaRPr lang="en-GB" sz="1800" dirty="0" smtClean="0"/>
          </a:p>
          <a:p>
            <a:pPr lvl="1"/>
            <a:r>
              <a:rPr lang="en-GB" sz="1800" dirty="0" smtClean="0"/>
              <a:t>BPMS point 6 1 hour (?)</a:t>
            </a:r>
          </a:p>
          <a:p>
            <a:pPr lvl="1"/>
            <a:r>
              <a:rPr lang="en-GB" sz="1800" dirty="0" smtClean="0"/>
              <a:t>FMCM RD34.LR7 1 hour</a:t>
            </a:r>
          </a:p>
          <a:p>
            <a:pPr lvl="1"/>
            <a:r>
              <a:rPr lang="en-US" sz="1800" dirty="0" smtClean="0"/>
              <a:t>Suspected electrical problem on a fire detection unit in UX85. Access required at the next occasion </a:t>
            </a:r>
          </a:p>
          <a:p>
            <a:pPr lvl="1"/>
            <a:r>
              <a:rPr lang="en-US" sz="1800" dirty="0" smtClean="0"/>
              <a:t>RF UX45 1 hour</a:t>
            </a:r>
          </a:p>
          <a:p>
            <a:pPr lvl="1"/>
            <a:r>
              <a:rPr lang="en-US" sz="1800" dirty="0" smtClean="0"/>
              <a:t>BIS</a:t>
            </a:r>
          </a:p>
          <a:p>
            <a:pPr lvl="1"/>
            <a:r>
              <a:rPr lang="en-US" sz="1800" dirty="0" smtClean="0"/>
              <a:t>PC piquet: RQX.R2 and UA.87</a:t>
            </a:r>
          </a:p>
          <a:p>
            <a:pPr lvl="1"/>
            <a:r>
              <a:rPr lang="en-US" sz="1800" dirty="0" smtClean="0"/>
              <a:t>BPMSW.1L1.B1 and B2</a:t>
            </a:r>
          </a:p>
          <a:p>
            <a:pPr lvl="1"/>
            <a:r>
              <a:rPr lang="en-US" sz="1800" dirty="0" smtClean="0"/>
              <a:t>Diamond BLM UA87</a:t>
            </a:r>
          </a:p>
          <a:p>
            <a:pPr lvl="1"/>
            <a:r>
              <a:rPr lang="en-US" sz="1800" dirty="0" smtClean="0"/>
              <a:t>HT monitor cable extension 6R4</a:t>
            </a:r>
          </a:p>
          <a:p>
            <a:pPr lvl="1"/>
            <a:r>
              <a:rPr lang="en-US" sz="1800" dirty="0" smtClean="0"/>
              <a:t>Collimator LVDT position sensor IP3</a:t>
            </a:r>
          </a:p>
          <a:p>
            <a:pPr lvl="1"/>
            <a:r>
              <a:rPr lang="en-US" sz="1800" dirty="0" smtClean="0"/>
              <a:t>BCTFRA UA47</a:t>
            </a:r>
          </a:p>
          <a:p>
            <a:pPr lvl="1">
              <a:buNone/>
            </a:pPr>
            <a:r>
              <a:rPr lang="en-GB" sz="1800" dirty="0" smtClean="0"/>
              <a:t/>
            </a:r>
            <a:br>
              <a:rPr lang="en-GB" sz="1800" dirty="0" smtClean="0"/>
            </a:br>
            <a:endParaRPr lang="en-GB" sz="1800" dirty="0" smtClean="0"/>
          </a:p>
        </p:txBody>
      </p:sp>
      <p:sp>
        <p:nvSpPr>
          <p:cNvPr id="4" name="Rectangle 3"/>
          <p:cNvSpPr/>
          <p:nvPr/>
        </p:nvSpPr>
        <p:spPr>
          <a:xfrm>
            <a:off x="4677416" y="4005064"/>
            <a:ext cx="4004622" cy="523220"/>
          </a:xfrm>
          <a:prstGeom prst="rect">
            <a:avLst/>
          </a:prstGeom>
        </p:spPr>
        <p:txBody>
          <a:bodyPr wrap="none">
            <a:spAutoFit/>
          </a:bodyPr>
          <a:lstStyle/>
          <a:p>
            <a:pPr marL="565150" lvl="1" indent="-222250" eaLnBrk="0" hangingPunct="0">
              <a:spcBef>
                <a:spcPct val="20000"/>
              </a:spcBef>
              <a:buClr>
                <a:srgbClr val="000000"/>
              </a:buClr>
            </a:pPr>
            <a:r>
              <a:rPr lang="en-US" sz="2800" kern="0" dirty="0" smtClean="0">
                <a:solidFill>
                  <a:srgbClr val="003399"/>
                </a:solidFill>
                <a:latin typeface="Helvetica"/>
              </a:rPr>
              <a:t>Please fill in IMPACT!</a:t>
            </a:r>
            <a:endParaRPr lang="en-GB" sz="2800" kern="0" dirty="0" smtClean="0">
              <a:solidFill>
                <a:srgbClr val="003399"/>
              </a:solidFill>
              <a:latin typeface="Helvetic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be sorted out – mostly scheduled for Friday</a:t>
            </a:r>
            <a:endParaRPr lang="en-US" dirty="0"/>
          </a:p>
        </p:txBody>
      </p:sp>
      <p:sp>
        <p:nvSpPr>
          <p:cNvPr id="3" name="Content Placeholder 2"/>
          <p:cNvSpPr>
            <a:spLocks noGrp="1"/>
          </p:cNvSpPr>
          <p:nvPr>
            <p:ph idx="1"/>
          </p:nvPr>
        </p:nvSpPr>
        <p:spPr/>
        <p:txBody>
          <a:bodyPr/>
          <a:lstStyle/>
          <a:p>
            <a:pPr lvl="1">
              <a:buNone/>
            </a:pPr>
            <a:r>
              <a:rPr lang="en-US" sz="1800" dirty="0" smtClean="0">
                <a:solidFill>
                  <a:srgbClr val="CC0099"/>
                </a:solidFill>
              </a:rPr>
              <a:t>During Friday morning:</a:t>
            </a:r>
            <a:endParaRPr lang="en-US" sz="1800" dirty="0" smtClean="0">
              <a:solidFill>
                <a:srgbClr val="CC0099"/>
              </a:solidFill>
            </a:endParaRPr>
          </a:p>
          <a:p>
            <a:pPr lvl="1"/>
            <a:r>
              <a:rPr lang="en-US" sz="1800" dirty="0" smtClean="0"/>
              <a:t>SBF glitches: Use 1 second (or more?) moving average DCBCT data transmitted at 10Hz to the SMP system or increase SBF limit…</a:t>
            </a:r>
          </a:p>
          <a:p>
            <a:pPr lvl="1"/>
            <a:r>
              <a:rPr lang="en-GB" sz="1800" dirty="0" smtClean="0"/>
              <a:t>BCTFR needs frequent </a:t>
            </a:r>
            <a:r>
              <a:rPr lang="en-GB" sz="1800" dirty="0" smtClean="0"/>
              <a:t>reboot</a:t>
            </a:r>
            <a:endParaRPr lang="en-US" sz="1800" dirty="0" smtClean="0"/>
          </a:p>
          <a:p>
            <a:pPr lvl="1"/>
            <a:r>
              <a:rPr lang="en-US" sz="1800" dirty="0" smtClean="0"/>
              <a:t>FGC </a:t>
            </a:r>
            <a:r>
              <a:rPr lang="en-US" sz="1800" dirty="0" smtClean="0"/>
              <a:t>adapting the functions when they cannot be played</a:t>
            </a:r>
          </a:p>
          <a:p>
            <a:pPr lvl="1"/>
            <a:r>
              <a:rPr lang="en-US" sz="1800" dirty="0" smtClean="0">
                <a:sym typeface="Wingdings" pitchFamily="2" charset="2"/>
              </a:rPr>
              <a:t>Polarity </a:t>
            </a:r>
            <a:r>
              <a:rPr lang="en-US" sz="1800" dirty="0" smtClean="0">
                <a:sym typeface="Wingdings" pitchFamily="2" charset="2"/>
              </a:rPr>
              <a:t>of BPMSW.1L5.B1/2 – V </a:t>
            </a:r>
            <a:r>
              <a:rPr lang="en-US" sz="1800" dirty="0" smtClean="0">
                <a:sym typeface="Wingdings" pitchFamily="2" charset="2"/>
              </a:rPr>
              <a:t>plane </a:t>
            </a:r>
            <a:r>
              <a:rPr lang="en-US" sz="1800" dirty="0" smtClean="0">
                <a:solidFill>
                  <a:srgbClr val="CC0099"/>
                </a:solidFill>
                <a:sym typeface="Wingdings" pitchFamily="2" charset="2"/>
              </a:rPr>
              <a:t>access</a:t>
            </a:r>
            <a:endParaRPr lang="en-US" sz="1800" dirty="0" smtClean="0">
              <a:solidFill>
                <a:srgbClr val="CC0099"/>
              </a:solidFill>
              <a:sym typeface="Wingdings" pitchFamily="2" charset="2"/>
            </a:endParaRPr>
          </a:p>
          <a:p>
            <a:pPr lvl="1"/>
            <a:r>
              <a:rPr lang="en-US" sz="1800" dirty="0" smtClean="0"/>
              <a:t>BPMD </a:t>
            </a:r>
            <a:r>
              <a:rPr lang="en-US" sz="1800" dirty="0" smtClean="0"/>
              <a:t>(dump line BPMs) for B1 shows often many bunches in the machine (50+), even when there is only one in the </a:t>
            </a:r>
            <a:r>
              <a:rPr lang="en-US" sz="1800" dirty="0" smtClean="0"/>
              <a:t>machine </a:t>
            </a:r>
            <a:r>
              <a:rPr lang="en-US" sz="1800" dirty="0" smtClean="0">
                <a:solidFill>
                  <a:srgbClr val="CC0099"/>
                </a:solidFill>
                <a:sym typeface="Wingdings" pitchFamily="2" charset="2"/>
              </a:rPr>
              <a:t>access</a:t>
            </a:r>
            <a:endParaRPr lang="en-US" sz="1800" dirty="0" smtClean="0"/>
          </a:p>
          <a:p>
            <a:pPr lvl="1"/>
            <a:r>
              <a:rPr lang="en-US" sz="1800" dirty="0" smtClean="0"/>
              <a:t>IP6 interlock BPMs </a:t>
            </a:r>
            <a:r>
              <a:rPr lang="en-US" sz="1800" dirty="0" smtClean="0">
                <a:solidFill>
                  <a:srgbClr val="CC0099"/>
                </a:solidFill>
                <a:sym typeface="Wingdings" pitchFamily="2" charset="2"/>
              </a:rPr>
              <a:t>access</a:t>
            </a:r>
            <a:endParaRPr lang="en-US" sz="1800" dirty="0" smtClean="0"/>
          </a:p>
          <a:p>
            <a:pPr lvl="1">
              <a:buNone/>
            </a:pPr>
            <a:endParaRPr lang="en-US" sz="1800" dirty="0" smtClean="0">
              <a:solidFill>
                <a:srgbClr val="003399"/>
              </a:solidFill>
            </a:endParaRPr>
          </a:p>
          <a:p>
            <a:pPr lvl="1">
              <a:buNone/>
            </a:pPr>
            <a:r>
              <a:rPr lang="en-US" sz="1800" dirty="0" smtClean="0">
                <a:solidFill>
                  <a:srgbClr val="003399"/>
                </a:solidFill>
              </a:rPr>
              <a:t>Other:</a:t>
            </a:r>
          </a:p>
          <a:p>
            <a:pPr lvl="1"/>
            <a:r>
              <a:rPr lang="en-US" sz="1800" dirty="0" smtClean="0"/>
              <a:t>Squeeze </a:t>
            </a:r>
            <a:r>
              <a:rPr lang="en-US" sz="1800" dirty="0" smtClean="0"/>
              <a:t>length</a:t>
            </a:r>
          </a:p>
          <a:p>
            <a:pPr lvl="1"/>
            <a:r>
              <a:rPr lang="en-US" sz="1800" dirty="0" smtClean="0"/>
              <a:t>TCTVA.L2 </a:t>
            </a:r>
            <a:r>
              <a:rPr lang="en-US" sz="1800" dirty="0" smtClean="0"/>
              <a:t>out at injection as it shadows </a:t>
            </a:r>
            <a:r>
              <a:rPr lang="en-US" sz="1800" dirty="0" smtClean="0"/>
              <a:t>TDI</a:t>
            </a:r>
            <a:endParaRPr lang="en-US" sz="1800" dirty="0" smtClean="0"/>
          </a:p>
          <a:p>
            <a:pPr lvl="1"/>
            <a:r>
              <a:rPr lang="en-US" sz="1800" dirty="0" smtClean="0"/>
              <a:t>orbit feedback switched off in H both beams during the step to 2m. When checking the reference, found plan H at zero both </a:t>
            </a:r>
            <a:r>
              <a:rPr lang="en-US" sz="1800" dirty="0" smtClean="0"/>
              <a:t>beams</a:t>
            </a:r>
            <a:endParaRPr lang="en-US" sz="1800" dirty="0" smtClean="0"/>
          </a:p>
          <a:p>
            <a:pPr lvl="1"/>
            <a:r>
              <a:rPr lang="en-US" sz="1800" dirty="0" smtClean="0"/>
              <a:t>FIDEL</a:t>
            </a:r>
            <a:endParaRPr lang="en-US" sz="1800" dirty="0" smtClean="0"/>
          </a:p>
          <a:p>
            <a:pPr lvl="1"/>
            <a:endParaRPr lang="en-US" sz="1800" dirty="0" smtClean="0"/>
          </a:p>
          <a:p>
            <a:pPr lvl="1">
              <a:buNone/>
            </a:pP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7:45 – 8:15 test longer squeeze functions</a:t>
            </a:r>
          </a:p>
          <a:p>
            <a:r>
              <a:rPr lang="en-US" dirty="0" smtClean="0">
                <a:solidFill>
                  <a:srgbClr val="00B050"/>
                </a:solidFill>
              </a:rPr>
              <a:t>9:00 start collimation set-up at 450 GeV</a:t>
            </a:r>
          </a:p>
          <a:p>
            <a:r>
              <a:rPr lang="en-US" dirty="0" smtClean="0"/>
              <a:t>During the morning and afternoon: Several </a:t>
            </a:r>
            <a:r>
              <a:rPr lang="en-US" dirty="0" err="1" smtClean="0"/>
              <a:t>unavailabilities</a:t>
            </a:r>
            <a:r>
              <a:rPr lang="en-US" dirty="0" smtClean="0"/>
              <a:t> of beam from the injectors due to PS POPS problems, TI2 converter faults, 40MHz cavity trips in the PS, and ISOLDE DSO tests (6 out of 16 hours in total, but LHC program could partly continue)</a:t>
            </a:r>
          </a:p>
          <a:p>
            <a:r>
              <a:rPr lang="en-US" dirty="0" smtClean="0"/>
              <a:t>10:00 MPS test by creating a beam dump via switching off the MKB (diluter dump kicker) generator</a:t>
            </a:r>
          </a:p>
          <a:p>
            <a:r>
              <a:rPr lang="en-US" dirty="0" smtClean="0"/>
              <a:t>FIDEL problem: ‘network unavailability glitch’ for </a:t>
            </a:r>
            <a:r>
              <a:rPr lang="en-US" dirty="0" err="1" smtClean="0"/>
              <a:t>cfv-ccr-ctmlhcgw</a:t>
            </a:r>
            <a:endParaRPr lang="en-US" dirty="0" smtClean="0"/>
          </a:p>
          <a:p>
            <a:r>
              <a:rPr lang="en-US" dirty="0" smtClean="0"/>
              <a:t>22:57 after a QPS trip, lost the circuits of RCD.A34B1 and RCO.A34B1 (beam stayed in the machine)</a:t>
            </a:r>
          </a:p>
          <a:p>
            <a:r>
              <a:rPr lang="en-US" dirty="0" smtClean="0">
                <a:solidFill>
                  <a:srgbClr val="00B050"/>
                </a:solidFill>
              </a:rPr>
              <a:t>23:48 Collimator set-up at injection finished</a:t>
            </a:r>
            <a:r>
              <a:rPr lang="en-US" dirty="0" smtClean="0"/>
              <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Wednesday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B050"/>
                </a:solidFill>
              </a:rPr>
              <a:t>All 86 collimators set up</a:t>
            </a:r>
            <a:r>
              <a:rPr lang="en-US" dirty="0" smtClean="0"/>
              <a:t>, took on average </a:t>
            </a:r>
            <a:r>
              <a:rPr lang="en-US" dirty="0" smtClean="0">
                <a:solidFill>
                  <a:srgbClr val="00B050"/>
                </a:solidFill>
              </a:rPr>
              <a:t>7 minutes per collimator</a:t>
            </a:r>
            <a:r>
              <a:rPr lang="en-US" dirty="0" smtClean="0"/>
              <a:t>.</a:t>
            </a:r>
          </a:p>
          <a:p>
            <a:pPr lvl="1"/>
            <a:r>
              <a:rPr lang="en-US" dirty="0" smtClean="0"/>
              <a:t>B1: new setup algorithm (Hz movement and BLM data)</a:t>
            </a:r>
          </a:p>
          <a:p>
            <a:pPr lvl="1"/>
            <a:r>
              <a:rPr lang="en-US" dirty="0" smtClean="0"/>
              <a:t>B2 in parallel on a different console (1 Hz). Fast 8Hz BLM signals can presently only be extracted at one console simultaneously</a:t>
            </a:r>
          </a:p>
          <a:p>
            <a:r>
              <a:rPr lang="en-US" dirty="0" smtClean="0">
                <a:solidFill>
                  <a:srgbClr val="00B050"/>
                </a:solidFill>
              </a:rPr>
              <a:t>Fast setup algorithm showed significant increases in setup speed</a:t>
            </a:r>
            <a:r>
              <a:rPr lang="en-US" dirty="0" smtClean="0"/>
              <a:t>. Automatic pattern recognition and threshold adjustment worked for the 1 Hz data. </a:t>
            </a:r>
          </a:p>
          <a:p>
            <a:pPr lvl="1"/>
            <a:r>
              <a:rPr lang="en-US" dirty="0" smtClean="0"/>
              <a:t>Fast BLM data did not show the loss spikes on all collimators. Also sometimes noisy with false spikes. A few collimators had to be re-aligned using the 1Hz movement, when unrealistically large beam size ratios were found.</a:t>
            </a:r>
          </a:p>
          <a:p>
            <a:r>
              <a:rPr lang="en-US" dirty="0" smtClean="0"/>
              <a:t>After set-up: </a:t>
            </a:r>
            <a:r>
              <a:rPr lang="en-US" dirty="0" smtClean="0">
                <a:solidFill>
                  <a:srgbClr val="00B050"/>
                </a:solidFill>
              </a:rPr>
              <a:t>preliminary loss maps</a:t>
            </a:r>
            <a:endParaRPr lang="en-US" dirty="0" smtClean="0"/>
          </a:p>
          <a:p>
            <a:pPr lvl="1"/>
            <a:r>
              <a:rPr lang="en-US" dirty="0" smtClean="0"/>
              <a:t> ADT, worked only in the vertical plane. Used resonance crossing in the horizontal plane. </a:t>
            </a:r>
            <a:r>
              <a:rPr lang="en-US" dirty="0" smtClean="0">
                <a:solidFill>
                  <a:srgbClr val="00B050"/>
                </a:solidFill>
              </a:rPr>
              <a:t>No apparent hierarchy violation was found although a detailed offline analysis is required.</a:t>
            </a:r>
            <a:endParaRPr lang="en-US" dirty="0">
              <a:solidFill>
                <a:srgbClr val="00B050"/>
              </a:solidFill>
            </a:endParaRPr>
          </a:p>
        </p:txBody>
      </p:sp>
      <p:sp>
        <p:nvSpPr>
          <p:cNvPr id="3" name="Title 2"/>
          <p:cNvSpPr>
            <a:spLocks noGrp="1"/>
          </p:cNvSpPr>
          <p:nvPr>
            <p:ph type="title"/>
          </p:nvPr>
        </p:nvSpPr>
        <p:spPr/>
        <p:txBody>
          <a:bodyPr/>
          <a:lstStyle/>
          <a:p>
            <a:r>
              <a:rPr lang="en-US" dirty="0" smtClean="0"/>
              <a:t>Collimator set-up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Collimator settings</a:t>
            </a:r>
            <a:endParaRPr lang="en-US" dirty="0"/>
          </a:p>
        </p:txBody>
      </p:sp>
      <p:pic>
        <p:nvPicPr>
          <p:cNvPr id="2050" name="Picture 2"/>
          <p:cNvPicPr>
            <a:picLocks noChangeAspect="1" noChangeArrowheads="1"/>
          </p:cNvPicPr>
          <p:nvPr/>
        </p:nvPicPr>
        <p:blipFill>
          <a:blip r:embed="rId2" cstate="print"/>
          <a:srcRect t="23465"/>
          <a:stretch>
            <a:fillRect/>
          </a:stretch>
        </p:blipFill>
        <p:spPr bwMode="auto">
          <a:xfrm>
            <a:off x="3923928" y="404664"/>
            <a:ext cx="4788024" cy="2833338"/>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t="24123"/>
          <a:stretch>
            <a:fillRect/>
          </a:stretch>
        </p:blipFill>
        <p:spPr bwMode="auto">
          <a:xfrm>
            <a:off x="437004" y="3343870"/>
            <a:ext cx="5791180" cy="339749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0:20 start with “</a:t>
            </a:r>
            <a:r>
              <a:rPr lang="en-US" dirty="0" smtClean="0">
                <a:solidFill>
                  <a:srgbClr val="0070C0"/>
                </a:solidFill>
              </a:rPr>
              <a:t>Squeeze function stretch and orbit at 4 TeV</a:t>
            </a:r>
            <a:r>
              <a:rPr lang="en-US" dirty="0" smtClean="0"/>
              <a:t>”</a:t>
            </a:r>
          </a:p>
          <a:p>
            <a:r>
              <a:rPr lang="en-US" dirty="0" smtClean="0"/>
              <a:t>1:05 Fidel server crashed again</a:t>
            </a:r>
          </a:p>
          <a:p>
            <a:r>
              <a:rPr lang="en-US" dirty="0" smtClean="0"/>
              <a:t>Chromaticity in the ramp measured, corrected back to +2 and incorporated into the ramp settings.</a:t>
            </a:r>
          </a:p>
          <a:p>
            <a:r>
              <a:rPr lang="en-US" dirty="0" smtClean="0"/>
              <a:t>2:42 </a:t>
            </a:r>
            <a:r>
              <a:rPr lang="en-US" dirty="0" smtClean="0">
                <a:solidFill>
                  <a:srgbClr val="0070C0"/>
                </a:solidFill>
              </a:rPr>
              <a:t>End of squeeze set-up</a:t>
            </a:r>
            <a:r>
              <a:rPr lang="en-US" dirty="0" smtClean="0"/>
              <a:t>. </a:t>
            </a:r>
          </a:p>
          <a:p>
            <a:r>
              <a:rPr lang="en-US" dirty="0" smtClean="0"/>
              <a:t>MPS test for FMCM: tripping the </a:t>
            </a:r>
            <a:br>
              <a:rPr lang="en-US" dirty="0" smtClean="0"/>
            </a:br>
            <a:r>
              <a:rPr lang="en-US" dirty="0" smtClean="0"/>
              <a:t>D1 LR1 (with probe beam at </a:t>
            </a:r>
            <a:br>
              <a:rPr lang="en-US" dirty="0" smtClean="0"/>
            </a:br>
            <a:r>
              <a:rPr lang="en-US" dirty="0" smtClean="0"/>
              <a:t>0.6 m beta*)</a:t>
            </a:r>
          </a:p>
          <a:p>
            <a:pPr lvl="1"/>
            <a:r>
              <a:rPr lang="en-US" dirty="0" smtClean="0"/>
              <a:t>WIC (warm magnet interlock </a:t>
            </a:r>
            <a:br>
              <a:rPr lang="en-US" dirty="0" smtClean="0"/>
            </a:br>
            <a:r>
              <a:rPr lang="en-US" dirty="0" smtClean="0"/>
              <a:t>system) triggered first. No </a:t>
            </a:r>
            <a:br>
              <a:rPr lang="en-US" dirty="0" smtClean="0"/>
            </a:br>
            <a:r>
              <a:rPr lang="en-US" dirty="0" smtClean="0"/>
              <a:t>visible orbit change. Losses </a:t>
            </a:r>
            <a:br>
              <a:rPr lang="en-US" dirty="0" smtClean="0"/>
            </a:br>
            <a:r>
              <a:rPr lang="en-US" dirty="0" smtClean="0"/>
              <a:t>on the TCT in IR1 from the </a:t>
            </a:r>
            <a:br>
              <a:rPr lang="en-US" dirty="0" smtClean="0"/>
            </a:br>
            <a:r>
              <a:rPr lang="en-US" dirty="0" smtClean="0"/>
              <a:t>dump as the TCDQ is not set.</a:t>
            </a:r>
          </a:p>
          <a:p>
            <a:r>
              <a:rPr lang="en-US" dirty="0" smtClean="0"/>
              <a:t>1 hour no beam from PSB</a:t>
            </a:r>
            <a:endParaRPr lang="en-US" dirty="0"/>
          </a:p>
        </p:txBody>
      </p:sp>
      <p:sp>
        <p:nvSpPr>
          <p:cNvPr id="3" name="Title 2"/>
          <p:cNvSpPr>
            <a:spLocks noGrp="1"/>
          </p:cNvSpPr>
          <p:nvPr>
            <p:ph type="title"/>
          </p:nvPr>
        </p:nvSpPr>
        <p:spPr/>
        <p:txBody>
          <a:bodyPr/>
          <a:lstStyle/>
          <a:p>
            <a:r>
              <a:rPr lang="en-US" dirty="0" smtClean="0"/>
              <a:t>Thursday</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4644008" y="2824449"/>
            <a:ext cx="4282306" cy="359857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70C0"/>
                </a:solidFill>
              </a:rPr>
              <a:t>The PCs are tracking pretty well, still one is slightly late when arriving at 0.7 m (RQ6.L1B1), but the current error is small and should be OK.</a:t>
            </a:r>
          </a:p>
          <a:p>
            <a:r>
              <a:rPr lang="en-US" dirty="0" smtClean="0">
                <a:solidFill>
                  <a:srgbClr val="0070C0"/>
                </a:solidFill>
              </a:rPr>
              <a:t>Orbit was fine all along (only one correction on the way)</a:t>
            </a:r>
          </a:p>
          <a:p>
            <a:r>
              <a:rPr lang="en-US" dirty="0" smtClean="0"/>
              <a:t>In the ramp we </a:t>
            </a:r>
            <a:r>
              <a:rPr lang="en-US" dirty="0" smtClean="0">
                <a:solidFill>
                  <a:srgbClr val="0070C0"/>
                </a:solidFill>
              </a:rPr>
              <a:t>have no NOMINAL separation and no Xing angles up to the flat top</a:t>
            </a:r>
            <a:r>
              <a:rPr lang="en-US" dirty="0" smtClean="0"/>
              <a:t>.</a:t>
            </a:r>
          </a:p>
          <a:p>
            <a:r>
              <a:rPr lang="en-US" dirty="0" smtClean="0">
                <a:sym typeface="Wingdings" pitchFamily="2" charset="2"/>
              </a:rPr>
              <a:t> </a:t>
            </a:r>
            <a:r>
              <a:rPr lang="en-US" dirty="0" smtClean="0"/>
              <a:t>The next step is to switch on the Xing angles and separation all along the squeeze, and to join the collision beam process including the rotation of the Xing plane. </a:t>
            </a:r>
          </a:p>
          <a:p>
            <a:pPr lvl="1"/>
            <a:r>
              <a:rPr lang="en-US" dirty="0" smtClean="0"/>
              <a:t>The settings for collision beam processes are prepared, including beat-beating corrections etc (could be done Thursday PM).</a:t>
            </a:r>
          </a:p>
          <a:p>
            <a:r>
              <a:rPr lang="en-US" dirty="0" smtClean="0">
                <a:solidFill>
                  <a:srgbClr val="FF0000"/>
                </a:solidFill>
              </a:rPr>
              <a:t>Problems:</a:t>
            </a:r>
          </a:p>
          <a:p>
            <a:pPr lvl="1"/>
            <a:r>
              <a:rPr lang="en-US" dirty="0" smtClean="0"/>
              <a:t>Bad data quality for tune measurement and QFB switching off most of the time (with chirp on)</a:t>
            </a:r>
          </a:p>
          <a:p>
            <a:pPr lvl="1"/>
            <a:r>
              <a:rPr lang="en-US" dirty="0" smtClean="0"/>
              <a:t>Bad beam lifetime (longitudinal blow-up together with the </a:t>
            </a:r>
            <a:r>
              <a:rPr lang="en-US" dirty="0" err="1" smtClean="0"/>
              <a:t>dp</a:t>
            </a:r>
            <a:r>
              <a:rPr lang="en-US" dirty="0" smtClean="0"/>
              <a:t>/p modulation for the chromaticity measurement?) </a:t>
            </a:r>
            <a:r>
              <a:rPr lang="en-US" dirty="0" smtClean="0">
                <a:sym typeface="Wingdings" pitchFamily="2" charset="2"/>
              </a:rPr>
              <a:t> </a:t>
            </a:r>
            <a:r>
              <a:rPr lang="en-US" dirty="0" smtClean="0"/>
              <a:t>recommend to switch off the longitudinal blowup for the next ramps with pilots</a:t>
            </a:r>
            <a:endParaRPr lang="en-US" dirty="0"/>
          </a:p>
        </p:txBody>
      </p:sp>
      <p:sp>
        <p:nvSpPr>
          <p:cNvPr id="3" name="Title 2"/>
          <p:cNvSpPr>
            <a:spLocks noGrp="1"/>
          </p:cNvSpPr>
          <p:nvPr>
            <p:ph type="title"/>
          </p:nvPr>
        </p:nvSpPr>
        <p:spPr/>
        <p:txBody>
          <a:bodyPr/>
          <a:lstStyle/>
          <a:p>
            <a:r>
              <a:rPr lang="en-US" dirty="0" smtClean="0"/>
              <a:t>Summary of new long squeeze </a:t>
            </a:r>
            <a:r>
              <a:rPr lang="en-US" sz="1800" dirty="0" smtClean="0"/>
              <a:t>(</a:t>
            </a:r>
            <a:r>
              <a:rPr lang="en-US" sz="1800" dirty="0" err="1" smtClean="0"/>
              <a:t>Joerg</a:t>
            </a:r>
            <a:r>
              <a:rPr lang="en-US" sz="1800" dirty="0" smtClean="0"/>
              <a:t>, Matteo, Verena, Giulia)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B2 arrives slightly later than B1 but it should be fine now</a:t>
            </a:r>
            <a:endParaRPr lang="en-US" dirty="0"/>
          </a:p>
        </p:txBody>
      </p:sp>
      <p:sp>
        <p:nvSpPr>
          <p:cNvPr id="3" name="Title 2"/>
          <p:cNvSpPr>
            <a:spLocks noGrp="1"/>
          </p:cNvSpPr>
          <p:nvPr>
            <p:ph type="title"/>
          </p:nvPr>
        </p:nvSpPr>
        <p:spPr/>
        <p:txBody>
          <a:bodyPr/>
          <a:lstStyle/>
          <a:p>
            <a:r>
              <a:rPr lang="en-US" dirty="0" smtClean="0"/>
              <a:t>zoom on RQ6.L1B1/2 at the matching point at 0.7m</a:t>
            </a:r>
            <a:endParaRPr lang="en-US" dirty="0"/>
          </a:p>
        </p:txBody>
      </p:sp>
      <p:pic>
        <p:nvPicPr>
          <p:cNvPr id="3074" name="Picture 2"/>
          <p:cNvPicPr>
            <a:picLocks noChangeAspect="1" noChangeArrowheads="1"/>
          </p:cNvPicPr>
          <p:nvPr/>
        </p:nvPicPr>
        <p:blipFill>
          <a:blip r:embed="rId2" cstate="print"/>
          <a:srcRect t="14268"/>
          <a:stretch>
            <a:fillRect/>
          </a:stretch>
        </p:blipFill>
        <p:spPr bwMode="auto">
          <a:xfrm>
            <a:off x="1043608" y="1484784"/>
            <a:ext cx="7067302" cy="482453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Longitudinal blow-up off</a:t>
            </a:r>
          </a:p>
          <a:p>
            <a:r>
              <a:rPr lang="en-US" dirty="0" smtClean="0"/>
              <a:t>Very good tune signal </a:t>
            </a:r>
          </a:p>
          <a:p>
            <a:r>
              <a:rPr lang="en-US" dirty="0" smtClean="0"/>
              <a:t>Chromaticity measurement through </a:t>
            </a:r>
            <a:br>
              <a:rPr lang="en-US" dirty="0" smtClean="0"/>
            </a:br>
            <a:r>
              <a:rPr lang="en-US" dirty="0" smtClean="0"/>
              <a:t>the ramp and squeeze. </a:t>
            </a:r>
          </a:p>
          <a:p>
            <a:r>
              <a:rPr lang="en-US" dirty="0" smtClean="0"/>
              <a:t>Feedbacks never switched off. </a:t>
            </a:r>
          </a:p>
          <a:p>
            <a:r>
              <a:rPr lang="en-US" dirty="0" smtClean="0"/>
              <a:t>Chromaticity was corrected again </a:t>
            </a:r>
            <a:br>
              <a:rPr lang="en-US" dirty="0" smtClean="0"/>
            </a:br>
            <a:r>
              <a:rPr lang="en-US" dirty="0" smtClean="0"/>
              <a:t>through the squeeze</a:t>
            </a:r>
          </a:p>
          <a:p>
            <a:r>
              <a:rPr lang="en-US" dirty="0" smtClean="0"/>
              <a:t>Coupling was already good. </a:t>
            </a:r>
            <a:br>
              <a:rPr lang="en-US" dirty="0" smtClean="0"/>
            </a:br>
            <a:endParaRPr lang="en-US" dirty="0" smtClean="0"/>
          </a:p>
        </p:txBody>
      </p:sp>
      <p:sp>
        <p:nvSpPr>
          <p:cNvPr id="3" name="Title 2"/>
          <p:cNvSpPr>
            <a:spLocks noGrp="1"/>
          </p:cNvSpPr>
          <p:nvPr>
            <p:ph type="title"/>
          </p:nvPr>
        </p:nvSpPr>
        <p:spPr/>
        <p:txBody>
          <a:bodyPr/>
          <a:lstStyle/>
          <a:p>
            <a:r>
              <a:rPr lang="en-US" dirty="0" smtClean="0"/>
              <a:t>Second cycle with stretched squeeze </a:t>
            </a:r>
            <a:r>
              <a:rPr lang="en-US" sz="2000" dirty="0" smtClean="0"/>
              <a:t>(2:40 – 5:30)</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5004048" y="751776"/>
            <a:ext cx="4042792" cy="3397304"/>
          </a:xfrm>
          <a:prstGeom prst="rect">
            <a:avLst/>
          </a:prstGeom>
          <a:noFill/>
          <a:ln w="9525">
            <a:noFill/>
            <a:miter lim="800000"/>
            <a:headEnd/>
            <a:tailEnd/>
          </a:ln>
        </p:spPr>
      </p:pic>
      <p:sp>
        <p:nvSpPr>
          <p:cNvPr id="5" name="TextBox 4"/>
          <p:cNvSpPr txBox="1"/>
          <p:nvPr/>
        </p:nvSpPr>
        <p:spPr>
          <a:xfrm>
            <a:off x="6660232" y="4293096"/>
            <a:ext cx="2232248" cy="707886"/>
          </a:xfrm>
          <a:prstGeom prst="rect">
            <a:avLst/>
          </a:prstGeom>
          <a:noFill/>
        </p:spPr>
        <p:txBody>
          <a:bodyPr wrap="square" rtlCol="0">
            <a:spAutoFit/>
          </a:bodyPr>
          <a:lstStyle/>
          <a:p>
            <a:r>
              <a:rPr lang="en-US" sz="2000" dirty="0" smtClean="0"/>
              <a:t>Chromaticity through the ramp</a:t>
            </a:r>
            <a:endParaRPr lang="en-US" sz="2000" dirty="0"/>
          </a:p>
        </p:txBody>
      </p:sp>
      <p:pic>
        <p:nvPicPr>
          <p:cNvPr id="6146" name="Picture 2"/>
          <p:cNvPicPr>
            <a:picLocks noChangeAspect="1" noChangeArrowheads="1"/>
          </p:cNvPicPr>
          <p:nvPr/>
        </p:nvPicPr>
        <p:blipFill>
          <a:blip r:embed="rId3" cstate="print"/>
          <a:srcRect/>
          <a:stretch>
            <a:fillRect/>
          </a:stretch>
        </p:blipFill>
        <p:spPr bwMode="auto">
          <a:xfrm>
            <a:off x="827584" y="3645024"/>
            <a:ext cx="3682752" cy="3094750"/>
          </a:xfrm>
          <a:prstGeom prst="rect">
            <a:avLst/>
          </a:prstGeom>
          <a:noFill/>
          <a:ln w="9525">
            <a:noFill/>
            <a:miter lim="800000"/>
            <a:headEnd/>
            <a:tailEnd/>
          </a:ln>
        </p:spPr>
      </p:pic>
      <p:sp>
        <p:nvSpPr>
          <p:cNvPr id="7" name="TextBox 6"/>
          <p:cNvSpPr txBox="1"/>
          <p:nvPr/>
        </p:nvSpPr>
        <p:spPr>
          <a:xfrm>
            <a:off x="4578208" y="5715139"/>
            <a:ext cx="2658088" cy="707886"/>
          </a:xfrm>
          <a:prstGeom prst="rect">
            <a:avLst/>
          </a:prstGeom>
          <a:noFill/>
        </p:spPr>
        <p:txBody>
          <a:bodyPr wrap="square" rtlCol="0">
            <a:spAutoFit/>
          </a:bodyPr>
          <a:lstStyle/>
          <a:p>
            <a:r>
              <a:rPr lang="en-US" sz="2000" dirty="0" smtClean="0"/>
              <a:t>Chromaticity through the squeeze</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5:46 – 7:00 TI8 stability check, bunches onto TED (new MKE delay)</a:t>
            </a:r>
          </a:p>
          <a:p>
            <a:r>
              <a:rPr lang="en-US" dirty="0" smtClean="0"/>
              <a:t>7:26 Fidel calculations and trims not working</a:t>
            </a:r>
          </a:p>
        </p:txBody>
      </p:sp>
      <p:sp>
        <p:nvSpPr>
          <p:cNvPr id="3" name="Title 2"/>
          <p:cNvSpPr>
            <a:spLocks noGrp="1"/>
          </p:cNvSpPr>
          <p:nvPr>
            <p:ph type="title"/>
          </p:nvPr>
        </p:nvSpPr>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1044</Words>
  <Application>Microsoft Office PowerPoint</Application>
  <PresentationFormat>On-screen Show (4:3)</PresentationFormat>
  <Paragraphs>112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Wednesday 21 March 2012</vt:lpstr>
      <vt:lpstr>Wednesday</vt:lpstr>
      <vt:lpstr>Collimator set-up</vt:lpstr>
      <vt:lpstr>Collimator settings</vt:lpstr>
      <vt:lpstr>Thursday</vt:lpstr>
      <vt:lpstr>Summary of new long squeeze (Joerg, Matteo, Verena, Giulia)</vt:lpstr>
      <vt:lpstr>zoom on RQ6.L1B1/2 at the matching point at 0.7m</vt:lpstr>
      <vt:lpstr>Second cycle with stretched squeeze (2:40 – 5:30)</vt:lpstr>
      <vt:lpstr>Slide 9</vt:lpstr>
      <vt:lpstr>Plan - details under discussion</vt:lpstr>
      <vt:lpstr>Access requests</vt:lpstr>
      <vt:lpstr>To be sorted out – mostly scheduled for Friday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2011-10-06T20:11:26Z</dcterms:created>
  <dcterms:modified xsi:type="dcterms:W3CDTF">2012-03-22T09:01:47Z</dcterms:modified>
</cp:coreProperties>
</file>