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4"/>
  </p:notesMasterIdLst>
  <p:handoutMasterIdLst>
    <p:handoutMasterId r:id="rId15"/>
  </p:handoutMasterIdLst>
  <p:sldIdLst>
    <p:sldId id="1123" r:id="rId2"/>
    <p:sldId id="1124" r:id="rId3"/>
    <p:sldId id="1125" r:id="rId4"/>
    <p:sldId id="1126" r:id="rId5"/>
    <p:sldId id="1127" r:id="rId6"/>
    <p:sldId id="1131" r:id="rId7"/>
    <p:sldId id="1128" r:id="rId8"/>
    <p:sldId id="1132" r:id="rId9"/>
    <p:sldId id="1129" r:id="rId10"/>
    <p:sldId id="1130" r:id="rId11"/>
    <p:sldId id="1133" r:id="rId12"/>
    <p:sldId id="1134" r:id="rId13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66"/>
    <a:srgbClr val="008000"/>
    <a:srgbClr val="FFFF99"/>
    <a:srgbClr val="FF0000"/>
    <a:srgbClr val="FFCC99"/>
    <a:srgbClr val="99FF99"/>
    <a:srgbClr val="FFCCCC"/>
    <a:srgbClr val="9FCAFF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75" d="100"/>
          <a:sy n="75" d="100"/>
        </p:scale>
        <p:origin x="-1176" y="-84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C8C70-8675-4D13-97D0-687AD0C3AA9D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EDDED5-FBEA-43F1-B81D-C2ADA50BF04E}" type="datetime1">
              <a:rPr lang="en-US" smtClean="0"/>
              <a:pPr/>
              <a:t>3/15/2012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F7DD46-46B8-4FC5-A800-CFEE7965FB39}" type="datetime1">
              <a:rPr lang="en-US" smtClean="0"/>
              <a:pPr/>
              <a:t>3/15/2012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9F5DCA5C-1D29-43FF-8DB8-3C9A00DC9AC3}" type="datetime1">
              <a:rPr lang="en-US" smtClean="0"/>
              <a:pPr/>
              <a:t>3/15/2012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D50C6430-D297-485E-B966-78A146B39569}" type="datetime1">
              <a:rPr lang="en-US" smtClean="0"/>
              <a:pPr/>
              <a:t>3/15/2012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7DA5914-E663-454A-87E7-FFA9CE9E48E8}" type="datetime1">
              <a:rPr lang="en-US" smtClean="0"/>
              <a:pPr>
                <a:defRPr/>
              </a:pPr>
              <a:t>3/15/2012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/>
              <a:pPr/>
              <a:t>3/15/2012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E951C3-4DE7-4C15-A4EB-44E1E934E29D}" type="datetime1">
              <a:rPr lang="en-US" smtClean="0"/>
              <a:pPr/>
              <a:t>3/15/2012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9869CF0-2464-44BC-A522-1FFE37EC1AED}" type="datetime1">
              <a:rPr lang="en-US" smtClean="0"/>
              <a:pPr/>
              <a:t>3/15/2012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6C5F3C-2A54-4A50-9148-40B41C2EEA30}" type="datetime1">
              <a:rPr lang="en-US" smtClean="0"/>
              <a:pPr/>
              <a:t>3/15/2012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E08C82-B5FB-4BAF-8C20-F9A88E7C9452}" type="datetime1">
              <a:rPr lang="en-US" smtClean="0"/>
              <a:pPr/>
              <a:t>3/15/2012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497765-40F9-473F-9EEB-A6A20BB94607}" type="datetime1">
              <a:rPr lang="en-US" smtClean="0"/>
              <a:pPr/>
              <a:t>3/15/2012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6DFDE7-B080-49E4-B2B0-7C285D54B610}" type="datetime1">
              <a:rPr lang="en-US" smtClean="0"/>
              <a:pPr/>
              <a:t>3/15/2012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CB293C-B48B-47FD-AC3A-3C5B7201DA6C}" type="datetime1">
              <a:rPr lang="en-US" smtClean="0"/>
              <a:pPr/>
              <a:t>3/15/2012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/>
              <a:pPr/>
              <a:t>3/15/2012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425170" cy="5111750"/>
          </a:xfrm>
        </p:spPr>
        <p:txBody>
          <a:bodyPr/>
          <a:lstStyle/>
          <a:p>
            <a:r>
              <a:rPr lang="en-US" dirty="0" smtClean="0"/>
              <a:t>10:00 test of the un-squeeze to 90 m at 4 </a:t>
            </a:r>
            <a:r>
              <a:rPr lang="en-US" dirty="0" err="1" smtClean="0"/>
              <a:t>TeV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Successful – no PC trips.</a:t>
            </a:r>
          </a:p>
          <a:p>
            <a:r>
              <a:rPr lang="en-US" dirty="0" smtClean="0"/>
              <a:t>11:0 Ramp down, leveling test with CMS.</a:t>
            </a:r>
          </a:p>
          <a:p>
            <a:r>
              <a:rPr lang="en-US" dirty="0" smtClean="0"/>
              <a:t>13:00 Final test of the injection kicker MKI.</a:t>
            </a:r>
          </a:p>
          <a:p>
            <a:pPr lvl="1"/>
            <a:r>
              <a:rPr lang="en-US" dirty="0" smtClean="0"/>
              <a:t>Synchronization after correction of the offsets (~160 ns).</a:t>
            </a:r>
          </a:p>
          <a:p>
            <a:pPr lvl="1"/>
            <a:r>
              <a:rPr lang="en-US" dirty="0" smtClean="0"/>
              <a:t>BETS on kicker voltage.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3/15/2012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790" y="3284980"/>
            <a:ext cx="5760800" cy="467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418768" y="382100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 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BSRT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3/15/2012</a:t>
            </a:fld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692620"/>
            <a:ext cx="5267311" cy="422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10" y="2060810"/>
            <a:ext cx="5616780" cy="450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670"/>
            <a:ext cx="8229600" cy="5111750"/>
          </a:xfrm>
        </p:spPr>
        <p:txBody>
          <a:bodyPr/>
          <a:lstStyle/>
          <a:p>
            <a:r>
              <a:rPr lang="en-US" dirty="0" smtClean="0"/>
              <a:t>04:00 RF setup finished. Phase adjusted. Offset of 5 ns corrected. Setting up should be OK  up to 1.5E11.</a:t>
            </a:r>
          </a:p>
          <a:p>
            <a:pPr lvl="1"/>
            <a:r>
              <a:rPr lang="en-US" dirty="0" smtClean="0"/>
              <a:t>Should check the frequency trim of -10 Hz that was applied, as it is de-centered the orbit. Some energy matching with H cods to be done..</a:t>
            </a:r>
          </a:p>
          <a:p>
            <a:r>
              <a:rPr lang="en-US" dirty="0" smtClean="0"/>
              <a:t>Optics team starting their work…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3/15/2012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40"/>
            <a:ext cx="8229600" cy="2232310"/>
          </a:xfrm>
        </p:spPr>
        <p:txBody>
          <a:bodyPr/>
          <a:lstStyle/>
          <a:p>
            <a:r>
              <a:rPr lang="en-US" dirty="0" smtClean="0"/>
              <a:t>Optics measurements and correction at 450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Injection and orbit with nominal bunch.</a:t>
            </a:r>
          </a:p>
          <a:p>
            <a:r>
              <a:rPr lang="en-US" dirty="0" smtClean="0"/>
              <a:t>FB setting up.</a:t>
            </a:r>
          </a:p>
          <a:p>
            <a:r>
              <a:rPr lang="en-US" dirty="0" smtClean="0"/>
              <a:t>BI shift overnight.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3/15/2012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446970" y="3068950"/>
          <a:ext cx="8229600" cy="2284812"/>
        </p:xfrm>
        <a:graphic>
          <a:graphicData uri="http://schemas.openxmlformats.org/drawingml/2006/table">
            <a:tbl>
              <a:tblPr/>
              <a:tblGrid>
                <a:gridCol w="671362"/>
                <a:gridCol w="454794"/>
                <a:gridCol w="541421"/>
                <a:gridCol w="693019"/>
                <a:gridCol w="5869004"/>
              </a:tblGrid>
              <a:tr h="29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THU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6600"/>
                          </a:solidFill>
                          <a:latin typeface="+mn-lt"/>
                        </a:rPr>
                        <a:t>Beta beating measurements and correction @ 450 </a:t>
                      </a:r>
                      <a:r>
                        <a:rPr lang="en-US" sz="1200" b="1" i="0" u="none" strike="noStrike" dirty="0" err="1" smtClean="0">
                          <a:solidFill>
                            <a:srgbClr val="006600"/>
                          </a:solidFill>
                          <a:latin typeface="+mn-lt"/>
                        </a:rPr>
                        <a:t>GeV</a:t>
                      </a:r>
                      <a:endParaRPr lang="en-US" sz="1200" b="1" i="0" u="none" strike="noStrike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THU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M/A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Injection of nominal bunch 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THU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Flat reference orbit at injection with nominal </a:t>
                      </a:r>
                      <a:r>
                        <a:rPr lang="en-US" sz="1200" b="1" i="0" u="none" strike="noStrike" dirty="0" smtClean="0">
                          <a:solidFill>
                            <a:srgbClr val="006600"/>
                          </a:solidFill>
                          <a:latin typeface="Arial"/>
                        </a:rPr>
                        <a:t>bunch, FB setup</a:t>
                      </a:r>
                      <a:endParaRPr lang="en-US" sz="12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THU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BI shift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FRI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RF and Damper setup for nominal bunch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FRI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Feedbacks </a:t>
                      </a:r>
                      <a:r>
                        <a:rPr lang="en-US" sz="1200" b="1" i="0" u="none" strike="noStrike" dirty="0" smtClean="0">
                          <a:solidFill>
                            <a:srgbClr val="006600"/>
                          </a:solidFill>
                          <a:latin typeface="Arial"/>
                        </a:rPr>
                        <a:t>– re-commissioning </a:t>
                      </a:r>
                      <a:r>
                        <a:rPr lang="en-US" sz="12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at injection (Q, orbit, radial)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9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FRI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Ramp to 4 </a:t>
                      </a:r>
                      <a:r>
                        <a:rPr lang="en-US" sz="1200" b="1" i="0" u="none" strike="noStrike" dirty="0" err="1">
                          <a:solidFill>
                            <a:srgbClr val="006600"/>
                          </a:solidFill>
                          <a:latin typeface="Arial"/>
                        </a:rPr>
                        <a:t>TeV</a:t>
                      </a:r>
                      <a:r>
                        <a:rPr lang="en-US" sz="12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 - test QFB &amp; OFB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9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FRI</a:t>
                      </a: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6600"/>
                          </a:solidFill>
                          <a:latin typeface="Arial"/>
                        </a:rPr>
                        <a:t>Aperture at injection</a:t>
                      </a:r>
                      <a:endParaRPr lang="en-US" sz="12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R="0" marT="8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425170" cy="5400750"/>
          </a:xfrm>
        </p:spPr>
        <p:txBody>
          <a:bodyPr/>
          <a:lstStyle/>
          <a:p>
            <a:r>
              <a:rPr lang="en-US" dirty="0" smtClean="0"/>
              <a:t>16:00 </a:t>
            </a:r>
            <a:r>
              <a:rPr lang="en-US" b="1" u="sng" dirty="0" smtClean="0"/>
              <a:t>SPS ready</a:t>
            </a:r>
            <a:r>
              <a:rPr lang="en-US" dirty="0" smtClean="0"/>
              <a:t>, Preparing </a:t>
            </a:r>
            <a:r>
              <a:rPr lang="en-US" dirty="0" smtClean="0"/>
              <a:t>for beam – pre-cycle.</a:t>
            </a:r>
          </a:p>
          <a:p>
            <a:r>
              <a:rPr lang="en-US" dirty="0" smtClean="0"/>
              <a:t>17:00 ATLAS magnet ramping down…</a:t>
            </a:r>
          </a:p>
          <a:p>
            <a:r>
              <a:rPr lang="en-US" dirty="0" smtClean="0"/>
              <a:t>18:00 Extraction into TI2 and TI8.</a:t>
            </a:r>
          </a:p>
          <a:p>
            <a:pPr lvl="1"/>
            <a:r>
              <a:rPr lang="en-US" dirty="0" smtClean="0"/>
              <a:t>TI8 to downstream TED OK.</a:t>
            </a:r>
          </a:p>
          <a:p>
            <a:pPr lvl="1"/>
            <a:r>
              <a:rPr lang="en-US" dirty="0" smtClean="0"/>
              <a:t>No beam extracted to TI2 – extraction kicker MKE6 does not trigger, despite correct conditions (BIS, BETS).</a:t>
            </a:r>
          </a:p>
          <a:p>
            <a:r>
              <a:rPr lang="en-US" dirty="0" smtClean="0"/>
              <a:t>When trying to inject B2, discover that the Probe Beam Flag of the SPS SMP is always FALSE.</a:t>
            </a:r>
          </a:p>
          <a:p>
            <a:pPr lvl="1"/>
            <a:r>
              <a:rPr lang="en-US" dirty="0" smtClean="0"/>
              <a:t>Must be TRUE to inject into empty ring (ensure low intensity).</a:t>
            </a:r>
          </a:p>
          <a:p>
            <a:pPr lvl="1"/>
            <a:r>
              <a:rPr lang="en-US" dirty="0" smtClean="0"/>
              <a:t>Reception error on the SPS SMP in the CCR – since 08.03.2012.</a:t>
            </a:r>
          </a:p>
          <a:p>
            <a:r>
              <a:rPr lang="en-US" dirty="0" smtClean="0"/>
              <a:t>19:30 MKE6 problem traced to an electronic card.</a:t>
            </a:r>
          </a:p>
          <a:p>
            <a:pPr lvl="1"/>
            <a:r>
              <a:rPr lang="en-US" dirty="0" smtClean="0"/>
              <a:t>20:15 MKE6 pulsing again, but a problem on the pulse delay (affected by the card change).</a:t>
            </a:r>
          </a:p>
          <a:p>
            <a:pPr lvl="1"/>
            <a:r>
              <a:rPr lang="en-US" dirty="0" smtClean="0"/>
              <a:t>21:30 MKE6 delay problem finally fixed.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3/15/2012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908650"/>
            <a:ext cx="8229600" cy="5111750"/>
          </a:xfrm>
        </p:spPr>
        <p:txBody>
          <a:bodyPr/>
          <a:lstStyle/>
          <a:p>
            <a:r>
              <a:rPr lang="en-US" dirty="0" smtClean="0"/>
              <a:t>22:30 SMP problem solved by SMP team + CO piquet with support from BI and CO/HT.</a:t>
            </a:r>
          </a:p>
          <a:p>
            <a:pPr lvl="1"/>
            <a:r>
              <a:rPr lang="en-US" dirty="0" smtClean="0"/>
              <a:t>Beam injection was blocked as the SMPC SPS could not receive information from the BCT4 / 40S in SPS.</a:t>
            </a:r>
          </a:p>
          <a:p>
            <a:pPr lvl="1"/>
            <a:r>
              <a:rPr lang="en-US" dirty="0" smtClean="0"/>
              <a:t>The problem was traced to a low RS485\MIL1553 transmission level in BA4, resulting in a low value of power being received in the CCR, which was unable to be decoded by the SPS SMPC.</a:t>
            </a:r>
          </a:p>
          <a:p>
            <a:pPr lvl="1"/>
            <a:r>
              <a:rPr lang="en-US" dirty="0" smtClean="0"/>
              <a:t>CO Piquet was called to replace transmission module, this did not rectify the issue. Finally, a set of electrical repeaters were installed in BA4 to boost the signal strength to levels which could be decoded in the CCR.</a:t>
            </a:r>
          </a:p>
          <a:p>
            <a:pPr lvl="1"/>
            <a:r>
              <a:rPr lang="en-US" dirty="0" smtClean="0"/>
              <a:t>Consolidation is required at next opportunity.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3/15/2012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 – beam into the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1871975"/>
          </a:xfrm>
        </p:spPr>
        <p:txBody>
          <a:bodyPr/>
          <a:lstStyle/>
          <a:p>
            <a:r>
              <a:rPr lang="en-US" dirty="0" smtClean="0"/>
              <a:t>23:00 Injecting into LHC and moving from one IR to the next (collimators).</a:t>
            </a:r>
          </a:p>
          <a:p>
            <a:pPr lvl="1"/>
            <a:r>
              <a:rPr lang="en-US" dirty="0" smtClean="0"/>
              <a:t>Very little steering required.</a:t>
            </a:r>
          </a:p>
          <a:p>
            <a:pPr lvl="1"/>
            <a:r>
              <a:rPr lang="en-US" dirty="0" smtClean="0"/>
              <a:t>A few post-mortems from BLMs – seems the TCTVA thresholds in IR2 could be a bit low…</a:t>
            </a:r>
          </a:p>
          <a:p>
            <a:r>
              <a:rPr lang="en-US" dirty="0" smtClean="0"/>
              <a:t>23:40 B1 circulating and partly captured.</a:t>
            </a:r>
          </a:p>
          <a:p>
            <a:r>
              <a:rPr lang="en-US" dirty="0" smtClean="0"/>
              <a:t>00:30 B2 circulating and partly captured.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3/15/2012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3515412"/>
            <a:ext cx="7705070" cy="308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on capture and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08650"/>
            <a:ext cx="8229600" cy="1439915"/>
          </a:xfrm>
        </p:spPr>
        <p:txBody>
          <a:bodyPr/>
          <a:lstStyle/>
          <a:p>
            <a:r>
              <a:rPr lang="en-US" dirty="0" smtClean="0"/>
              <a:t>Working on orbit, tune, Q’ – in parallel RF team in SR4.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3/15/2012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530" y="1520735"/>
            <a:ext cx="6480900" cy="4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08650"/>
            <a:ext cx="8229600" cy="1439915"/>
          </a:xfrm>
        </p:spPr>
        <p:txBody>
          <a:bodyPr/>
          <a:lstStyle/>
          <a:p>
            <a:r>
              <a:rPr lang="en-US" dirty="0" smtClean="0"/>
              <a:t>01:00 Closed orbit corrected to within </a:t>
            </a:r>
            <a:r>
              <a:rPr lang="en-US" b="1" u="sng" dirty="0" smtClean="0"/>
              <a:t>0.2 mm </a:t>
            </a:r>
            <a:r>
              <a:rPr lang="en-US" b="1" u="sng" dirty="0" err="1" smtClean="0"/>
              <a:t>rms</a:t>
            </a:r>
            <a:r>
              <a:rPr lang="en-US" b="1" u="sng" dirty="0" smtClean="0"/>
              <a:t> </a:t>
            </a:r>
            <a:r>
              <a:rPr lang="en-US" dirty="0" smtClean="0"/>
              <a:t>of the 2011 flat orbit reference.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3/15/2012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1844780"/>
            <a:ext cx="6048840" cy="241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4795" y="4005080"/>
            <a:ext cx="6133785" cy="24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oscillations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3/15/2012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764630"/>
            <a:ext cx="7056980" cy="294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10" y="3501010"/>
            <a:ext cx="6984970" cy="291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3/15/2012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2132820"/>
            <a:ext cx="4683744" cy="39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410" y="836640"/>
            <a:ext cx="8569190" cy="331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Vertical Q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was too low by ~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0.06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800" dirty="0" smtClean="0"/>
              <a:t>final </a:t>
            </a:r>
            <a:r>
              <a:rPr lang="en-US" sz="1800" dirty="0" smtClean="0"/>
              <a:t>settings for B1 and B2 (|C-| about </a:t>
            </a:r>
            <a:r>
              <a:rPr lang="en-US" sz="1800" dirty="0" smtClean="0"/>
              <a:t>0.01);</a:t>
            </a:r>
          </a:p>
          <a:p>
            <a:pPr marL="4978400" lvl="8" indent="-2286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dirty="0" smtClean="0"/>
              <a:t>	</a:t>
            </a:r>
            <a:r>
              <a:rPr lang="en-US" sz="1600" dirty="0" smtClean="0"/>
              <a:t>LHCBEAM1/CMINUS_IM.IP1  0 </a:t>
            </a:r>
            <a:br>
              <a:rPr lang="en-US" sz="1600" dirty="0" smtClean="0"/>
            </a:br>
            <a:r>
              <a:rPr lang="en-US" sz="1600" dirty="0" smtClean="0"/>
              <a:t>LHCBEAM1/CMINUS_RE.IP1  0 </a:t>
            </a:r>
            <a:br>
              <a:rPr lang="en-US" sz="1600" dirty="0" smtClean="0"/>
            </a:br>
            <a:r>
              <a:rPr lang="en-US" sz="1600" dirty="0" smtClean="0"/>
              <a:t>LHCBEAM2/CMINUS_IM.IP7  -0.045 </a:t>
            </a:r>
            <a:br>
              <a:rPr lang="en-US" sz="1600" dirty="0" smtClean="0"/>
            </a:br>
            <a:r>
              <a:rPr lang="en-US" sz="1600" dirty="0" smtClean="0"/>
              <a:t>LHCBEAM2/CMINUS_RE.IP7  -0.02 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LHCBEAM1/QH_TRIM        0.001 </a:t>
            </a:r>
            <a:br>
              <a:rPr lang="en-US" sz="1600" dirty="0" smtClean="0"/>
            </a:br>
            <a:r>
              <a:rPr lang="en-US" sz="1600" dirty="0" smtClean="0"/>
              <a:t>LHCBEAM1/QV_TRIM        0.06529 </a:t>
            </a:r>
            <a:br>
              <a:rPr lang="en-US" sz="1600" dirty="0" smtClean="0"/>
            </a:br>
            <a:r>
              <a:rPr lang="en-US" sz="1600" dirty="0" smtClean="0"/>
              <a:t>LHCBEAM2/QH_TRIM        -0.03 </a:t>
            </a:r>
            <a:br>
              <a:rPr lang="en-US" sz="1600" dirty="0" smtClean="0"/>
            </a:br>
            <a:r>
              <a:rPr lang="en-US" sz="1600" dirty="0" smtClean="0"/>
              <a:t>LHCBEAM2/QV_TRIM        0.07 </a:t>
            </a:r>
          </a:p>
          <a:p>
            <a:pPr marL="4978400" lvl="8" indent="-2286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dirty="0" smtClean="0"/>
              <a:t>	</a:t>
            </a:r>
            <a:endParaRPr lang="en-US" sz="1600" dirty="0" smtClean="0"/>
          </a:p>
          <a:p>
            <a:pPr marL="4978400" lvl="8" indent="-2286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dirty="0" smtClean="0"/>
              <a:t>	</a:t>
            </a:r>
            <a:r>
              <a:rPr lang="en-US" dirty="0" smtClean="0"/>
              <a:t>Q’ found around +25 later in the night.</a:t>
            </a:r>
          </a:p>
          <a:p>
            <a:pPr marL="4978400" lvl="8" indent="-2286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dirty="0" smtClean="0"/>
              <a:t>	</a:t>
            </a:r>
            <a:r>
              <a:rPr lang="en-US" dirty="0" smtClean="0"/>
              <a:t>Trimmed down by -20…</a:t>
            </a:r>
            <a:r>
              <a:rPr lang="en-US" dirty="0" smtClean="0"/>
              <a:t/>
            </a:r>
            <a:br>
              <a:rPr lang="en-US" dirty="0" smtClean="0"/>
            </a:b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dumps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3/15/2012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980660"/>
            <a:ext cx="4431494" cy="353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30" y="3140960"/>
            <a:ext cx="4032560" cy="321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45708</TotalTime>
  <Words>651</Words>
  <Application>Microsoft Office PowerPoint</Application>
  <PresentationFormat>On-screen Show (4:3)</PresentationFormat>
  <Paragraphs>119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Pixel</vt:lpstr>
      <vt:lpstr>Wednesday</vt:lpstr>
      <vt:lpstr>Wednesday</vt:lpstr>
      <vt:lpstr>Night</vt:lpstr>
      <vt:lpstr>Night – beam into the LHC</vt:lpstr>
      <vt:lpstr>Progress on capture and quality</vt:lpstr>
      <vt:lpstr>Orbit</vt:lpstr>
      <vt:lpstr>Injection oscillations</vt:lpstr>
      <vt:lpstr>Tunes</vt:lpstr>
      <vt:lpstr>First dumps</vt:lpstr>
      <vt:lpstr>BSRT </vt:lpstr>
      <vt:lpstr>Night </vt:lpstr>
      <vt:lpstr>Today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jwenning</cp:lastModifiedBy>
  <cp:revision>3150</cp:revision>
  <dcterms:created xsi:type="dcterms:W3CDTF">2010-07-26T05:43:59Z</dcterms:created>
  <dcterms:modified xsi:type="dcterms:W3CDTF">2012-03-15T07:09:19Z</dcterms:modified>
</cp:coreProperties>
</file>