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11"/>
  </p:notesMasterIdLst>
  <p:handoutMasterIdLst>
    <p:handoutMasterId r:id="rId12"/>
  </p:handoutMasterIdLst>
  <p:sldIdLst>
    <p:sldId id="1019" r:id="rId2"/>
    <p:sldId id="1027" r:id="rId3"/>
    <p:sldId id="1020" r:id="rId4"/>
    <p:sldId id="1025" r:id="rId5"/>
    <p:sldId id="1026" r:id="rId6"/>
    <p:sldId id="1028" r:id="rId7"/>
    <p:sldId id="1022" r:id="rId8"/>
    <p:sldId id="1023" r:id="rId9"/>
    <p:sldId id="1029" r:id="rId10"/>
  </p:sldIdLst>
  <p:sldSz cx="9144000" cy="6858000" type="screen4x3"/>
  <p:notesSz cx="6718300" cy="98552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00"/>
    <a:srgbClr val="008000"/>
    <a:srgbClr val="99FFCC"/>
    <a:srgbClr val="9FCAFF"/>
    <a:srgbClr val="DDDDDD"/>
    <a:srgbClr val="3399FF"/>
    <a:srgbClr val="FFCCCC"/>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25" autoAdjust="0"/>
    <p:restoredTop sz="95238" autoAdjust="0"/>
  </p:normalViewPr>
  <p:slideViewPr>
    <p:cSldViewPr>
      <p:cViewPr varScale="1">
        <p:scale>
          <a:sx n="99" d="100"/>
          <a:sy n="99" d="100"/>
        </p:scale>
        <p:origin x="-198" y="-84"/>
      </p:cViewPr>
      <p:guideLst>
        <p:guide orient="horz" pos="2160"/>
        <p:guide pos="510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3272" y="-120"/>
      </p:cViewPr>
      <p:guideLst>
        <p:guide orient="horz" pos="3104"/>
        <p:guide pos="2116"/>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1475" cy="4921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05238" y="0"/>
            <a:ext cx="2911475" cy="492125"/>
          </a:xfrm>
          <a:prstGeom prst="rect">
            <a:avLst/>
          </a:prstGeom>
        </p:spPr>
        <p:txBody>
          <a:bodyPr vert="horz" lIns="91440" tIns="45720" rIns="91440" bIns="45720" rtlCol="0"/>
          <a:lstStyle>
            <a:lvl1pPr algn="r">
              <a:defRPr sz="1200"/>
            </a:lvl1pPr>
          </a:lstStyle>
          <a:p>
            <a:fld id="{59C0DC6C-BFF8-144A-B30B-BD4EDED5E972}" type="datetimeFigureOut">
              <a:rPr lang="en-US" smtClean="0"/>
              <a:pPr/>
              <a:t>11/30/2011</a:t>
            </a:fld>
            <a:endParaRPr lang="en-US"/>
          </a:p>
        </p:txBody>
      </p:sp>
      <p:sp>
        <p:nvSpPr>
          <p:cNvPr id="4" name="Footer Placeholder 3"/>
          <p:cNvSpPr>
            <a:spLocks noGrp="1"/>
          </p:cNvSpPr>
          <p:nvPr>
            <p:ph type="ftr" sz="quarter" idx="2"/>
          </p:nvPr>
        </p:nvSpPr>
        <p:spPr>
          <a:xfrm>
            <a:off x="0" y="9361488"/>
            <a:ext cx="2911475" cy="4921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05238" y="9361488"/>
            <a:ext cx="2911475" cy="492125"/>
          </a:xfrm>
          <a:prstGeom prst="rect">
            <a:avLst/>
          </a:prstGeom>
        </p:spPr>
        <p:txBody>
          <a:bodyPr vert="horz" lIns="91440" tIns="45720" rIns="91440" bIns="45720" rtlCol="0" anchor="b"/>
          <a:lstStyle>
            <a:lvl1pPr algn="r">
              <a:defRPr sz="1200"/>
            </a:lvl1pPr>
          </a:lstStyle>
          <a:p>
            <a:fld id="{A02C2787-C011-484C-9C9F-47366145B8D0}" type="slidenum">
              <a:rPr lang="en-US" smtClean="0"/>
              <a:pPr/>
              <a:t>‹#›</a:t>
            </a:fld>
            <a:endParaRPr lang="en-US"/>
          </a:p>
        </p:txBody>
      </p:sp>
    </p:spTree>
    <p:extLst>
      <p:ext uri="{BB962C8B-B14F-4D97-AF65-F5344CB8AC3E}">
        <p14:creationId xmlns="" xmlns:p14="http://schemas.microsoft.com/office/powerpoint/2010/main" val="38532497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11475"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200" dirty="0">
                <a:solidFill>
                  <a:schemeClr val="tx1"/>
                </a:solidFill>
              </a:defRPr>
            </a:lvl1pPr>
          </a:lstStyle>
          <a:p>
            <a:pPr>
              <a:defRPr/>
            </a:pPr>
            <a:endParaRPr lang="en-US" dirty="0"/>
          </a:p>
        </p:txBody>
      </p:sp>
      <p:sp>
        <p:nvSpPr>
          <p:cNvPr id="31747" name="Rectangle 3"/>
          <p:cNvSpPr>
            <a:spLocks noGrp="1" noChangeArrowheads="1"/>
          </p:cNvSpPr>
          <p:nvPr>
            <p:ph type="dt" idx="1"/>
          </p:nvPr>
        </p:nvSpPr>
        <p:spPr bwMode="auto">
          <a:xfrm>
            <a:off x="3805238" y="0"/>
            <a:ext cx="2911475"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200" dirty="0">
                <a:solidFill>
                  <a:schemeClr val="tx1"/>
                </a:solidFill>
              </a:defRPr>
            </a:lvl1pPr>
          </a:lstStyle>
          <a:p>
            <a:pPr>
              <a:defRPr/>
            </a:pPr>
            <a:endParaRPr lang="en-US" dirty="0"/>
          </a:p>
        </p:txBody>
      </p:sp>
      <p:sp>
        <p:nvSpPr>
          <p:cNvPr id="38916" name="Rectangle 4"/>
          <p:cNvSpPr>
            <a:spLocks noGrp="1" noRot="1" noChangeAspect="1" noChangeArrowheads="1" noTextEdit="1"/>
          </p:cNvSpPr>
          <p:nvPr>
            <p:ph type="sldImg" idx="2"/>
          </p:nvPr>
        </p:nvSpPr>
        <p:spPr bwMode="auto">
          <a:xfrm>
            <a:off x="895350" y="739775"/>
            <a:ext cx="4927600" cy="36957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71513" y="4681538"/>
            <a:ext cx="5375275" cy="4433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9361488"/>
            <a:ext cx="2911475"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dirty="0">
                <a:solidFill>
                  <a:schemeClr val="tx1"/>
                </a:solidFill>
              </a:defRPr>
            </a:lvl1pPr>
          </a:lstStyle>
          <a:p>
            <a:pPr>
              <a:defRPr/>
            </a:pPr>
            <a:endParaRPr lang="en-US" dirty="0"/>
          </a:p>
        </p:txBody>
      </p:sp>
      <p:sp>
        <p:nvSpPr>
          <p:cNvPr id="31751" name="Rectangle 7"/>
          <p:cNvSpPr>
            <a:spLocks noGrp="1" noChangeArrowheads="1"/>
          </p:cNvSpPr>
          <p:nvPr>
            <p:ph type="sldNum" sz="quarter" idx="5"/>
          </p:nvPr>
        </p:nvSpPr>
        <p:spPr bwMode="auto">
          <a:xfrm>
            <a:off x="3805238" y="9361488"/>
            <a:ext cx="2911475"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200">
                <a:solidFill>
                  <a:schemeClr val="tx1"/>
                </a:solidFill>
              </a:defRPr>
            </a:lvl1pPr>
          </a:lstStyle>
          <a:p>
            <a:pPr>
              <a:defRPr/>
            </a:pPr>
            <a:fld id="{4CFAA86E-7117-48E8-AB4F-2D91C9F729B4}" type="slidenum">
              <a:rPr lang="en-US"/>
              <a:pPr>
                <a:defRPr/>
              </a:pPr>
              <a:t>‹#›</a:t>
            </a:fld>
            <a:endParaRPr lang="en-US" dirty="0"/>
          </a:p>
        </p:txBody>
      </p:sp>
    </p:spTree>
    <p:extLst>
      <p:ext uri="{BB962C8B-B14F-4D97-AF65-F5344CB8AC3E}">
        <p14:creationId xmlns="" xmlns:p14="http://schemas.microsoft.com/office/powerpoint/2010/main" val="182019404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defRPr/>
              </a:pPr>
              <a:endParaRPr lang="en-US" sz="2400" dirty="0">
                <a:solidFill>
                  <a:schemeClr val="tx1"/>
                </a:solidFill>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grpSp>
      </p:gr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dirty="0">
                <a:solidFill>
                  <a:schemeClr val="tx1"/>
                </a:solidFill>
              </a:defRPr>
            </a:lvl1pPr>
          </a:lstStyle>
          <a:p>
            <a:pPr>
              <a:defRPr/>
            </a:pPr>
            <a:r>
              <a:rPr lang="en-US" smtClean="0"/>
              <a:t>11-11-11</a:t>
            </a:r>
            <a:endParaRPr lang="en-US" dirty="0"/>
          </a:p>
        </p:txBody>
      </p:sp>
      <p:sp>
        <p:nvSpPr>
          <p:cNvPr id="19" name="Rectangle 17"/>
          <p:cNvSpPr>
            <a:spLocks noGrp="1" noChangeArrowheads="1"/>
          </p:cNvSpPr>
          <p:nvPr>
            <p:ph type="ftr" sz="quarter" idx="11"/>
          </p:nvPr>
        </p:nvSpPr>
        <p:spPr>
          <a:xfrm>
            <a:off x="3124200" y="6248400"/>
            <a:ext cx="2895600" cy="457200"/>
          </a:xfrm>
        </p:spPr>
        <p:txBody>
          <a:bodyPr/>
          <a:lstStyle>
            <a:lvl1pPr>
              <a:defRPr dirty="0">
                <a:solidFill>
                  <a:schemeClr val="tx1"/>
                </a:solidFill>
              </a:defRPr>
            </a:lvl1pPr>
          </a:lstStyle>
          <a:p>
            <a:pPr>
              <a:defRPr/>
            </a:pPr>
            <a:r>
              <a:rPr lang="en-US" smtClean="0"/>
              <a:t>LHC status</a:t>
            </a:r>
            <a:endParaRPr lang="en-US" dirty="0"/>
          </a:p>
        </p:txBody>
      </p:sp>
      <p:sp>
        <p:nvSpPr>
          <p:cNvPr id="20" name="Rectangle 18"/>
          <p:cNvSpPr>
            <a:spLocks noGrp="1" noChangeArrowheads="1"/>
          </p:cNvSpPr>
          <p:nvPr>
            <p:ph type="sldNum" sz="quarter" idx="12"/>
          </p:nvPr>
        </p:nvSpPr>
        <p:spPr>
          <a:xfrm>
            <a:off x="6553200" y="6248400"/>
            <a:ext cx="2133600" cy="457200"/>
          </a:xfrm>
        </p:spPr>
        <p:txBody>
          <a:bodyPr/>
          <a:lstStyle>
            <a:lvl1pPr>
              <a:defRPr sz="1200">
                <a:solidFill>
                  <a:schemeClr val="tx1"/>
                </a:solidFill>
                <a:latin typeface="Arial Black" pitchFamily="34" charset="0"/>
              </a:defRPr>
            </a:lvl1pPr>
          </a:lstStyle>
          <a:p>
            <a:pPr>
              <a:defRPr/>
            </a:pPr>
            <a:fld id="{26E3E824-1D33-4083-932F-B12D7D09EB3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LHC status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4C907FC7-9701-4F56-BA21-47F785F44AEB}"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11-11-11</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LHC status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6616FE21-7D5A-4944-9B4F-14EE2A8435CA}"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11-11-11</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pPr lvl="0"/>
            <a:endParaRPr lang="en-US" noProof="0" dirty="0" smtClean="0"/>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LHC status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A4143100-3704-4E7F-9742-368FE9AA1696}"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11-11-11</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LHC status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98AF8F70-BBF6-4832-98A0-56CA85B1B772}"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11-11-11</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196975"/>
            <a:ext cx="4038600"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29050"/>
            <a:ext cx="4038600"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
          <p:cNvSpPr>
            <a:spLocks noGrp="1" noChangeArrowheads="1"/>
          </p:cNvSpPr>
          <p:nvPr>
            <p:ph type="ftr" sz="quarter" idx="10"/>
          </p:nvPr>
        </p:nvSpPr>
        <p:spPr>
          <a:ln/>
        </p:spPr>
        <p:txBody>
          <a:bodyPr/>
          <a:lstStyle>
            <a:lvl1pPr>
              <a:defRPr/>
            </a:lvl1pPr>
          </a:lstStyle>
          <a:p>
            <a:pPr>
              <a:defRPr/>
            </a:pPr>
            <a:r>
              <a:rPr lang="en-US" smtClean="0"/>
              <a:t>LHC status</a:t>
            </a:r>
            <a:endParaRPr lang="en-US" dirty="0"/>
          </a:p>
        </p:txBody>
      </p:sp>
      <p:sp>
        <p:nvSpPr>
          <p:cNvPr id="7" name="Rectangle 3"/>
          <p:cNvSpPr>
            <a:spLocks noGrp="1" noChangeArrowheads="1"/>
          </p:cNvSpPr>
          <p:nvPr>
            <p:ph type="sldNum" sz="quarter" idx="11"/>
          </p:nvPr>
        </p:nvSpPr>
        <p:spPr>
          <a:ln/>
        </p:spPr>
        <p:txBody>
          <a:bodyPr/>
          <a:lstStyle>
            <a:lvl1pPr>
              <a:defRPr/>
            </a:lvl1pPr>
          </a:lstStyle>
          <a:p>
            <a:pPr>
              <a:defRPr/>
            </a:pPr>
            <a:fld id="{1D9A8A3B-17E3-4A11-B239-2716609288BA}" type="slidenum">
              <a:rPr lang="en-US"/>
              <a:pPr>
                <a:defRPr/>
              </a:pPr>
              <a:t>‹#›</a:t>
            </a:fld>
            <a:endParaRPr lang="en-US" dirty="0"/>
          </a:p>
        </p:txBody>
      </p:sp>
      <p:sp>
        <p:nvSpPr>
          <p:cNvPr id="8" name="Rectangle 16"/>
          <p:cNvSpPr>
            <a:spLocks noGrp="1" noChangeArrowheads="1"/>
          </p:cNvSpPr>
          <p:nvPr>
            <p:ph type="dt" sz="half" idx="12"/>
          </p:nvPr>
        </p:nvSpPr>
        <p:spPr>
          <a:ln/>
        </p:spPr>
        <p:txBody>
          <a:bodyPr/>
          <a:lstStyle>
            <a:lvl1pPr>
              <a:defRPr/>
            </a:lvl1pPr>
          </a:lstStyle>
          <a:p>
            <a:pPr>
              <a:defRPr/>
            </a:pPr>
            <a:r>
              <a:rPr lang="en-US" smtClean="0"/>
              <a:t>11-11-11</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229600" cy="5111750"/>
          </a:xfrm>
        </p:spPr>
        <p:txBody>
          <a:bodyPr/>
          <a:lstStyle>
            <a:lvl3pPr>
              <a:defRPr>
                <a:solidFill>
                  <a:schemeClr val="bg2">
                    <a:lumMod val="40000"/>
                    <a:lumOff val="60000"/>
                  </a:schemeClr>
                </a:solidFill>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7" name="Date Placeholder 16"/>
          <p:cNvSpPr>
            <a:spLocks noGrp="1"/>
          </p:cNvSpPr>
          <p:nvPr>
            <p:ph type="dt" sz="half" idx="10"/>
          </p:nvPr>
        </p:nvSpPr>
        <p:spPr/>
        <p:txBody>
          <a:bodyPr/>
          <a:lstStyle/>
          <a:p>
            <a:pPr>
              <a:defRPr/>
            </a:pPr>
            <a:r>
              <a:rPr lang="en-US" smtClean="0"/>
              <a:t>11-11-11</a:t>
            </a:r>
            <a:endParaRPr lang="en-US" dirty="0"/>
          </a:p>
        </p:txBody>
      </p:sp>
      <p:sp>
        <p:nvSpPr>
          <p:cNvPr id="18" name="Slide Number Placeholder 17"/>
          <p:cNvSpPr>
            <a:spLocks noGrp="1"/>
          </p:cNvSpPr>
          <p:nvPr>
            <p:ph type="sldNum" sz="quarter" idx="11"/>
          </p:nvPr>
        </p:nvSpPr>
        <p:spPr/>
        <p:txBody>
          <a:bodyPr/>
          <a:lstStyle/>
          <a:p>
            <a:pPr>
              <a:defRPr/>
            </a:pPr>
            <a:fld id="{69CF8F24-2345-4359-A23A-40838D5E6DC1}" type="slidenum">
              <a:rPr lang="en-US" smtClean="0"/>
              <a:pPr>
                <a:defRPr/>
              </a:pPr>
              <a:t>‹#›</a:t>
            </a:fld>
            <a:endParaRPr lang="en-US" dirty="0"/>
          </a:p>
        </p:txBody>
      </p:sp>
      <p:sp>
        <p:nvSpPr>
          <p:cNvPr id="19" name="Footer Placeholder 18"/>
          <p:cNvSpPr>
            <a:spLocks noGrp="1"/>
          </p:cNvSpPr>
          <p:nvPr>
            <p:ph type="ftr" sz="quarter" idx="12"/>
          </p:nvPr>
        </p:nvSpPr>
        <p:spPr/>
        <p:txBody>
          <a:bodyPr/>
          <a:lstStyle/>
          <a:p>
            <a:pPr>
              <a:defRPr/>
            </a:pPr>
            <a:r>
              <a:rPr lang="en-US" smtClean="0"/>
              <a:t>LHC status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LHC status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DA1C38A6-77F0-4FCF-B06D-A581D0D4EF24}"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11-11-11</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LHC status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B0531215-DB5D-475E-B8AB-8117DA16C71B}"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11-11-11</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r>
              <a:rPr lang="en-US" smtClean="0"/>
              <a:t>LHC status</a:t>
            </a:r>
            <a:endParaRPr lang="en-US" dirty="0"/>
          </a:p>
        </p:txBody>
      </p:sp>
      <p:sp>
        <p:nvSpPr>
          <p:cNvPr id="8" name="Rectangle 3"/>
          <p:cNvSpPr>
            <a:spLocks noGrp="1" noChangeArrowheads="1"/>
          </p:cNvSpPr>
          <p:nvPr>
            <p:ph type="sldNum" sz="quarter" idx="11"/>
          </p:nvPr>
        </p:nvSpPr>
        <p:spPr>
          <a:ln/>
        </p:spPr>
        <p:txBody>
          <a:bodyPr/>
          <a:lstStyle>
            <a:lvl1pPr>
              <a:defRPr/>
            </a:lvl1pPr>
          </a:lstStyle>
          <a:p>
            <a:pPr>
              <a:defRPr/>
            </a:pPr>
            <a:fld id="{0FF503C1-DF11-4A20-A24B-2DE152F8D07C}" type="slidenum">
              <a:rPr lang="en-US"/>
              <a:pPr>
                <a:defRPr/>
              </a:pPr>
              <a:t>‹#›</a:t>
            </a:fld>
            <a:endParaRPr lang="en-US" dirty="0"/>
          </a:p>
        </p:txBody>
      </p:sp>
      <p:sp>
        <p:nvSpPr>
          <p:cNvPr id="9" name="Rectangle 16"/>
          <p:cNvSpPr>
            <a:spLocks noGrp="1" noChangeArrowheads="1"/>
          </p:cNvSpPr>
          <p:nvPr>
            <p:ph type="dt" sz="half" idx="12"/>
          </p:nvPr>
        </p:nvSpPr>
        <p:spPr>
          <a:ln/>
        </p:spPr>
        <p:txBody>
          <a:bodyPr/>
          <a:lstStyle>
            <a:lvl1pPr>
              <a:defRPr/>
            </a:lvl1pPr>
          </a:lstStyle>
          <a:p>
            <a:pPr>
              <a:defRPr/>
            </a:pPr>
            <a:r>
              <a:rPr lang="en-US" smtClean="0"/>
              <a:t>11-11-11</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r>
              <a:rPr lang="en-US" smtClean="0"/>
              <a:t>LHC status</a:t>
            </a:r>
            <a:endParaRPr lang="en-US" dirty="0"/>
          </a:p>
        </p:txBody>
      </p:sp>
      <p:sp>
        <p:nvSpPr>
          <p:cNvPr id="4" name="Rectangle 3"/>
          <p:cNvSpPr>
            <a:spLocks noGrp="1" noChangeArrowheads="1"/>
          </p:cNvSpPr>
          <p:nvPr>
            <p:ph type="sldNum" sz="quarter" idx="11"/>
          </p:nvPr>
        </p:nvSpPr>
        <p:spPr>
          <a:ln/>
        </p:spPr>
        <p:txBody>
          <a:bodyPr/>
          <a:lstStyle>
            <a:lvl1pPr>
              <a:defRPr/>
            </a:lvl1pPr>
          </a:lstStyle>
          <a:p>
            <a:pPr>
              <a:defRPr/>
            </a:pPr>
            <a:fld id="{EE9A8FA0-5CB1-47CC-8E14-97CA62F167CF}" type="slidenum">
              <a:rPr lang="en-US"/>
              <a:pPr>
                <a:defRPr/>
              </a:pPr>
              <a:t>‹#›</a:t>
            </a:fld>
            <a:endParaRPr lang="en-US" dirty="0"/>
          </a:p>
        </p:txBody>
      </p:sp>
      <p:sp>
        <p:nvSpPr>
          <p:cNvPr id="5" name="Rectangle 16"/>
          <p:cNvSpPr>
            <a:spLocks noGrp="1" noChangeArrowheads="1"/>
          </p:cNvSpPr>
          <p:nvPr>
            <p:ph type="dt" sz="half" idx="12"/>
          </p:nvPr>
        </p:nvSpPr>
        <p:spPr>
          <a:ln/>
        </p:spPr>
        <p:txBody>
          <a:bodyPr/>
          <a:lstStyle>
            <a:lvl1pPr>
              <a:defRPr/>
            </a:lvl1pPr>
          </a:lstStyle>
          <a:p>
            <a:pPr>
              <a:defRPr/>
            </a:pPr>
            <a:r>
              <a:rPr lang="en-US" smtClean="0"/>
              <a:t>11-11-11</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smtClean="0"/>
              <a:t>LHC status</a:t>
            </a:r>
            <a:endParaRPr lang="en-US" dirty="0"/>
          </a:p>
        </p:txBody>
      </p:sp>
      <p:sp>
        <p:nvSpPr>
          <p:cNvPr id="3" name="Rectangle 3"/>
          <p:cNvSpPr>
            <a:spLocks noGrp="1" noChangeArrowheads="1"/>
          </p:cNvSpPr>
          <p:nvPr>
            <p:ph type="sldNum" sz="quarter" idx="11"/>
          </p:nvPr>
        </p:nvSpPr>
        <p:spPr>
          <a:ln/>
        </p:spPr>
        <p:txBody>
          <a:bodyPr/>
          <a:lstStyle>
            <a:lvl1pPr>
              <a:defRPr/>
            </a:lvl1pPr>
          </a:lstStyle>
          <a:p>
            <a:pPr>
              <a:defRPr/>
            </a:pPr>
            <a:fld id="{15DAADED-51EB-4F42-B5F1-2ACE1DF1E144}" type="slidenum">
              <a:rPr lang="en-US"/>
              <a:pPr>
                <a:defRPr/>
              </a:pPr>
              <a:t>‹#›</a:t>
            </a:fld>
            <a:endParaRPr lang="en-US" dirty="0"/>
          </a:p>
        </p:txBody>
      </p:sp>
      <p:sp>
        <p:nvSpPr>
          <p:cNvPr id="4" name="Rectangle 16"/>
          <p:cNvSpPr>
            <a:spLocks noGrp="1" noChangeArrowheads="1"/>
          </p:cNvSpPr>
          <p:nvPr>
            <p:ph type="dt" sz="half" idx="12"/>
          </p:nvPr>
        </p:nvSpPr>
        <p:spPr>
          <a:ln/>
        </p:spPr>
        <p:txBody>
          <a:bodyPr/>
          <a:lstStyle>
            <a:lvl1pPr>
              <a:defRPr/>
            </a:lvl1pPr>
          </a:lstStyle>
          <a:p>
            <a:pPr>
              <a:defRPr/>
            </a:pPr>
            <a:r>
              <a:rPr lang="en-US" smtClean="0"/>
              <a:t>11-11-11</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LHC status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F084457D-55E5-4A3A-B391-7D7C2479BC6E}"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11-11-11</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LHC status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8EA2502F-1A98-441D-8A55-88868DC7B226}"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11-11-11</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dirty="0"/>
            </a:lvl1pPr>
          </a:lstStyle>
          <a:p>
            <a:pPr>
              <a:defRPr/>
            </a:pPr>
            <a:r>
              <a:rPr lang="en-US" smtClean="0"/>
              <a:t>LHC status</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pPr>
              <a:defRPr/>
            </a:pPr>
            <a:fld id="{69CF8F24-2345-4359-A23A-40838D5E6DC1}" type="slidenum">
              <a:rPr lang="en-US"/>
              <a:pPr>
                <a:defRPr/>
              </a:pPr>
              <a:t>‹#›</a:t>
            </a:fld>
            <a:endParaRPr lang="en-US" dirty="0"/>
          </a:p>
        </p:txBody>
      </p:sp>
      <p:sp>
        <p:nvSpPr>
          <p:cNvPr id="922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2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dirty="0"/>
            </a:lvl1pPr>
          </a:lstStyle>
          <a:p>
            <a:pPr>
              <a:defRPr/>
            </a:pPr>
            <a:r>
              <a:rPr lang="en-US" smtClean="0"/>
              <a:t>11-11-11</a:t>
            </a:r>
            <a:endParaRPr lang="en-US" dirty="0"/>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pPr>
              <a:defRPr/>
            </a:pPr>
            <a:endParaRPr lang="en-US" dirty="0"/>
          </a:p>
        </p:txBody>
      </p:sp>
      <p:pic>
        <p:nvPicPr>
          <p:cNvPr id="9224" name="Picture 18"/>
          <p:cNvPicPr>
            <a:picLocks noChangeAspect="1" noChangeArrowheads="1"/>
          </p:cNvPicPr>
          <p:nvPr userDrawn="1"/>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p:spPr>
      </p:pic>
    </p:spTree>
  </p:cSld>
  <p:clrMap bg1="lt1" tx1="dk1" bg2="lt2" tx2="dk2" accent1="accent1" accent2="accent2" accent3="accent3" accent4="accent4" accent5="accent5" accent6="accent6" hlink="hlink" folHlink="folHlink"/>
  <p:sldLayoutIdLst>
    <p:sldLayoutId id="2147483713"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hf sldNum="0" hdr="0"/>
  <p:txStyles>
    <p:titleStyle>
      <a:lvl1pPr algn="l" rtl="0" eaLnBrk="0" fontAlgn="base" hangingPunct="0">
        <a:spcBef>
          <a:spcPct val="0"/>
        </a:spcBef>
        <a:spcAft>
          <a:spcPct val="0"/>
        </a:spcAft>
        <a:defRPr sz="3200">
          <a:solidFill>
            <a:schemeClr val="bg2"/>
          </a:solidFill>
          <a:latin typeface="+mj-lt"/>
          <a:ea typeface="+mj-ea"/>
          <a:cs typeface="+mj-cs"/>
        </a:defRPr>
      </a:lvl1pPr>
      <a:lvl2pPr algn="l" rtl="0" eaLnBrk="0" fontAlgn="base" hangingPunct="0">
        <a:spcBef>
          <a:spcPct val="0"/>
        </a:spcBef>
        <a:spcAft>
          <a:spcPct val="0"/>
        </a:spcAft>
        <a:defRPr sz="3200">
          <a:solidFill>
            <a:schemeClr val="bg2"/>
          </a:solidFill>
          <a:latin typeface="Arial" charset="0"/>
        </a:defRPr>
      </a:lvl2pPr>
      <a:lvl3pPr algn="l" rtl="0" eaLnBrk="0" fontAlgn="base" hangingPunct="0">
        <a:spcBef>
          <a:spcPct val="0"/>
        </a:spcBef>
        <a:spcAft>
          <a:spcPct val="0"/>
        </a:spcAft>
        <a:defRPr sz="3200">
          <a:solidFill>
            <a:schemeClr val="bg2"/>
          </a:solidFill>
          <a:latin typeface="Arial" charset="0"/>
        </a:defRPr>
      </a:lvl3pPr>
      <a:lvl4pPr algn="l" rtl="0" eaLnBrk="0" fontAlgn="base" hangingPunct="0">
        <a:spcBef>
          <a:spcPct val="0"/>
        </a:spcBef>
        <a:spcAft>
          <a:spcPct val="0"/>
        </a:spcAft>
        <a:defRPr sz="3200">
          <a:solidFill>
            <a:schemeClr val="bg2"/>
          </a:solidFill>
          <a:latin typeface="Arial" charset="0"/>
        </a:defRPr>
      </a:lvl4pPr>
      <a:lvl5pPr algn="l" rtl="0" eaLnBrk="0" fontAlgn="base" hangingPunct="0">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a:solidFill>
            <a:schemeClr val="accent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10:00 </a:t>
            </a:r>
            <a:r>
              <a:rPr lang="en-US" dirty="0" smtClean="0"/>
              <a:t>A</a:t>
            </a:r>
            <a:r>
              <a:rPr lang="en-US" dirty="0" smtClean="0"/>
              <a:t>ccess </a:t>
            </a:r>
            <a:r>
              <a:rPr lang="en-US" dirty="0" smtClean="0"/>
              <a:t>PZ33 for RP, </a:t>
            </a:r>
            <a:r>
              <a:rPr lang="en-US" dirty="0" err="1" smtClean="0"/>
              <a:t>Cryo</a:t>
            </a:r>
            <a:r>
              <a:rPr lang="en-US" dirty="0" smtClean="0"/>
              <a:t>, EPC, ELQA </a:t>
            </a:r>
            <a:endParaRPr lang="en-US" dirty="0" smtClean="0"/>
          </a:p>
          <a:p>
            <a:pPr lvl="1"/>
            <a:r>
              <a:rPr lang="en-US" dirty="0" err="1" smtClean="0"/>
              <a:t>Ludo</a:t>
            </a:r>
            <a:r>
              <a:rPr lang="en-US" dirty="0" smtClean="0"/>
              <a:t> </a:t>
            </a:r>
            <a:r>
              <a:rPr lang="en-US" dirty="0" err="1" smtClean="0"/>
              <a:t>Mourier</a:t>
            </a:r>
            <a:r>
              <a:rPr lang="en-US" dirty="0" smtClean="0"/>
              <a:t> (VSC) and </a:t>
            </a:r>
            <a:r>
              <a:rPr lang="en-US" dirty="0" err="1" smtClean="0"/>
              <a:t>Cryo</a:t>
            </a:r>
            <a:r>
              <a:rPr lang="en-US" dirty="0" smtClean="0"/>
              <a:t> operators et al</a:t>
            </a:r>
          </a:p>
          <a:p>
            <a:r>
              <a:rPr lang="en-US" dirty="0" smtClean="0"/>
              <a:t>Various accesses in shadow</a:t>
            </a:r>
          </a:p>
          <a:p>
            <a:pPr lvl="1"/>
            <a:r>
              <a:rPr lang="en-US" dirty="0" smtClean="0"/>
              <a:t>ATLAS; ALICE; </a:t>
            </a:r>
            <a:r>
              <a:rPr lang="en-US" dirty="0" smtClean="0"/>
              <a:t>QPS: installation of measurement device for beam induced quench test in </a:t>
            </a:r>
            <a:r>
              <a:rPr lang="en-US" dirty="0" smtClean="0"/>
              <a:t>L7; BI; </a:t>
            </a:r>
            <a:r>
              <a:rPr lang="en-US" dirty="0" smtClean="0"/>
              <a:t>and RF (change of klystron filament measurement sensor). </a:t>
            </a:r>
            <a:endParaRPr lang="en-US" dirty="0" smtClean="0"/>
          </a:p>
          <a:p>
            <a:r>
              <a:rPr lang="en-US" dirty="0" smtClean="0"/>
              <a:t>16:30 </a:t>
            </a:r>
            <a:r>
              <a:rPr lang="en-US" dirty="0" smtClean="0"/>
              <a:t>cryogenics </a:t>
            </a:r>
            <a:r>
              <a:rPr lang="en-US" dirty="0" smtClean="0"/>
              <a:t>conditions in S34 </a:t>
            </a:r>
            <a:r>
              <a:rPr lang="en-US" dirty="0" smtClean="0"/>
              <a:t>OK</a:t>
            </a:r>
          </a:p>
          <a:p>
            <a:r>
              <a:rPr lang="en-US" dirty="0" smtClean="0"/>
              <a:t>ELQA team working through the afternoon</a:t>
            </a:r>
          </a:p>
          <a:p>
            <a:r>
              <a:rPr lang="en-US" dirty="0" smtClean="0"/>
              <a:t>17:00 EPC </a:t>
            </a:r>
            <a:r>
              <a:rPr lang="en-US" dirty="0" smtClean="0"/>
              <a:t>finished the de-</a:t>
            </a:r>
            <a:r>
              <a:rPr lang="en-US" dirty="0" err="1" smtClean="0"/>
              <a:t>condamnation</a:t>
            </a:r>
            <a:r>
              <a:rPr lang="en-US" dirty="0" smtClean="0"/>
              <a:t> of circuits.</a:t>
            </a:r>
            <a:endParaRPr lang="en-GB" dirty="0"/>
          </a:p>
        </p:txBody>
      </p:sp>
      <p:sp>
        <p:nvSpPr>
          <p:cNvPr id="3" name="Title 2"/>
          <p:cNvSpPr>
            <a:spLocks noGrp="1"/>
          </p:cNvSpPr>
          <p:nvPr>
            <p:ph type="title"/>
          </p:nvPr>
        </p:nvSpPr>
        <p:spPr/>
        <p:txBody>
          <a:bodyPr/>
          <a:lstStyle/>
          <a:p>
            <a:r>
              <a:rPr lang="en-GB" dirty="0" smtClean="0"/>
              <a:t>Wednesday 30</a:t>
            </a:r>
            <a:r>
              <a:rPr lang="en-GB" baseline="30000" dirty="0" smtClean="0"/>
              <a:t>th</a:t>
            </a:r>
            <a:r>
              <a:rPr lang="en-GB" dirty="0" smtClean="0"/>
              <a:t> November</a:t>
            </a:r>
            <a:endParaRPr lang="en-GB" dirty="0"/>
          </a:p>
        </p:txBody>
      </p:sp>
      <p:sp>
        <p:nvSpPr>
          <p:cNvPr id="4" name="Date Placeholder 3"/>
          <p:cNvSpPr>
            <a:spLocks noGrp="1"/>
          </p:cNvSpPr>
          <p:nvPr>
            <p:ph type="dt" sz="half" idx="10"/>
          </p:nvPr>
        </p:nvSpPr>
        <p:spPr/>
        <p:txBody>
          <a:bodyPr/>
          <a:lstStyle/>
          <a:p>
            <a:pPr>
              <a:defRPr/>
            </a:pPr>
            <a:r>
              <a:rPr lang="en-US" smtClean="0"/>
              <a:t>11-11-11</a:t>
            </a:r>
            <a:endParaRPr lang="en-US" dirty="0"/>
          </a:p>
        </p:txBody>
      </p:sp>
      <p:sp>
        <p:nvSpPr>
          <p:cNvPr id="5" name="Footer Placeholder 4"/>
          <p:cNvSpPr>
            <a:spLocks noGrp="1"/>
          </p:cNvSpPr>
          <p:nvPr>
            <p:ph type="ftr" sz="quarter" idx="12"/>
          </p:nvPr>
        </p:nvSpPr>
        <p:spPr/>
        <p:txBody>
          <a:bodyPr/>
          <a:lstStyle/>
          <a:p>
            <a:pPr>
              <a:defRPr/>
            </a:pPr>
            <a:r>
              <a:rPr lang="en-US" smtClean="0"/>
              <a:t>LHC status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DFBLC/DSLC</a:t>
            </a:r>
            <a:endParaRPr lang="en-GB" dirty="0"/>
          </a:p>
        </p:txBody>
      </p:sp>
      <p:sp>
        <p:nvSpPr>
          <p:cNvPr id="5" name="Footer Placeholder 4"/>
          <p:cNvSpPr>
            <a:spLocks noGrp="1"/>
          </p:cNvSpPr>
          <p:nvPr>
            <p:ph type="ftr" sz="quarter" idx="10"/>
          </p:nvPr>
        </p:nvSpPr>
        <p:spPr/>
        <p:txBody>
          <a:bodyPr/>
          <a:lstStyle/>
          <a:p>
            <a:pPr>
              <a:defRPr/>
            </a:pPr>
            <a:r>
              <a:rPr lang="en-US" smtClean="0"/>
              <a:t>LHC status</a:t>
            </a:r>
            <a:endParaRPr lang="en-US" dirty="0"/>
          </a:p>
        </p:txBody>
      </p:sp>
      <p:sp>
        <p:nvSpPr>
          <p:cNvPr id="4" name="Date Placeholder 3"/>
          <p:cNvSpPr>
            <a:spLocks noGrp="1"/>
          </p:cNvSpPr>
          <p:nvPr>
            <p:ph type="dt" sz="half" idx="12"/>
          </p:nvPr>
        </p:nvSpPr>
        <p:spPr/>
        <p:txBody>
          <a:bodyPr/>
          <a:lstStyle/>
          <a:p>
            <a:pPr>
              <a:defRPr/>
            </a:pPr>
            <a:r>
              <a:rPr lang="en-US" smtClean="0"/>
              <a:t>11-11-11</a:t>
            </a:r>
            <a:endParaRPr lang="en-US" dirty="0"/>
          </a:p>
        </p:txBody>
      </p:sp>
      <p:pic>
        <p:nvPicPr>
          <p:cNvPr id="7" name="Picture 2"/>
          <p:cNvPicPr>
            <a:picLocks noChangeAspect="1" noChangeArrowheads="1"/>
          </p:cNvPicPr>
          <p:nvPr/>
        </p:nvPicPr>
        <p:blipFill>
          <a:blip r:embed="rId2" cstate="print"/>
          <a:srcRect/>
          <a:stretch>
            <a:fillRect/>
          </a:stretch>
        </p:blipFill>
        <p:spPr bwMode="auto">
          <a:xfrm>
            <a:off x="2267680" y="1916790"/>
            <a:ext cx="4521812" cy="3377228"/>
          </a:xfrm>
          <a:prstGeom prst="rect">
            <a:avLst/>
          </a:prstGeom>
          <a:noFill/>
          <a:ln w="9525">
            <a:noFill/>
            <a:miter lim="800000"/>
            <a:headEnd/>
            <a:tailEnd/>
          </a:ln>
          <a:effectLst/>
        </p:spPr>
      </p:pic>
      <p:sp>
        <p:nvSpPr>
          <p:cNvPr id="8" name="TextBox 7"/>
          <p:cNvSpPr txBox="1"/>
          <p:nvPr/>
        </p:nvSpPr>
        <p:spPr>
          <a:xfrm>
            <a:off x="1979640" y="692620"/>
            <a:ext cx="4968690" cy="1169551"/>
          </a:xfrm>
          <a:prstGeom prst="rect">
            <a:avLst/>
          </a:prstGeom>
          <a:noFill/>
          <a:ln>
            <a:solidFill>
              <a:schemeClr val="tx1"/>
            </a:solidFill>
          </a:ln>
        </p:spPr>
        <p:txBody>
          <a:bodyPr wrap="square" rtlCol="0">
            <a:spAutoFit/>
          </a:bodyPr>
          <a:lstStyle/>
          <a:p>
            <a:r>
              <a:rPr lang="en-GB" dirty="0" smtClean="0"/>
              <a:t>Type of </a:t>
            </a:r>
            <a:r>
              <a:rPr lang="en-GB" dirty="0" err="1" smtClean="0"/>
              <a:t>vacua</a:t>
            </a:r>
            <a:r>
              <a:rPr lang="en-GB" dirty="0" smtClean="0"/>
              <a:t>: Beam vac, </a:t>
            </a:r>
            <a:r>
              <a:rPr lang="en-GB" dirty="0" err="1" smtClean="0"/>
              <a:t>Cryo</a:t>
            </a:r>
            <a:r>
              <a:rPr lang="en-GB" dirty="0" smtClean="0"/>
              <a:t> insulation vac, anti-condensation vac</a:t>
            </a:r>
          </a:p>
          <a:p>
            <a:r>
              <a:rPr lang="en-GB" dirty="0" smtClean="0"/>
              <a:t>=&gt; They should never be mixed !!!</a:t>
            </a:r>
            <a:endParaRPr lang="en-GB" dirty="0"/>
          </a:p>
        </p:txBody>
      </p:sp>
      <p:sp>
        <p:nvSpPr>
          <p:cNvPr id="9" name="TextBox 8"/>
          <p:cNvSpPr txBox="1"/>
          <p:nvPr/>
        </p:nvSpPr>
        <p:spPr>
          <a:xfrm>
            <a:off x="683460" y="5373270"/>
            <a:ext cx="8137130" cy="861774"/>
          </a:xfrm>
          <a:prstGeom prst="rect">
            <a:avLst/>
          </a:prstGeom>
          <a:noFill/>
        </p:spPr>
        <p:txBody>
          <a:bodyPr wrap="square" rtlCol="0">
            <a:spAutoFit/>
          </a:bodyPr>
          <a:lstStyle/>
          <a:p>
            <a:pPr algn="l">
              <a:buFont typeface="Arial" pitchFamily="34" charset="0"/>
              <a:buChar char="•"/>
            </a:pPr>
            <a:r>
              <a:rPr lang="en-GB" dirty="0" smtClean="0"/>
              <a:t> Vac volumes separated, each pumped separately</a:t>
            </a:r>
          </a:p>
          <a:p>
            <a:pPr algn="l">
              <a:buFont typeface="Arial" pitchFamily="34" charset="0"/>
              <a:buChar char="•"/>
            </a:pPr>
            <a:r>
              <a:rPr lang="en-GB" dirty="0" smtClean="0"/>
              <a:t> </a:t>
            </a:r>
            <a:r>
              <a:rPr lang="en-GB" dirty="0" smtClean="0"/>
              <a:t>Heater electrical part protected in case of power failure and re-icing</a:t>
            </a:r>
            <a:endParaRPr lang="en-GB" dirty="0"/>
          </a:p>
        </p:txBody>
      </p:sp>
      <p:sp>
        <p:nvSpPr>
          <p:cNvPr id="10" name="TextBox 9"/>
          <p:cNvSpPr txBox="1"/>
          <p:nvPr/>
        </p:nvSpPr>
        <p:spPr>
          <a:xfrm>
            <a:off x="6300240" y="6453420"/>
            <a:ext cx="2448340" cy="369332"/>
          </a:xfrm>
          <a:prstGeom prst="rect">
            <a:avLst/>
          </a:prstGeom>
          <a:noFill/>
        </p:spPr>
        <p:txBody>
          <a:bodyPr wrap="square" rtlCol="0">
            <a:spAutoFit/>
          </a:bodyPr>
          <a:lstStyle/>
          <a:p>
            <a:r>
              <a:rPr lang="en-GB" sz="1800" dirty="0" smtClean="0"/>
              <a:t>Serge Claudet</a:t>
            </a:r>
            <a:endParaRPr lang="en-GB"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Revalidation </a:t>
            </a:r>
            <a:r>
              <a:rPr lang="en-GB" dirty="0" smtClean="0"/>
              <a:t>of circuits via HWC powering tests. PIC2-Circuit quench via QPS and PNO.A3 were done on the following:</a:t>
            </a:r>
          </a:p>
          <a:p>
            <a:pPr lvl="1"/>
            <a:r>
              <a:rPr lang="en-GB" dirty="0" smtClean="0"/>
              <a:t>RQS.A34B2</a:t>
            </a:r>
            <a:r>
              <a:rPr lang="en-GB" dirty="0" smtClean="0"/>
              <a:t>, RQTL7.R3B1, RQTL7.R3B2, RQTL8.R3B1, RQTL8.R3B2, RQTL10.R3B1, RQTL10.R3B2, RQTL11.R3B1, RQTL11.R3B2, RQT12.R3B1, RQT12.R3B2, RQT13.R3B1, RQT13.R3B2, RQTL9.R3B1, RQTL9.R3B2, RSS.A34B1, RSS.A34B2, ROD.A34B1, ROD.A34B2, ROF.A34B1, ROF.A34B2 </a:t>
            </a:r>
            <a:endParaRPr lang="en-GB" dirty="0" smtClean="0"/>
          </a:p>
          <a:p>
            <a:r>
              <a:rPr lang="en-GB" dirty="0" smtClean="0"/>
              <a:t>22:57 </a:t>
            </a:r>
            <a:r>
              <a:rPr lang="en-US" dirty="0" smtClean="0"/>
              <a:t>MP3 confirmed all circuits tested are fine. </a:t>
            </a:r>
            <a:br>
              <a:rPr lang="en-US" dirty="0" smtClean="0"/>
            </a:br>
            <a:r>
              <a:rPr lang="en-US" dirty="0" smtClean="0"/>
              <a:t>PIC 2 circuit quench via QPS and PNO.a3 have been carried out. Resistances have been measured and no relevant changes have been found! </a:t>
            </a:r>
            <a:r>
              <a:rPr lang="en-US" dirty="0" err="1" smtClean="0"/>
              <a:t>Precycle</a:t>
            </a:r>
            <a:r>
              <a:rPr lang="en-US" dirty="0" smtClean="0"/>
              <a:t> can be launched </a:t>
            </a:r>
            <a:endParaRPr lang="en-GB" dirty="0"/>
          </a:p>
        </p:txBody>
      </p:sp>
      <p:sp>
        <p:nvSpPr>
          <p:cNvPr id="3" name="Title 2"/>
          <p:cNvSpPr>
            <a:spLocks noGrp="1"/>
          </p:cNvSpPr>
          <p:nvPr>
            <p:ph type="title"/>
          </p:nvPr>
        </p:nvSpPr>
        <p:spPr/>
        <p:txBody>
          <a:bodyPr/>
          <a:lstStyle/>
          <a:p>
            <a:r>
              <a:rPr lang="en-GB" dirty="0" smtClean="0"/>
              <a:t>Wednesday evening</a:t>
            </a:r>
            <a:endParaRPr lang="en-GB" dirty="0"/>
          </a:p>
        </p:txBody>
      </p:sp>
      <p:sp>
        <p:nvSpPr>
          <p:cNvPr id="4" name="Date Placeholder 3"/>
          <p:cNvSpPr>
            <a:spLocks noGrp="1"/>
          </p:cNvSpPr>
          <p:nvPr>
            <p:ph type="dt" sz="half" idx="10"/>
          </p:nvPr>
        </p:nvSpPr>
        <p:spPr/>
        <p:txBody>
          <a:bodyPr/>
          <a:lstStyle/>
          <a:p>
            <a:pPr>
              <a:defRPr/>
            </a:pPr>
            <a:r>
              <a:rPr lang="en-US" smtClean="0"/>
              <a:t>11-11-11</a:t>
            </a:r>
            <a:endParaRPr lang="en-US" dirty="0"/>
          </a:p>
        </p:txBody>
      </p:sp>
      <p:sp>
        <p:nvSpPr>
          <p:cNvPr id="5" name="Footer Placeholder 4"/>
          <p:cNvSpPr>
            <a:spLocks noGrp="1"/>
          </p:cNvSpPr>
          <p:nvPr>
            <p:ph type="ftr" sz="quarter" idx="12"/>
          </p:nvPr>
        </p:nvSpPr>
        <p:spPr/>
        <p:txBody>
          <a:bodyPr/>
          <a:lstStyle/>
          <a:p>
            <a:pPr>
              <a:defRPr/>
            </a:pPr>
            <a:r>
              <a:rPr lang="en-US" smtClean="0"/>
              <a:t>LHC status</a:t>
            </a:r>
            <a:endParaRPr lang="en-US" dirty="0"/>
          </a:p>
        </p:txBody>
      </p:sp>
      <p:sp>
        <p:nvSpPr>
          <p:cNvPr id="6" name="TextBox 5"/>
          <p:cNvSpPr txBox="1"/>
          <p:nvPr/>
        </p:nvSpPr>
        <p:spPr>
          <a:xfrm>
            <a:off x="5148080" y="6165380"/>
            <a:ext cx="3600500" cy="400110"/>
          </a:xfrm>
          <a:prstGeom prst="rect">
            <a:avLst/>
          </a:prstGeom>
          <a:noFill/>
        </p:spPr>
        <p:txBody>
          <a:bodyPr wrap="square" rtlCol="0">
            <a:spAutoFit/>
          </a:bodyPr>
          <a:lstStyle/>
          <a:p>
            <a:r>
              <a:rPr lang="en-GB" dirty="0" smtClean="0"/>
              <a:t>Mirko, Matteo, Sandrine </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23:00 Pre-cycling</a:t>
            </a:r>
          </a:p>
          <a:p>
            <a:r>
              <a:rPr lang="en-GB" dirty="0" smtClean="0"/>
              <a:t>23:15 </a:t>
            </a:r>
            <a:r>
              <a:rPr lang="en-US" dirty="0" smtClean="0"/>
              <a:t>Etienne just called to say that MKD-B2 generator is faulty and has a problem at the level of the power trigger unit/controller. </a:t>
            </a:r>
            <a:endParaRPr lang="en-US" dirty="0" smtClean="0"/>
          </a:p>
          <a:p>
            <a:pPr lvl="1"/>
            <a:r>
              <a:rPr lang="en-US" dirty="0" smtClean="0"/>
              <a:t>00:25 Access </a:t>
            </a:r>
            <a:r>
              <a:rPr lang="en-US" dirty="0" smtClean="0"/>
              <a:t>starting in PM65, Etienne, Markus and Diego</a:t>
            </a:r>
            <a:r>
              <a:rPr lang="en-US" dirty="0" smtClean="0"/>
              <a:t>.</a:t>
            </a:r>
          </a:p>
          <a:p>
            <a:pPr lvl="1"/>
            <a:r>
              <a:rPr lang="en-US" dirty="0" smtClean="0"/>
              <a:t>Etienne changed the power trigger controller card on MKD-G (B2) which turned out to be at the origin of the generator fault. He suspects a problem with the ADC on that card. After the card change Etienne performed a series of local pulses to validate the correct functioning of that device</a:t>
            </a:r>
            <a:r>
              <a:rPr lang="en-US" dirty="0" smtClean="0"/>
              <a:t>.</a:t>
            </a:r>
          </a:p>
          <a:p>
            <a:r>
              <a:rPr lang="en-US" dirty="0" smtClean="0"/>
              <a:t>Problem </a:t>
            </a:r>
            <a:r>
              <a:rPr lang="en-US" dirty="0" smtClean="0"/>
              <a:t>with the automatic space allocation in the LSA </a:t>
            </a:r>
            <a:r>
              <a:rPr lang="en-US" dirty="0" smtClean="0"/>
              <a:t>database – resolved by Chris Roderik</a:t>
            </a:r>
          </a:p>
          <a:p>
            <a:r>
              <a:rPr lang="en-US" dirty="0" smtClean="0"/>
              <a:t>TI8 PC </a:t>
            </a:r>
            <a:r>
              <a:rPr lang="en-US" dirty="0" smtClean="0"/>
              <a:t>problem</a:t>
            </a:r>
            <a:r>
              <a:rPr lang="en-US" dirty="0" smtClean="0"/>
              <a:t> - EPC piquet power cycled the electronics </a:t>
            </a:r>
            <a:endParaRPr lang="en-GB" dirty="0"/>
          </a:p>
        </p:txBody>
      </p:sp>
      <p:sp>
        <p:nvSpPr>
          <p:cNvPr id="3" name="Title 2"/>
          <p:cNvSpPr>
            <a:spLocks noGrp="1"/>
          </p:cNvSpPr>
          <p:nvPr>
            <p:ph type="title"/>
          </p:nvPr>
        </p:nvSpPr>
        <p:spPr/>
        <p:txBody>
          <a:bodyPr/>
          <a:lstStyle/>
          <a:p>
            <a:r>
              <a:rPr lang="en-GB" dirty="0" smtClean="0"/>
              <a:t>Wednesday night</a:t>
            </a:r>
            <a:endParaRPr lang="en-GB" dirty="0"/>
          </a:p>
        </p:txBody>
      </p:sp>
      <p:sp>
        <p:nvSpPr>
          <p:cNvPr id="4" name="Date Placeholder 3"/>
          <p:cNvSpPr>
            <a:spLocks noGrp="1"/>
          </p:cNvSpPr>
          <p:nvPr>
            <p:ph type="dt" sz="half" idx="10"/>
          </p:nvPr>
        </p:nvSpPr>
        <p:spPr/>
        <p:txBody>
          <a:bodyPr/>
          <a:lstStyle/>
          <a:p>
            <a:pPr>
              <a:defRPr/>
            </a:pPr>
            <a:r>
              <a:rPr lang="en-US" smtClean="0"/>
              <a:t>11-11-11</a:t>
            </a:r>
            <a:endParaRPr lang="en-US" dirty="0"/>
          </a:p>
        </p:txBody>
      </p:sp>
      <p:sp>
        <p:nvSpPr>
          <p:cNvPr id="5" name="Footer Placeholder 4"/>
          <p:cNvSpPr>
            <a:spLocks noGrp="1"/>
          </p:cNvSpPr>
          <p:nvPr>
            <p:ph type="ftr" sz="quarter" idx="12"/>
          </p:nvPr>
        </p:nvSpPr>
        <p:spPr/>
        <p:txBody>
          <a:bodyPr/>
          <a:lstStyle/>
          <a:p>
            <a:pPr>
              <a:defRPr/>
            </a:pPr>
            <a:r>
              <a:rPr lang="en-US" smtClean="0"/>
              <a:t>LHC status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03:00 Beam in </a:t>
            </a:r>
          </a:p>
          <a:p>
            <a:r>
              <a:rPr lang="en-GB" dirty="0" smtClean="0"/>
              <a:t>05:00 Stable beams #2334</a:t>
            </a:r>
            <a:endParaRPr lang="en-GB" dirty="0"/>
          </a:p>
        </p:txBody>
      </p:sp>
      <p:sp>
        <p:nvSpPr>
          <p:cNvPr id="3" name="Title 2"/>
          <p:cNvSpPr>
            <a:spLocks noGrp="1"/>
          </p:cNvSpPr>
          <p:nvPr>
            <p:ph type="title"/>
          </p:nvPr>
        </p:nvSpPr>
        <p:spPr/>
        <p:txBody>
          <a:bodyPr/>
          <a:lstStyle/>
          <a:p>
            <a:r>
              <a:rPr lang="en-GB" dirty="0" smtClean="0"/>
              <a:t>Thursday morning</a:t>
            </a:r>
            <a:endParaRPr lang="en-GB" dirty="0"/>
          </a:p>
        </p:txBody>
      </p:sp>
      <p:sp>
        <p:nvSpPr>
          <p:cNvPr id="4" name="Date Placeholder 3"/>
          <p:cNvSpPr>
            <a:spLocks noGrp="1"/>
          </p:cNvSpPr>
          <p:nvPr>
            <p:ph type="dt" sz="half" idx="10"/>
          </p:nvPr>
        </p:nvSpPr>
        <p:spPr/>
        <p:txBody>
          <a:bodyPr/>
          <a:lstStyle/>
          <a:p>
            <a:pPr>
              <a:defRPr/>
            </a:pPr>
            <a:r>
              <a:rPr lang="en-US" smtClean="0"/>
              <a:t>11-11-11</a:t>
            </a:r>
            <a:endParaRPr lang="en-US" dirty="0"/>
          </a:p>
        </p:txBody>
      </p:sp>
      <p:sp>
        <p:nvSpPr>
          <p:cNvPr id="5" name="Footer Placeholder 4"/>
          <p:cNvSpPr>
            <a:spLocks noGrp="1"/>
          </p:cNvSpPr>
          <p:nvPr>
            <p:ph type="ftr" sz="quarter" idx="12"/>
          </p:nvPr>
        </p:nvSpPr>
        <p:spPr/>
        <p:txBody>
          <a:bodyPr/>
          <a:lstStyle/>
          <a:p>
            <a:pPr>
              <a:defRPr/>
            </a:pPr>
            <a:r>
              <a:rPr lang="en-US" smtClean="0"/>
              <a:t>LHC status</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683460" y="2924930"/>
            <a:ext cx="7849090" cy="3139636"/>
          </a:xfrm>
          <a:prstGeom prst="rect">
            <a:avLst/>
          </a:prstGeom>
          <a:noFill/>
          <a:ln w="9525">
            <a:noFill/>
            <a:miter lim="800000"/>
            <a:headEnd/>
            <a:tailEnd/>
          </a:ln>
        </p:spPr>
      </p:pic>
      <p:sp>
        <p:nvSpPr>
          <p:cNvPr id="7" name="TextBox 6"/>
          <p:cNvSpPr txBox="1"/>
          <p:nvPr/>
        </p:nvSpPr>
        <p:spPr>
          <a:xfrm>
            <a:off x="1979640" y="2564880"/>
            <a:ext cx="5616780" cy="338554"/>
          </a:xfrm>
          <a:prstGeom prst="rect">
            <a:avLst/>
          </a:prstGeom>
          <a:noFill/>
        </p:spPr>
        <p:txBody>
          <a:bodyPr wrap="square" rtlCol="0">
            <a:spAutoFit/>
          </a:bodyPr>
          <a:lstStyle/>
          <a:p>
            <a:r>
              <a:rPr lang="en-GB" sz="1600" dirty="0" smtClean="0"/>
              <a:t>Systematic offset introduced by OFB in R&amp;S </a:t>
            </a:r>
            <a:endParaRPr lang="en-GB"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End-of-fill</a:t>
            </a:r>
          </a:p>
          <a:p>
            <a:pPr lvl="1"/>
            <a:r>
              <a:rPr lang="en-GB" dirty="0" smtClean="0"/>
              <a:t> checks of luminosity scan knobs range/Software interlocks – </a:t>
            </a:r>
            <a:r>
              <a:rPr lang="en-GB" dirty="0" err="1" smtClean="0"/>
              <a:t>VdM</a:t>
            </a:r>
            <a:r>
              <a:rPr lang="en-GB" dirty="0" smtClean="0"/>
              <a:t> precursor, </a:t>
            </a:r>
          </a:p>
          <a:p>
            <a:pPr lvl="1"/>
            <a:r>
              <a:rPr lang="en-GB" dirty="0" smtClean="0"/>
              <a:t>Atlas length scale calibration</a:t>
            </a:r>
            <a:endParaRPr lang="en-GB" dirty="0" smtClean="0"/>
          </a:p>
          <a:p>
            <a:r>
              <a:rPr lang="en-GB" dirty="0" smtClean="0"/>
              <a:t> Re-fill for Van </a:t>
            </a:r>
            <a:r>
              <a:rPr lang="en-GB" dirty="0" err="1" smtClean="0"/>
              <a:t>der</a:t>
            </a:r>
            <a:r>
              <a:rPr lang="en-GB" dirty="0" smtClean="0"/>
              <a:t> Meer scans</a:t>
            </a:r>
          </a:p>
          <a:p>
            <a:pPr lvl="1"/>
            <a:r>
              <a:rPr lang="en-GB" dirty="0" smtClean="0"/>
              <a:t>200ns_358b_356_336_0_24bpi15inj_IONS</a:t>
            </a:r>
          </a:p>
          <a:p>
            <a:pPr lvl="1"/>
            <a:r>
              <a:rPr lang="en-GB" dirty="0" smtClean="0"/>
              <a:t>normal </a:t>
            </a:r>
            <a:r>
              <a:rPr lang="en-GB" dirty="0" smtClean="0"/>
              <a:t>"high intensity" 200ns ion </a:t>
            </a:r>
            <a:r>
              <a:rPr lang="en-GB" dirty="0" smtClean="0"/>
              <a:t>batches</a:t>
            </a:r>
          </a:p>
          <a:p>
            <a:pPr lvl="1"/>
            <a:r>
              <a:rPr lang="en-GB" dirty="0" smtClean="0"/>
              <a:t>verify satellites and ghost charge with LDM  (see </a:t>
            </a:r>
          </a:p>
          <a:p>
            <a:pPr lvl="1"/>
            <a:r>
              <a:rPr lang="en-GB" dirty="0" smtClean="0"/>
              <a:t>FIRST FILL: ALICE</a:t>
            </a:r>
          </a:p>
          <a:p>
            <a:pPr lvl="1"/>
            <a:r>
              <a:rPr lang="en-GB" dirty="0" smtClean="0"/>
              <a:t>SECOND </a:t>
            </a:r>
            <a:r>
              <a:rPr lang="en-GB" dirty="0" smtClean="0"/>
              <a:t>FILL</a:t>
            </a:r>
            <a:r>
              <a:rPr lang="en-GB" dirty="0" smtClean="0"/>
              <a:t>: ATLAS &amp; CMS (Friday)</a:t>
            </a:r>
            <a:endParaRPr lang="en-GB" dirty="0" smtClean="0"/>
          </a:p>
          <a:p>
            <a:pPr lvl="1"/>
            <a:endParaRPr lang="en-GB" dirty="0" smtClean="0"/>
          </a:p>
          <a:p>
            <a:pPr lvl="1"/>
            <a:endParaRPr lang="en-GB" dirty="0"/>
          </a:p>
        </p:txBody>
      </p:sp>
      <p:sp>
        <p:nvSpPr>
          <p:cNvPr id="3" name="Title 2"/>
          <p:cNvSpPr>
            <a:spLocks noGrp="1"/>
          </p:cNvSpPr>
          <p:nvPr>
            <p:ph type="title"/>
          </p:nvPr>
        </p:nvSpPr>
        <p:spPr/>
        <p:txBody>
          <a:bodyPr/>
          <a:lstStyle/>
          <a:p>
            <a:r>
              <a:rPr lang="en-GB" dirty="0" smtClean="0"/>
              <a:t>Today</a:t>
            </a:r>
            <a:endParaRPr lang="en-GB" dirty="0"/>
          </a:p>
        </p:txBody>
      </p:sp>
      <p:sp>
        <p:nvSpPr>
          <p:cNvPr id="4" name="Date Placeholder 3"/>
          <p:cNvSpPr>
            <a:spLocks noGrp="1"/>
          </p:cNvSpPr>
          <p:nvPr>
            <p:ph type="dt" sz="half" idx="10"/>
          </p:nvPr>
        </p:nvSpPr>
        <p:spPr/>
        <p:txBody>
          <a:bodyPr/>
          <a:lstStyle/>
          <a:p>
            <a:pPr>
              <a:defRPr/>
            </a:pPr>
            <a:r>
              <a:rPr lang="en-US" smtClean="0"/>
              <a:t>11-11-11</a:t>
            </a:r>
            <a:endParaRPr lang="en-US" dirty="0"/>
          </a:p>
        </p:txBody>
      </p:sp>
      <p:sp>
        <p:nvSpPr>
          <p:cNvPr id="5" name="Footer Placeholder 4"/>
          <p:cNvSpPr>
            <a:spLocks noGrp="1"/>
          </p:cNvSpPr>
          <p:nvPr>
            <p:ph type="ftr" sz="quarter" idx="12"/>
          </p:nvPr>
        </p:nvSpPr>
        <p:spPr/>
        <p:txBody>
          <a:bodyPr/>
          <a:lstStyle/>
          <a:p>
            <a:pPr>
              <a:defRPr/>
            </a:pPr>
            <a:r>
              <a:rPr lang="en-US" smtClean="0"/>
              <a:t>LHC status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686800" cy="5257800"/>
          </a:xfrm>
        </p:spPr>
        <p:txBody>
          <a:bodyPr/>
          <a:lstStyle/>
          <a:p>
            <a:r>
              <a:rPr lang="en-US" sz="2400" dirty="0" smtClean="0">
                <a:solidFill>
                  <a:srgbClr val="FF0000"/>
                </a:solidFill>
              </a:rPr>
              <a:t>Ion </a:t>
            </a:r>
            <a:r>
              <a:rPr lang="en-US" sz="2400" dirty="0" smtClean="0">
                <a:solidFill>
                  <a:srgbClr val="FF0000"/>
                </a:solidFill>
              </a:rPr>
              <a:t>Quench test </a:t>
            </a:r>
            <a:r>
              <a:rPr lang="en-US" sz="2400" dirty="0" smtClean="0">
                <a:solidFill>
                  <a:srgbClr val="FF0000"/>
                </a:solidFill>
                <a:sym typeface="Wingdings" pitchFamily="2" charset="2"/>
              </a:rPr>
              <a:t>MD</a:t>
            </a:r>
            <a:r>
              <a:rPr lang="en-US" sz="2400" dirty="0" smtClean="0">
                <a:sym typeface="Wingdings" pitchFamily="2" charset="2"/>
              </a:rPr>
              <a:t> (&gt; 8 hours). </a:t>
            </a:r>
            <a:r>
              <a:rPr lang="en-US" dirty="0" smtClean="0">
                <a:sym typeface="Wingdings" pitchFamily="2" charset="2"/>
              </a:rPr>
              <a:t>P</a:t>
            </a:r>
            <a:r>
              <a:rPr lang="en-US" sz="2400" dirty="0" smtClean="0">
                <a:sym typeface="Wingdings" pitchFamily="2" charset="2"/>
              </a:rPr>
              <a:t>roposed </a:t>
            </a:r>
            <a:r>
              <a:rPr lang="en-US" sz="2400" dirty="0" smtClean="0">
                <a:sym typeface="Wingdings" pitchFamily="2" charset="2"/>
              </a:rPr>
              <a:t>for Mon </a:t>
            </a:r>
            <a:r>
              <a:rPr lang="en-US" sz="2400" dirty="0" smtClean="0">
                <a:sym typeface="Wingdings" pitchFamily="2" charset="2"/>
              </a:rPr>
              <a:t>5/12</a:t>
            </a:r>
            <a:endParaRPr lang="en-US" sz="1200" dirty="0" smtClean="0">
              <a:sym typeface="Wingdings" pitchFamily="2" charset="2"/>
            </a:endParaRPr>
          </a:p>
          <a:p>
            <a:r>
              <a:rPr lang="en-US" sz="2400" dirty="0" smtClean="0">
                <a:solidFill>
                  <a:srgbClr val="FF0000"/>
                </a:solidFill>
              </a:rPr>
              <a:t>Aperture scan in point 2 at 3.5 TeV </a:t>
            </a:r>
            <a:r>
              <a:rPr lang="en-US" sz="2400" dirty="0" smtClean="0">
                <a:solidFill>
                  <a:srgbClr val="FF0000"/>
                </a:solidFill>
              </a:rPr>
              <a:t>squeezed – </a:t>
            </a:r>
            <a:r>
              <a:rPr lang="en-US" dirty="0" smtClean="0">
                <a:solidFill>
                  <a:srgbClr val="FF0000"/>
                </a:solidFill>
                <a:sym typeface="Wingdings" pitchFamily="2" charset="2"/>
              </a:rPr>
              <a:t>proposed to skip it</a:t>
            </a:r>
            <a:endParaRPr lang="en-US" sz="2200" dirty="0" smtClean="0">
              <a:solidFill>
                <a:srgbClr val="FF0000"/>
              </a:solidFill>
            </a:endParaRPr>
          </a:p>
          <a:p>
            <a:pPr>
              <a:buNone/>
            </a:pPr>
            <a:endParaRPr lang="en-US" sz="1200" dirty="0" smtClean="0">
              <a:sym typeface="Wingdings" pitchFamily="2" charset="2"/>
            </a:endParaRPr>
          </a:p>
          <a:p>
            <a:r>
              <a:rPr lang="en-US" sz="2400" dirty="0" smtClean="0">
                <a:solidFill>
                  <a:srgbClr val="FF0000"/>
                </a:solidFill>
                <a:sym typeface="Wingdings" pitchFamily="2" charset="2"/>
              </a:rPr>
              <a:t>ADT tuning and verification tests</a:t>
            </a:r>
            <a:r>
              <a:rPr lang="en-US" sz="2400" dirty="0" smtClean="0">
                <a:sym typeface="Wingdings" pitchFamily="2" charset="2"/>
              </a:rPr>
              <a:t> (2 hours total)  </a:t>
            </a:r>
            <a:r>
              <a:rPr lang="en-US" sz="2400" dirty="0" smtClean="0">
                <a:sym typeface="Wingdings" pitchFamily="2" charset="2"/>
              </a:rPr>
              <a:t>no real need </a:t>
            </a:r>
            <a:r>
              <a:rPr lang="en-US" sz="2400" dirty="0" smtClean="0">
                <a:sym typeface="Wingdings" pitchFamily="2" charset="2"/>
              </a:rPr>
              <a:t>of damper excitation for Quench </a:t>
            </a:r>
            <a:r>
              <a:rPr lang="en-US" sz="2400" dirty="0" smtClean="0">
                <a:sym typeface="Wingdings" pitchFamily="2" charset="2"/>
              </a:rPr>
              <a:t> </a:t>
            </a:r>
            <a:r>
              <a:rPr lang="en-US" sz="2400" dirty="0" smtClean="0">
                <a:solidFill>
                  <a:srgbClr val="FF0000"/>
                </a:solidFill>
                <a:sym typeface="Wingdings" pitchFamily="2" charset="2"/>
              </a:rPr>
              <a:t>proposed </a:t>
            </a:r>
            <a:r>
              <a:rPr lang="en-US" sz="2400" dirty="0" smtClean="0">
                <a:solidFill>
                  <a:srgbClr val="FF0000"/>
                </a:solidFill>
                <a:sym typeface="Wingdings" pitchFamily="2" charset="2"/>
              </a:rPr>
              <a:t>to skip it</a:t>
            </a:r>
            <a:r>
              <a:rPr lang="en-US" sz="2400" dirty="0" smtClean="0">
                <a:sym typeface="Wingdings" pitchFamily="2" charset="2"/>
              </a:rPr>
              <a:t>. </a:t>
            </a:r>
            <a:endParaRPr lang="en-US" sz="2400" dirty="0" smtClean="0">
              <a:sym typeface="Wingdings" pitchFamily="2" charset="2"/>
            </a:endParaRPr>
          </a:p>
          <a:p>
            <a:r>
              <a:rPr lang="en-US" sz="2400" dirty="0" smtClean="0">
                <a:solidFill>
                  <a:srgbClr val="FF0000"/>
                </a:solidFill>
                <a:sym typeface="Wingdings" pitchFamily="2" charset="2"/>
              </a:rPr>
              <a:t>ADT: physics </a:t>
            </a:r>
            <a:r>
              <a:rPr lang="en-US" sz="2400" dirty="0" smtClean="0">
                <a:solidFill>
                  <a:srgbClr val="FF0000"/>
                </a:solidFill>
                <a:sym typeface="Wingdings" pitchFamily="2" charset="2"/>
              </a:rPr>
              <a:t>fill with gated damping (24 bunches not damped) to assess possible coexistence damper/BBQ measurement </a:t>
            </a:r>
            <a:r>
              <a:rPr lang="en-US" dirty="0" smtClean="0">
                <a:solidFill>
                  <a:srgbClr val="FF0000"/>
                </a:solidFill>
                <a:sym typeface="Wingdings" pitchFamily="2" charset="2"/>
              </a:rPr>
              <a:t>- keep</a:t>
            </a:r>
            <a:endParaRPr lang="en-US" sz="2400" dirty="0" smtClean="0">
              <a:solidFill>
                <a:srgbClr val="FF0000"/>
              </a:solidFill>
            </a:endParaRPr>
          </a:p>
          <a:p>
            <a:pPr lvl="1">
              <a:buNone/>
            </a:pPr>
            <a:endParaRPr lang="en-US" sz="2000" dirty="0" smtClean="0">
              <a:solidFill>
                <a:srgbClr val="FF0000"/>
              </a:solidFill>
            </a:endParaRPr>
          </a:p>
        </p:txBody>
      </p:sp>
      <p:sp>
        <p:nvSpPr>
          <p:cNvPr id="2" name="Title 1"/>
          <p:cNvSpPr>
            <a:spLocks noGrp="1"/>
          </p:cNvSpPr>
          <p:nvPr>
            <p:ph type="title"/>
          </p:nvPr>
        </p:nvSpPr>
        <p:spPr/>
        <p:txBody>
          <a:bodyPr/>
          <a:lstStyle/>
          <a:p>
            <a:r>
              <a:rPr lang="en-US" dirty="0" smtClean="0"/>
              <a:t>Incoming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1000108"/>
            <a:ext cx="8229600" cy="3509042"/>
          </a:xfrm>
        </p:spPr>
        <p:txBody>
          <a:bodyPr/>
          <a:lstStyle/>
          <a:p>
            <a:r>
              <a:rPr lang="en-US" dirty="0" smtClean="0"/>
              <a:t>F</a:t>
            </a:r>
            <a:r>
              <a:rPr lang="en-US" dirty="0" smtClean="0"/>
              <a:t>ollowing </a:t>
            </a:r>
            <a:r>
              <a:rPr lang="en-US" dirty="0" smtClean="0"/>
              <a:t>the intervention of the RF power team to-day, we have decided to switch cavity 2B1 back in action</a:t>
            </a:r>
            <a:r>
              <a:rPr lang="en-US" dirty="0" smtClean="0"/>
              <a:t>...</a:t>
            </a:r>
            <a:endParaRPr lang="en-GB" dirty="0" smtClean="0"/>
          </a:p>
          <a:p>
            <a:r>
              <a:rPr lang="en-US" dirty="0" smtClean="0"/>
              <a:t>M</a:t>
            </a:r>
            <a:r>
              <a:rPr lang="en-US" dirty="0" smtClean="0"/>
              <a:t>odified </a:t>
            </a:r>
            <a:r>
              <a:rPr lang="en-US" dirty="0" smtClean="0"/>
              <a:t>the functions (voltage partition) accordingly in both filling and ramp. Incorporation should be OK. Let it ON till we inject beam (whenever that is). If it trips, call Luca and, if we switch it OFF, call </a:t>
            </a:r>
            <a:r>
              <a:rPr lang="en-US" dirty="0" smtClean="0"/>
              <a:t>PB </a:t>
            </a:r>
            <a:r>
              <a:rPr lang="en-US" dirty="0" smtClean="0"/>
              <a:t>to revert the functions</a:t>
            </a:r>
            <a:r>
              <a:rPr lang="en-US" dirty="0" smtClean="0"/>
              <a:t>.</a:t>
            </a:r>
            <a:endParaRPr lang="en-GB" dirty="0" smtClean="0"/>
          </a:p>
          <a:p>
            <a:r>
              <a:rPr lang="en-US" dirty="0" smtClean="0"/>
              <a:t>Nothing changed in total voltage: capture with 8 MV, ramping to 12 </a:t>
            </a:r>
            <a:r>
              <a:rPr lang="en-US" dirty="0" smtClean="0"/>
              <a:t>MV</a:t>
            </a:r>
            <a:endParaRPr lang="en-GB" dirty="0" smtClean="0"/>
          </a:p>
          <a:p>
            <a:endParaRPr lang="en-GB" dirty="0"/>
          </a:p>
        </p:txBody>
      </p:sp>
      <p:sp>
        <p:nvSpPr>
          <p:cNvPr id="3" name="Title 2"/>
          <p:cNvSpPr>
            <a:spLocks noGrp="1"/>
          </p:cNvSpPr>
          <p:nvPr>
            <p:ph type="title"/>
          </p:nvPr>
        </p:nvSpPr>
        <p:spPr/>
        <p:txBody>
          <a:bodyPr/>
          <a:lstStyle/>
          <a:p>
            <a:r>
              <a:rPr lang="en-US" dirty="0" smtClean="0"/>
              <a:t>Cavity 2B1 back in action</a:t>
            </a:r>
            <a:endParaRPr lang="en-GB" dirty="0"/>
          </a:p>
        </p:txBody>
      </p:sp>
      <p:sp>
        <p:nvSpPr>
          <p:cNvPr id="4" name="Date Placeholder 3"/>
          <p:cNvSpPr>
            <a:spLocks noGrp="1"/>
          </p:cNvSpPr>
          <p:nvPr>
            <p:ph type="dt" sz="half" idx="10"/>
          </p:nvPr>
        </p:nvSpPr>
        <p:spPr/>
        <p:txBody>
          <a:bodyPr/>
          <a:lstStyle/>
          <a:p>
            <a:pPr>
              <a:defRPr/>
            </a:pPr>
            <a:r>
              <a:rPr lang="en-US" smtClean="0"/>
              <a:t>11-11-11</a:t>
            </a:r>
            <a:endParaRPr lang="en-US" dirty="0"/>
          </a:p>
        </p:txBody>
      </p:sp>
      <p:sp>
        <p:nvSpPr>
          <p:cNvPr id="5" name="Footer Placeholder 4"/>
          <p:cNvSpPr>
            <a:spLocks noGrp="1"/>
          </p:cNvSpPr>
          <p:nvPr>
            <p:ph type="ftr" sz="quarter" idx="12"/>
          </p:nvPr>
        </p:nvSpPr>
        <p:spPr/>
        <p:txBody>
          <a:bodyPr/>
          <a:lstStyle/>
          <a:p>
            <a:pPr>
              <a:defRPr/>
            </a:pPr>
            <a:r>
              <a:rPr lang="en-US" smtClean="0"/>
              <a:t>LHC status</a:t>
            </a:r>
            <a:endParaRPr lang="en-US" dirty="0"/>
          </a:p>
        </p:txBody>
      </p:sp>
      <p:sp>
        <p:nvSpPr>
          <p:cNvPr id="6" name="TextBox 5"/>
          <p:cNvSpPr txBox="1"/>
          <p:nvPr/>
        </p:nvSpPr>
        <p:spPr>
          <a:xfrm>
            <a:off x="4716020" y="5877340"/>
            <a:ext cx="2952410" cy="400110"/>
          </a:xfrm>
          <a:prstGeom prst="rect">
            <a:avLst/>
          </a:prstGeom>
          <a:noFill/>
        </p:spPr>
        <p:txBody>
          <a:bodyPr wrap="square" rtlCol="0">
            <a:spAutoFit/>
          </a:bodyPr>
          <a:lstStyle/>
          <a:p>
            <a:r>
              <a:rPr lang="en-US" dirty="0" smtClean="0"/>
              <a:t>Philippe Baudrenghien</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descr="\\cern.ch\dfs\Users\a\ajeff\Documents\Reports and presentations\LDMlog.png"/>
          <p:cNvPicPr>
            <a:picLocks noChangeAspect="1" noChangeArrowheads="1"/>
          </p:cNvPicPr>
          <p:nvPr/>
        </p:nvPicPr>
        <p:blipFill>
          <a:blip r:embed="rId2" cstate="print"/>
          <a:srcRect/>
          <a:stretch>
            <a:fillRect/>
          </a:stretch>
        </p:blipFill>
        <p:spPr bwMode="auto">
          <a:xfrm>
            <a:off x="7364313" y="0"/>
            <a:ext cx="1779687" cy="550254"/>
          </a:xfrm>
          <a:prstGeom prst="rect">
            <a:avLst/>
          </a:prstGeom>
          <a:noFill/>
        </p:spPr>
      </p:pic>
      <p:sp>
        <p:nvSpPr>
          <p:cNvPr id="10" name="TextBox 9"/>
          <p:cNvSpPr txBox="1"/>
          <p:nvPr/>
        </p:nvSpPr>
        <p:spPr>
          <a:xfrm>
            <a:off x="179390" y="620610"/>
            <a:ext cx="3384470" cy="707886"/>
          </a:xfrm>
          <a:prstGeom prst="rect">
            <a:avLst/>
          </a:prstGeom>
          <a:noFill/>
        </p:spPr>
        <p:txBody>
          <a:bodyPr wrap="square" rtlCol="0">
            <a:spAutoFit/>
          </a:bodyPr>
          <a:lstStyle/>
          <a:p>
            <a:r>
              <a:rPr lang="en-US" b="1" dirty="0" smtClean="0"/>
              <a:t>Satellite &amp; ghosts: fill 2334</a:t>
            </a:r>
            <a:endParaRPr lang="en-US" b="1" dirty="0"/>
          </a:p>
        </p:txBody>
      </p:sp>
      <p:pic>
        <p:nvPicPr>
          <p:cNvPr id="1026" name="Picture 2"/>
          <p:cNvPicPr>
            <a:picLocks noChangeAspect="1" noChangeArrowheads="1"/>
          </p:cNvPicPr>
          <p:nvPr/>
        </p:nvPicPr>
        <p:blipFill>
          <a:blip r:embed="rId3" cstate="print"/>
          <a:srcRect/>
          <a:stretch>
            <a:fillRect/>
          </a:stretch>
        </p:blipFill>
        <p:spPr bwMode="auto">
          <a:xfrm>
            <a:off x="395536" y="1268760"/>
            <a:ext cx="3937000" cy="2462213"/>
          </a:xfrm>
          <a:prstGeom prst="rect">
            <a:avLst/>
          </a:prstGeom>
          <a:noFill/>
          <a:ln w="9525">
            <a:solidFill>
              <a:schemeClr val="tx1"/>
            </a:solidFill>
            <a:miter lim="800000"/>
            <a:headEnd/>
            <a:tailEnd/>
          </a:ln>
          <a:effectLst/>
        </p:spPr>
      </p:pic>
      <p:pic>
        <p:nvPicPr>
          <p:cNvPr id="2" name="Picture 3"/>
          <p:cNvPicPr>
            <a:picLocks noChangeAspect="1" noChangeArrowheads="1"/>
          </p:cNvPicPr>
          <p:nvPr/>
        </p:nvPicPr>
        <p:blipFill>
          <a:blip r:embed="rId4" cstate="print"/>
          <a:srcRect/>
          <a:stretch>
            <a:fillRect/>
          </a:stretch>
        </p:blipFill>
        <p:spPr bwMode="auto">
          <a:xfrm>
            <a:off x="4499992" y="1268760"/>
            <a:ext cx="3924300" cy="2476500"/>
          </a:xfrm>
          <a:prstGeom prst="rect">
            <a:avLst/>
          </a:prstGeom>
          <a:noFill/>
          <a:ln w="9525">
            <a:solidFill>
              <a:schemeClr val="tx1"/>
            </a:solidFill>
            <a:miter lim="800000"/>
            <a:headEnd/>
            <a:tailEnd/>
          </a:ln>
          <a:effectLst/>
        </p:spPr>
      </p:pic>
      <p:pic>
        <p:nvPicPr>
          <p:cNvPr id="3" name="Picture 4"/>
          <p:cNvPicPr>
            <a:picLocks noChangeAspect="1" noChangeArrowheads="1"/>
          </p:cNvPicPr>
          <p:nvPr/>
        </p:nvPicPr>
        <p:blipFill>
          <a:blip r:embed="rId5" cstate="print"/>
          <a:srcRect/>
          <a:stretch>
            <a:fillRect/>
          </a:stretch>
        </p:blipFill>
        <p:spPr bwMode="auto">
          <a:xfrm>
            <a:off x="390203" y="3995539"/>
            <a:ext cx="3924300" cy="2438400"/>
          </a:xfrm>
          <a:prstGeom prst="rect">
            <a:avLst/>
          </a:prstGeom>
          <a:noFill/>
          <a:ln w="9525">
            <a:solidFill>
              <a:schemeClr val="tx1"/>
            </a:solidFill>
            <a:miter lim="800000"/>
            <a:headEnd/>
            <a:tailEnd/>
          </a:ln>
          <a:effectLst/>
        </p:spPr>
      </p:pic>
      <p:pic>
        <p:nvPicPr>
          <p:cNvPr id="4" name="Picture 5"/>
          <p:cNvPicPr>
            <a:picLocks noChangeAspect="1" noChangeArrowheads="1"/>
          </p:cNvPicPr>
          <p:nvPr/>
        </p:nvPicPr>
        <p:blipFill>
          <a:blip r:embed="rId6" cstate="print"/>
          <a:srcRect/>
          <a:stretch>
            <a:fillRect/>
          </a:stretch>
        </p:blipFill>
        <p:spPr bwMode="auto">
          <a:xfrm>
            <a:off x="4499992" y="4005064"/>
            <a:ext cx="3948113" cy="2451100"/>
          </a:xfrm>
          <a:prstGeom prst="rect">
            <a:avLst/>
          </a:prstGeom>
          <a:noFill/>
          <a:ln w="9525">
            <a:solidFill>
              <a:schemeClr val="tx1"/>
            </a:solidFill>
            <a:miter lim="800000"/>
            <a:headEnd/>
            <a:tailEnd/>
          </a:ln>
          <a:effectLst/>
        </p:spPr>
      </p:pic>
      <p:sp>
        <p:nvSpPr>
          <p:cNvPr id="8" name="Title 7"/>
          <p:cNvSpPr>
            <a:spLocks noGrp="1"/>
          </p:cNvSpPr>
          <p:nvPr>
            <p:ph type="title"/>
          </p:nvPr>
        </p:nvSpPr>
        <p:spPr/>
        <p:txBody>
          <a:bodyPr/>
          <a:lstStyle/>
          <a:p>
            <a:r>
              <a:rPr lang="en-US" dirty="0" smtClean="0"/>
              <a:t>Plots from Adam Jeff</a:t>
            </a:r>
            <a:endParaRPr lang="en-GB" dirty="0"/>
          </a:p>
        </p:txBody>
      </p:sp>
      <p:sp>
        <p:nvSpPr>
          <p:cNvPr id="9" name="TextBox 8"/>
          <p:cNvSpPr txBox="1"/>
          <p:nvPr/>
        </p:nvSpPr>
        <p:spPr>
          <a:xfrm>
            <a:off x="3203810" y="764630"/>
            <a:ext cx="5688790" cy="515526"/>
          </a:xfrm>
          <a:prstGeom prst="rect">
            <a:avLst/>
          </a:prstGeom>
          <a:noFill/>
        </p:spPr>
        <p:txBody>
          <a:bodyPr wrap="square" rtlCol="0">
            <a:spAutoFit/>
          </a:bodyPr>
          <a:lstStyle/>
          <a:p>
            <a:r>
              <a:rPr lang="en-US" sz="1100" dirty="0" smtClean="0"/>
              <a:t>Overall the situation is rather good. ~3% although we got cases down </a:t>
            </a:r>
            <a:endParaRPr lang="en-GB" sz="1100" dirty="0" smtClean="0"/>
          </a:p>
          <a:p>
            <a:r>
              <a:rPr lang="en-US" sz="1100" dirty="0" smtClean="0"/>
              <a:t>The satellites at 10 and 15 ns disappeared but we have now some more satellites at 5 ns</a:t>
            </a:r>
            <a:endParaRPr lang="en-GB" sz="1100" dirty="0"/>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64103</TotalTime>
  <Words>624</Words>
  <Application>Microsoft Office PowerPoint</Application>
  <PresentationFormat>On-screen Show (4:3)</PresentationFormat>
  <Paragraphs>69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Pixel</vt:lpstr>
      <vt:lpstr>Wednesday 30th November</vt:lpstr>
      <vt:lpstr>DFBLC/DSLC</vt:lpstr>
      <vt:lpstr>Wednesday evening</vt:lpstr>
      <vt:lpstr>Wednesday night</vt:lpstr>
      <vt:lpstr>Thursday morning</vt:lpstr>
      <vt:lpstr>Today</vt:lpstr>
      <vt:lpstr>Incoming</vt:lpstr>
      <vt:lpstr>Cavity 2B1 back in action</vt:lpstr>
      <vt:lpstr>Plots from Adam Jeff</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Lamont</cp:lastModifiedBy>
  <cp:revision>2214</cp:revision>
  <dcterms:created xsi:type="dcterms:W3CDTF">2010-10-13T07:44:28Z</dcterms:created>
  <dcterms:modified xsi:type="dcterms:W3CDTF">2011-12-01T08:04:51Z</dcterms:modified>
</cp:coreProperties>
</file>