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123" r:id="rId2"/>
    <p:sldId id="1126" r:id="rId3"/>
    <p:sldId id="1124" r:id="rId4"/>
    <p:sldId id="1125" r:id="rId5"/>
    <p:sldId id="1127" r:id="rId6"/>
    <p:sldId id="1128" r:id="rId7"/>
    <p:sldId id="1130" r:id="rId8"/>
    <p:sldId id="1129" r:id="rId9"/>
    <p:sldId id="1131" r:id="rId10"/>
    <p:sldId id="1132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008000"/>
    <a:srgbClr val="FFFF99"/>
    <a:srgbClr val="FF0000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11/21/2011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11/21/2011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11/21/2011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11/21/2011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9610"/>
            <a:ext cx="8425170" cy="5111750"/>
          </a:xfrm>
        </p:spPr>
        <p:txBody>
          <a:bodyPr/>
          <a:lstStyle/>
          <a:p>
            <a:r>
              <a:rPr lang="en-US" dirty="0" smtClean="0"/>
              <a:t>Morning – recovery from </a:t>
            </a:r>
            <a:r>
              <a:rPr lang="en-US" dirty="0" err="1" smtClean="0"/>
              <a:t>cryo</a:t>
            </a:r>
            <a:r>
              <a:rPr lang="en-US" dirty="0" smtClean="0"/>
              <a:t>.</a:t>
            </a:r>
          </a:p>
          <a:p>
            <a:r>
              <a:rPr lang="en-US" dirty="0" smtClean="0"/>
              <a:t>11:00 Injection, orbit </a:t>
            </a:r>
            <a:r>
              <a:rPr lang="en-US" dirty="0" smtClean="0"/>
              <a:t>FB </a:t>
            </a:r>
            <a:r>
              <a:rPr lang="en-US" dirty="0" smtClean="0"/>
              <a:t>gain test @ 450 </a:t>
            </a:r>
            <a:r>
              <a:rPr lang="en-US" dirty="0" err="1" smtClean="0"/>
              <a:t>GeV</a:t>
            </a:r>
            <a:r>
              <a:rPr lang="en-US" dirty="0" smtClean="0"/>
              <a:t>, test dump.</a:t>
            </a:r>
          </a:p>
          <a:p>
            <a:r>
              <a:rPr lang="en-US" dirty="0" smtClean="0"/>
              <a:t>Ramp for test dump and orbit FB test @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Beam lost on RF trip M2B1, line 7B1 cathode klystron current too high.</a:t>
            </a:r>
          </a:p>
          <a:p>
            <a:r>
              <a:rPr lang="en-US" dirty="0" smtClean="0"/>
              <a:t>14:00 Back at injection – trip of </a:t>
            </a:r>
            <a:r>
              <a:rPr lang="en-US" dirty="0" err="1" smtClean="0"/>
              <a:t>undulator</a:t>
            </a:r>
            <a:r>
              <a:rPr lang="en-US" dirty="0" smtClean="0"/>
              <a:t>. Lost </a:t>
            </a:r>
            <a:r>
              <a:rPr lang="en-US" dirty="0" err="1" smtClean="0"/>
              <a:t>cryo</a:t>
            </a:r>
            <a:r>
              <a:rPr lang="en-US" dirty="0" smtClean="0"/>
              <a:t> conditions in matching section L4.</a:t>
            </a:r>
          </a:p>
          <a:p>
            <a:r>
              <a:rPr lang="en-US" dirty="0" smtClean="0"/>
              <a:t>15:30 Performing a ‘pre-cycle with beam’ (2 bunches) of the matching section.</a:t>
            </a:r>
          </a:p>
          <a:p>
            <a:r>
              <a:rPr lang="en-US" dirty="0" smtClean="0"/>
              <a:t>16:15 Orbit FB gain tests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17:00 Again beam lost on RF, this time M1B2.</a:t>
            </a:r>
          </a:p>
          <a:p>
            <a:pPr lvl="1"/>
            <a:r>
              <a:rPr lang="en-US" dirty="0" smtClean="0"/>
              <a:t>Loss of </a:t>
            </a:r>
            <a:r>
              <a:rPr lang="en-US" dirty="0" smtClean="0"/>
              <a:t>communication with PLCs.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week</a:t>
            </a:r>
          </a:p>
          <a:p>
            <a:r>
              <a:rPr lang="en-US" dirty="0" smtClean="0"/>
              <a:t>Physics…</a:t>
            </a:r>
          </a:p>
          <a:p>
            <a:r>
              <a:rPr lang="en-US" dirty="0" smtClean="0"/>
              <a:t>Source refill – Friday</a:t>
            </a:r>
          </a:p>
          <a:p>
            <a:r>
              <a:rPr lang="en-US" dirty="0" smtClean="0"/>
              <a:t>ALICE polarity – next Monday. </a:t>
            </a:r>
          </a:p>
          <a:p>
            <a:pPr lvl="1"/>
            <a:r>
              <a:rPr lang="en-US" dirty="0" smtClean="0"/>
              <a:t>Requires some preparation work this week.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11/22/2011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FB test - motivations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3168164"/>
            <a:ext cx="8229600" cy="328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420" y="764630"/>
            <a:ext cx="8569190" cy="165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Orbit transients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the ‘matched points’ (where we pass a matched optics)</a:t>
            </a:r>
            <a:r>
              <a:rPr lang="en-US" sz="2400" kern="0" dirty="0" smtClean="0">
                <a:latin typeface="+mn-lt"/>
              </a:rPr>
              <a:t> – issue for tight collimators.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en-US" kern="0" dirty="0" smtClean="0">
                <a:solidFill>
                  <a:srgbClr val="0000FF"/>
                </a:solidFill>
                <a:latin typeface="Arial"/>
              </a:rPr>
              <a:t>Transients are due to </a:t>
            </a:r>
            <a:r>
              <a:rPr lang="en-US" kern="0" dirty="0" err="1" smtClean="0">
                <a:solidFill>
                  <a:srgbClr val="0000FF"/>
                </a:solidFill>
                <a:latin typeface="Arial"/>
              </a:rPr>
              <a:t>mis</a:t>
            </a:r>
            <a:r>
              <a:rPr lang="en-US" kern="0" dirty="0" smtClean="0">
                <a:solidFill>
                  <a:srgbClr val="0000FF"/>
                </a:solidFill>
                <a:latin typeface="Arial"/>
              </a:rPr>
              <a:t>-match of the Xing and separation bumps due to optics interpolation between matched points.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en-US" kern="0" dirty="0" err="1" smtClean="0">
                <a:solidFill>
                  <a:srgbClr val="0000FF"/>
                </a:solidFill>
                <a:latin typeface="Arial"/>
              </a:rPr>
              <a:t>LHCb</a:t>
            </a:r>
            <a:r>
              <a:rPr lang="en-US" kern="0" dirty="0" smtClean="0">
                <a:solidFill>
                  <a:srgbClr val="0000FF"/>
                </a:solidFill>
                <a:latin typeface="Arial"/>
              </a:rPr>
              <a:t> Xing bump of 250 </a:t>
            </a:r>
            <a:r>
              <a:rPr lang="en-US" kern="0" dirty="0" err="1" smtClean="0">
                <a:solidFill>
                  <a:srgbClr val="0000FF"/>
                </a:solidFill>
                <a:latin typeface="Arial"/>
              </a:rPr>
              <a:t>urad</a:t>
            </a:r>
            <a:r>
              <a:rPr lang="en-US" kern="0" dirty="0" smtClean="0">
                <a:solidFill>
                  <a:srgbClr val="0000FF"/>
                </a:solidFill>
                <a:latin typeface="Arial"/>
              </a:rPr>
              <a:t> is driving source !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95420" y="2636890"/>
            <a:ext cx="8425170" cy="72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Simplest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cure: faster orbit FB for better damping…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0390" y="3861060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72250" y="4293120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Squeeze to 1.5 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OFB gain – response to a kick – 450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692620"/>
            <a:ext cx="5904820" cy="186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2636890"/>
            <a:ext cx="5976830" cy="189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410" y="4653170"/>
            <a:ext cx="5976830" cy="1895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76320" y="1268700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Default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49808" y="3284980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x 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76996" y="5229250"/>
            <a:ext cx="1281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x 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OFB gain – response to a kick – 3.5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76320" y="1268700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Default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49808" y="3284980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x 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76996" y="5229250"/>
            <a:ext cx="1281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x 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764630"/>
            <a:ext cx="5904820" cy="184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20" y="2780910"/>
            <a:ext cx="5925147" cy="186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420" y="4704020"/>
            <a:ext cx="5904820" cy="189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693276" y="5805330"/>
            <a:ext cx="211468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IR 1+5 at 1 m, with</a:t>
            </a:r>
          </a:p>
          <a:p>
            <a:r>
              <a:rPr lang="en-US" sz="1800" i="1" dirty="0" smtClean="0"/>
              <a:t>Injection optics</a:t>
            </a:r>
            <a:endParaRPr lang="en-US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18:30 Filling for physics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blocking again injection after PM…</a:t>
            </a:r>
            <a:endParaRPr lang="en-US" dirty="0" smtClean="0"/>
          </a:p>
          <a:p>
            <a:r>
              <a:rPr lang="en-US" dirty="0" smtClean="0"/>
              <a:t>20:30 Ramp and squeeze.</a:t>
            </a:r>
          </a:p>
          <a:p>
            <a:pPr lvl="1"/>
            <a:r>
              <a:rPr lang="en-US" dirty="0" smtClean="0"/>
              <a:t>Feedback gain increased by a factor </a:t>
            </a:r>
            <a:r>
              <a:rPr lang="en-US" b="1" dirty="0" smtClean="0"/>
              <a:t>10</a:t>
            </a:r>
            <a:r>
              <a:rPr lang="en-US" dirty="0" smtClean="0"/>
              <a:t> (machine coordinator clearly said no more than 5 !)</a:t>
            </a:r>
          </a:p>
          <a:p>
            <a:r>
              <a:rPr lang="en-US" dirty="0" smtClean="0"/>
              <a:t>First squeeze very good but then….</a:t>
            </a:r>
          </a:p>
          <a:p>
            <a:r>
              <a:rPr lang="en-US" dirty="0" smtClean="0"/>
              <a:t>Feedback diverges in the IP2 squeeze where the RT corrections are larger.</a:t>
            </a:r>
            <a:endParaRPr lang="en-US" dirty="0" smtClean="0">
              <a:solidFill>
                <a:srgbClr val="CC0066"/>
              </a:solidFill>
            </a:endParaRPr>
          </a:p>
          <a:p>
            <a:pPr lvl="1"/>
            <a:r>
              <a:rPr lang="en-US" dirty="0" smtClean="0"/>
              <a:t>Dump by losses in DS of IR7, B2.</a:t>
            </a:r>
          </a:p>
          <a:p>
            <a:pPr lvl="1"/>
            <a:r>
              <a:rPr lang="en-US" dirty="0" smtClean="0"/>
              <a:t>So far ~ no feed-forward done on this part (due to ‘technical’ issues). Larger RT trims and larger optics differences may have conspired as trigger.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good… IR1+5 to 1 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3731442"/>
            <a:ext cx="7273010" cy="290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692620"/>
            <a:ext cx="7128990" cy="284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51650" y="4365130"/>
            <a:ext cx="1281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x 10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283960" y="4293120"/>
            <a:ext cx="0" cy="201628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372250" y="1628750"/>
            <a:ext cx="0" cy="72010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283960" y="432507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40 um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50" y="177277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40 um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bad… RT trim oscillations IR2 to 1 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1052670"/>
            <a:ext cx="5380361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 bwMode="auto">
          <a:xfrm rot="9824920">
            <a:off x="5518223" y="1546553"/>
            <a:ext cx="1512210" cy="28804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ugly… orbit instability in IR2 squeeze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11/21/2011</a:t>
            </a:fld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764630"/>
            <a:ext cx="6984970" cy="27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4572000" y="1484730"/>
            <a:ext cx="0" cy="165623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491850" y="1628750"/>
            <a:ext cx="896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40 um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282" y="1412720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Beam1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560" y="3645030"/>
            <a:ext cx="6912960" cy="276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979640" y="4653170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Beam2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220090" y="4653170"/>
            <a:ext cx="0" cy="136819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923910" y="4757130"/>
            <a:ext cx="1112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400 um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‘Lot de consolation’: the RT trims for the first squeeze could be fed forward now as a test to suppress the spikes without </a:t>
            </a:r>
            <a:r>
              <a:rPr lang="en-US" dirty="0" smtClean="0"/>
              <a:t>FB… needs some SW changes.</a:t>
            </a:r>
          </a:p>
          <a:p>
            <a:pPr lvl="1"/>
            <a:r>
              <a:rPr lang="en-US" dirty="0" smtClean="0"/>
              <a:t>OFB gain set back…</a:t>
            </a:r>
            <a:endParaRPr lang="en-US" dirty="0" smtClean="0"/>
          </a:p>
          <a:p>
            <a:r>
              <a:rPr lang="en-US" dirty="0" smtClean="0"/>
              <a:t>21:30 Refilling</a:t>
            </a:r>
          </a:p>
          <a:p>
            <a:r>
              <a:rPr lang="en-US" dirty="0" smtClean="0"/>
              <a:t>23:30 </a:t>
            </a:r>
            <a:r>
              <a:rPr lang="en-US" b="1" dirty="0" smtClean="0"/>
              <a:t>Stable beams fill 2314, 4E26 cm-2s-1.</a:t>
            </a:r>
          </a:p>
          <a:p>
            <a:r>
              <a:rPr lang="en-US" dirty="0" smtClean="0"/>
              <a:t>23:50 Fill dumped, quench loop RB.23 opened.</a:t>
            </a:r>
          </a:p>
          <a:p>
            <a:r>
              <a:rPr lang="en-US" dirty="0" smtClean="0"/>
              <a:t>02:30 Re-injecting… intensity slightly down.</a:t>
            </a:r>
          </a:p>
          <a:p>
            <a:r>
              <a:rPr lang="en-US" dirty="0" smtClean="0"/>
              <a:t>04:30 </a:t>
            </a:r>
            <a:r>
              <a:rPr lang="en-US" b="1" dirty="0" smtClean="0"/>
              <a:t>Stable beams fill </a:t>
            </a:r>
            <a:r>
              <a:rPr lang="en-US" b="1" dirty="0" smtClean="0"/>
              <a:t>2315, 3.5E26 </a:t>
            </a:r>
            <a:r>
              <a:rPr lang="en-US" b="1" dirty="0" smtClean="0"/>
              <a:t>cm-2s-1.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11/22/2011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45264</TotalTime>
  <Words>491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Monday</vt:lpstr>
      <vt:lpstr>Orbit FB test - motivations</vt:lpstr>
      <vt:lpstr>OFB gain – response to a kick – 450 GeV</vt:lpstr>
      <vt:lpstr>OFB gain – response to a kick – 3.5 TeV</vt:lpstr>
      <vt:lpstr>Monday PM</vt:lpstr>
      <vt:lpstr>The good… IR1+5 to 1 m</vt:lpstr>
      <vt:lpstr>The bad… RT trim oscillations IR2 to 1 m</vt:lpstr>
      <vt:lpstr>The ugly… orbit instability in IR2 squeeze</vt:lpstr>
      <vt:lpstr>Night</vt:lpstr>
      <vt:lpstr>Slide 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3073</cp:revision>
  <dcterms:created xsi:type="dcterms:W3CDTF">2010-07-26T05:43:59Z</dcterms:created>
  <dcterms:modified xsi:type="dcterms:W3CDTF">2011-11-22T06:22:25Z</dcterms:modified>
</cp:coreProperties>
</file>