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2"/>
  </p:notesMasterIdLst>
  <p:sldIdLst>
    <p:sldId id="718" r:id="rId2"/>
    <p:sldId id="719" r:id="rId3"/>
    <p:sldId id="723" r:id="rId4"/>
    <p:sldId id="721" r:id="rId5"/>
    <p:sldId id="724" r:id="rId6"/>
    <p:sldId id="726" r:id="rId7"/>
    <p:sldId id="727" r:id="rId8"/>
    <p:sldId id="722" r:id="rId9"/>
    <p:sldId id="725" r:id="rId10"/>
    <p:sldId id="690" r:id="rId11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FF00"/>
    <a:srgbClr val="960663"/>
    <a:srgbClr val="FF3300"/>
    <a:srgbClr val="FF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2" autoAdjust="0"/>
    <p:restoredTop sz="93882" autoAdjust="0"/>
  </p:normalViewPr>
  <p:slideViewPr>
    <p:cSldViewPr>
      <p:cViewPr varScale="1">
        <p:scale>
          <a:sx n="82" d="100"/>
          <a:sy n="82" d="100"/>
        </p:scale>
        <p:origin x="-142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022" y="-96"/>
      </p:cViewPr>
      <p:guideLst>
        <p:guide orient="horz" pos="3128"/>
        <p:guide pos="214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862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8845" y="4716585"/>
            <a:ext cx="5439987" cy="446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79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862" y="9429779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9550DCE-C0F6-4BD3-85B0-042E7AADD9F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550DCE-C0F6-4BD3-85B0-042E7AADD9F5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90600"/>
            <a:ext cx="42672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28600" y="3695700"/>
            <a:ext cx="42672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Text Placeholder 4"/>
          <p:cNvSpPr>
            <a:spLocks noGrp="1"/>
          </p:cNvSpPr>
          <p:nvPr>
            <p:ph type="body" sz="half" idx="10"/>
          </p:nvPr>
        </p:nvSpPr>
        <p:spPr>
          <a:xfrm>
            <a:off x="1524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7CE7A-39B3-481F-AB86-8F8950C6EEA6}" type="datetimeFigureOut">
              <a:rPr lang="en-US" smtClean="0"/>
              <a:pPr/>
              <a:t>10/16/2011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CD098-AF97-4460-B818-4576B73752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228600" y="914400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28600" y="6399212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newlhc logo1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pic>
        <p:nvPicPr>
          <p:cNvPr id="11" name="Picture 3" descr="newlhc logo1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28600" y="990600"/>
            <a:ext cx="8686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34F03B3A-2E00-4126-B497-7F355257D099}" type="datetime1">
              <a:rPr lang="en-US" smtClean="0"/>
              <a:pPr>
                <a:defRPr/>
              </a:pPr>
              <a:t>10/16/2011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1682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LHC status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1A8F772A-8CCA-4885-87BF-DE56416A22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</p:sldLayoutIdLst>
  <p:hf sldNum="0"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half" idx="3"/>
          </p:nvPr>
        </p:nvSpPr>
        <p:spPr>
          <a:xfrm>
            <a:off x="228600" y="990600"/>
            <a:ext cx="8686800" cy="1676400"/>
          </a:xfrm>
        </p:spPr>
        <p:txBody>
          <a:bodyPr/>
          <a:lstStyle/>
          <a:p>
            <a:r>
              <a:rPr lang="en-US" sz="2400" dirty="0" smtClean="0"/>
              <a:t>New record bunch population profiting of the scrubbing period on Friday. N</a:t>
            </a:r>
            <a:r>
              <a:rPr lang="en-US" sz="2400" baseline="-25000" dirty="0" smtClean="0"/>
              <a:t>b</a:t>
            </a:r>
            <a:r>
              <a:rPr lang="en-US" sz="2400" dirty="0" smtClean="0"/>
              <a:t>~1.42x10</a:t>
            </a:r>
            <a:r>
              <a:rPr lang="en-US" sz="2400" baseline="30000" dirty="0" smtClean="0"/>
              <a:t>11</a:t>
            </a:r>
            <a:r>
              <a:rPr lang="en-US" sz="2400" dirty="0" smtClean="0"/>
              <a:t>p/bunch </a:t>
            </a:r>
            <a:r>
              <a:rPr lang="en-US" sz="2400" dirty="0" smtClean="0">
                <a:sym typeface="Wingdings" pitchFamily="2" charset="2"/>
              </a:rPr>
              <a:t> 110 MJ at 3.5 </a:t>
            </a:r>
            <a:r>
              <a:rPr lang="en-US" sz="2400" dirty="0" err="1" smtClean="0">
                <a:sym typeface="Wingdings" pitchFamily="2" charset="2"/>
              </a:rPr>
              <a:t>TeV</a:t>
            </a:r>
            <a:r>
              <a:rPr lang="en-US" sz="2400" dirty="0" smtClean="0">
                <a:sym typeface="Wingdings" pitchFamily="2" charset="2"/>
              </a:rPr>
              <a:t>.</a:t>
            </a:r>
          </a:p>
          <a:p>
            <a:r>
              <a:rPr lang="en-US" sz="2400" dirty="0" smtClean="0">
                <a:sym typeface="Wingdings" pitchFamily="2" charset="2"/>
              </a:rPr>
              <a:t>Filling slowed down by ZS sparking in the SPS</a:t>
            </a:r>
          </a:p>
          <a:p>
            <a:endParaRPr lang="en-US" sz="2400" dirty="0" smtClean="0">
              <a:sym typeface="Wingdings" pitchFamily="2" charset="2"/>
            </a:endParaRPr>
          </a:p>
          <a:p>
            <a:endParaRPr lang="en-US" sz="2400" dirty="0" smtClean="0">
              <a:sym typeface="Wingdings" pitchFamily="2" charset="2"/>
            </a:endParaRPr>
          </a:p>
          <a:p>
            <a:endParaRPr lang="en-US" sz="2400" dirty="0" smtClean="0">
              <a:sym typeface="Wingdings" pitchFamily="2" charset="2"/>
            </a:endParaRPr>
          </a:p>
          <a:p>
            <a:endParaRPr lang="en-US" sz="2400" dirty="0" smtClean="0">
              <a:sym typeface="Wingdings" pitchFamily="2" charset="2"/>
            </a:endParaRPr>
          </a:p>
          <a:p>
            <a:pPr>
              <a:buNone/>
            </a:pPr>
            <a:endParaRPr lang="en-US" sz="2400" dirty="0" smtClean="0">
              <a:sym typeface="Wingdings" pitchFamily="2" charset="2"/>
            </a:endParaRPr>
          </a:p>
          <a:p>
            <a:pPr lvl="0"/>
            <a:r>
              <a:rPr lang="en-US" sz="2400" dirty="0" smtClean="0"/>
              <a:t>Tune feedback (VB2) switched off a few times during ramp-squeeze</a:t>
            </a:r>
          </a:p>
          <a:p>
            <a:pPr lvl="0"/>
            <a:r>
              <a:rPr lang="en-US" sz="2400" dirty="0" smtClean="0"/>
              <a:t>09:30 Stable beams #2216, 3.3x10</a:t>
            </a:r>
            <a:r>
              <a:rPr lang="en-US" sz="2400" baseline="30000" dirty="0" smtClean="0"/>
              <a:t>33</a:t>
            </a:r>
            <a:r>
              <a:rPr lang="en-US" sz="2400" dirty="0" smtClean="0"/>
              <a:t> cm</a:t>
            </a:r>
            <a:r>
              <a:rPr lang="en-US" sz="2400" baseline="30000" dirty="0" smtClean="0"/>
              <a:t>-2</a:t>
            </a:r>
            <a:r>
              <a:rPr lang="en-US" sz="2400" dirty="0" smtClean="0"/>
              <a:t>s</a:t>
            </a:r>
            <a:r>
              <a:rPr lang="en-US" sz="2400" baseline="30000" dirty="0" smtClean="0"/>
              <a:t>-1</a:t>
            </a:r>
            <a:r>
              <a:rPr lang="en-US" sz="2400" dirty="0" smtClean="0"/>
              <a:t>. </a:t>
            </a:r>
            <a:r>
              <a:rPr lang="en-US" sz="2400" dirty="0" err="1" smtClean="0"/>
              <a:t>Emittances</a:t>
            </a:r>
            <a:r>
              <a:rPr lang="en-US" sz="2400" dirty="0" smtClean="0"/>
              <a:t> in collision ~2.5 </a:t>
            </a:r>
            <a:r>
              <a:rPr lang="en-US" sz="2400" dirty="0" smtClean="0">
                <a:latin typeface="Symbol" pitchFamily="18" charset="2"/>
              </a:rPr>
              <a:t>m</a:t>
            </a:r>
            <a:r>
              <a:rPr lang="en-US" sz="2400" dirty="0" smtClean="0"/>
              <a:t>m.</a:t>
            </a:r>
          </a:p>
          <a:p>
            <a:endParaRPr lang="en-US" sz="24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 15/10</a:t>
            </a:r>
            <a:endParaRPr lang="en-US" dirty="0"/>
          </a:p>
        </p:txBody>
      </p:sp>
      <p:pic>
        <p:nvPicPr>
          <p:cNvPr id="7171" name="Picture 3" descr="\\cern.ch\dfs\Users\a\arduini\Documents\20111015084358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2590800"/>
            <a:ext cx="8304658" cy="21868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Physics</a:t>
            </a:r>
          </a:p>
          <a:p>
            <a:endParaRPr lang="en-US" sz="2800" dirty="0" smtClean="0"/>
          </a:p>
          <a:p>
            <a:r>
              <a:rPr lang="en-US" sz="2800" dirty="0" smtClean="0"/>
              <a:t>Work on the EDF electrical network (</a:t>
            </a:r>
            <a:r>
              <a:rPr lang="en-US" sz="2800" dirty="0" err="1" smtClean="0"/>
              <a:t>Verbois</a:t>
            </a:r>
            <a:r>
              <a:rPr lang="en-US" sz="2800" dirty="0" smtClean="0"/>
              <a:t>) tomorrow starting at 07:00 (should be transparent)</a:t>
            </a:r>
            <a:endParaRPr lang="en-US" sz="2400" dirty="0" smtClean="0"/>
          </a:p>
          <a:p>
            <a:pPr lvl="1"/>
            <a:endParaRPr lang="en-US" sz="24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lvl="0"/>
            <a:endParaRPr lang="en-US" sz="2400" dirty="0" smtClean="0"/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 15/10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r>
              <a:rPr lang="en-US" sz="2400" dirty="0" smtClean="0"/>
              <a:t>Dips in lifetime but no abort gap population changes during that period or just before. </a:t>
            </a:r>
          </a:p>
          <a:p>
            <a:r>
              <a:rPr lang="en-US" sz="2400" dirty="0" smtClean="0"/>
              <a:t>No correlation with BLM signals in LSS3 or LSS7, beam size variations or BBQ signals </a:t>
            </a:r>
            <a:r>
              <a:rPr lang="en-US" sz="2400" dirty="0" smtClean="0">
                <a:sym typeface="Wingdings" pitchFamily="2" charset="2"/>
              </a:rPr>
              <a:t> Real?</a:t>
            </a:r>
            <a:endParaRPr lang="en-US" sz="2400" dirty="0"/>
          </a:p>
        </p:txBody>
      </p:sp>
      <p:pic>
        <p:nvPicPr>
          <p:cNvPr id="5122" name="Picture 2" descr="http://elogbook.cern.ch/eLogbook/attach_reader?attach_id=120475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1600200"/>
            <a:ext cx="4560570" cy="38900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Vacuum</a:t>
            </a:r>
            <a:endParaRPr lang="en-US" dirty="0"/>
          </a:p>
        </p:txBody>
      </p:sp>
      <p:pic>
        <p:nvPicPr>
          <p:cNvPr id="20482" name="Picture 2" descr="http://elogbook.cern.ch/eLogbook/attach_reader?attach_id=120476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0355" y="990600"/>
            <a:ext cx="6823290" cy="5257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Vacuum at TDI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10"/>
          </p:nvPr>
        </p:nvSpPr>
        <p:spPr>
          <a:xfrm>
            <a:off x="152400" y="990600"/>
            <a:ext cx="8686800" cy="1066800"/>
          </a:xfrm>
        </p:spPr>
        <p:txBody>
          <a:bodyPr/>
          <a:lstStyle/>
          <a:p>
            <a:r>
              <a:rPr lang="en-US" sz="2800" dirty="0" smtClean="0"/>
              <a:t>Vacuum pressure increase at TDI at point 2 and point 8 </a:t>
            </a:r>
            <a:r>
              <a:rPr lang="en-US" sz="2800" dirty="0" smtClean="0">
                <a:sym typeface="Wingdings" pitchFamily="2" charset="2"/>
              </a:rPr>
              <a:t> Too high background for ALICE for some hours</a:t>
            </a:r>
            <a:endParaRPr lang="en-US" sz="2800" dirty="0"/>
          </a:p>
        </p:txBody>
      </p:sp>
      <p:pic>
        <p:nvPicPr>
          <p:cNvPr id="17410" name="Picture 2" descr="http://elogbook.cern.ch/eLogbook/attach_reader?attach_id=120477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763" y="2543175"/>
            <a:ext cx="4957763" cy="2605088"/>
          </a:xfrm>
          <a:prstGeom prst="rect">
            <a:avLst/>
          </a:prstGeom>
          <a:noFill/>
        </p:spPr>
      </p:pic>
      <p:pic>
        <p:nvPicPr>
          <p:cNvPr id="17412" name="Picture 4" descr="http://elogbook.cern.ch/eLogbook/attach_reader?attach_id=120477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33962" y="2514600"/>
            <a:ext cx="4110038" cy="26336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990600"/>
            <a:ext cx="5181600" cy="5257800"/>
          </a:xfrm>
        </p:spPr>
        <p:txBody>
          <a:bodyPr/>
          <a:lstStyle/>
          <a:p>
            <a:pPr lvl="0"/>
            <a:r>
              <a:rPr lang="en-US" sz="2400" dirty="0" smtClean="0"/>
              <a:t>20:45 Trip of RQT12.R5B2. End of fill #2216. 92.5 pb-1 in ~11h</a:t>
            </a:r>
          </a:p>
          <a:p>
            <a:pPr lvl="0"/>
            <a:r>
              <a:rPr lang="en-US" sz="2400" dirty="0" smtClean="0"/>
              <a:t>Not able to reset interlock on TDI position in point 2:</a:t>
            </a:r>
          </a:p>
          <a:p>
            <a:pPr lvl="1"/>
            <a:r>
              <a:rPr lang="en-US" sz="2000" dirty="0" smtClean="0"/>
              <a:t>As requested by Brennan and Alessandro, I changed by ~50 um the inner thresholds for the downstream gap of the TDI.4L2. This change was proposed to reduce the risk of interlocks triggered by electromagnetic noise on the TDI (Stefano)</a:t>
            </a:r>
          </a:p>
          <a:p>
            <a:pPr lvl="1"/>
            <a:endParaRPr lang="en-US" sz="2000" dirty="0" smtClean="0"/>
          </a:p>
          <a:p>
            <a:pPr lvl="0"/>
            <a:endParaRPr lang="en-US" sz="2400" dirty="0" smtClean="0"/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1142999"/>
            <a:ext cx="3048000" cy="4684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257800"/>
          </a:xfrm>
        </p:spPr>
        <p:txBody>
          <a:bodyPr/>
          <a:lstStyle/>
          <a:p>
            <a:r>
              <a:rPr lang="en-US" sz="2400" dirty="0" smtClean="0"/>
              <a:t>Filling #2217: new filling scheme with main-satellite collisions in ALICE </a:t>
            </a:r>
            <a:r>
              <a:rPr lang="en-US" sz="2400" dirty="0" smtClean="0">
                <a:sym typeface="Wingdings" pitchFamily="2" charset="2"/>
              </a:rPr>
              <a:t> 1% more collisions to ATLAS/CMS and 2% more to LHCB</a:t>
            </a:r>
            <a:endParaRPr lang="en-US" sz="2400" dirty="0" smtClean="0"/>
          </a:p>
          <a:p>
            <a:pPr lvl="1"/>
            <a:r>
              <a:rPr lang="en-US" sz="2000" dirty="0" smtClean="0"/>
              <a:t>North area stopped during filling with high intensity to avoid ZS sparks in the SPS 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01:46 STABLE BEAMS #2217: 3.44x10</a:t>
            </a:r>
            <a:r>
              <a:rPr lang="en-US" sz="2400" baseline="30000" dirty="0" smtClean="0"/>
              <a:t>33</a:t>
            </a:r>
            <a:r>
              <a:rPr lang="en-US" sz="2400" dirty="0" smtClean="0"/>
              <a:t> cm</a:t>
            </a:r>
            <a:r>
              <a:rPr lang="en-US" sz="2400" baseline="30000" dirty="0" smtClean="0"/>
              <a:t>-2</a:t>
            </a:r>
            <a:r>
              <a:rPr lang="en-US" sz="2400" dirty="0" smtClean="0"/>
              <a:t>s</a:t>
            </a:r>
            <a:r>
              <a:rPr lang="en-US" sz="2400" baseline="30000" dirty="0" smtClean="0"/>
              <a:t>-1</a:t>
            </a:r>
            <a:r>
              <a:rPr lang="en-US" sz="2400" dirty="0" smtClean="0"/>
              <a:t> with 1.4x10</a:t>
            </a:r>
            <a:r>
              <a:rPr lang="en-US" sz="2400" baseline="30000" dirty="0" smtClean="0"/>
              <a:t>11</a:t>
            </a:r>
            <a:r>
              <a:rPr lang="en-US" sz="2400" dirty="0" smtClean="0"/>
              <a:t> p/b (3.5x10</a:t>
            </a:r>
            <a:r>
              <a:rPr lang="en-US" sz="2400" baseline="30000" dirty="0" smtClean="0"/>
              <a:t>33</a:t>
            </a:r>
            <a:r>
              <a:rPr lang="en-US" sz="2400" dirty="0" smtClean="0"/>
              <a:t> cm</a:t>
            </a:r>
            <a:r>
              <a:rPr lang="en-US" sz="2400" baseline="30000" dirty="0" smtClean="0"/>
              <a:t>-2</a:t>
            </a:r>
            <a:r>
              <a:rPr lang="en-US" sz="2400" dirty="0" smtClean="0"/>
              <a:t>s</a:t>
            </a:r>
            <a:r>
              <a:rPr lang="en-US" sz="2400" baseline="30000" dirty="0" smtClean="0"/>
              <a:t>-1</a:t>
            </a:r>
            <a:r>
              <a:rPr lang="en-US" sz="2400" dirty="0" smtClean="0"/>
              <a:t> seen during the adjust phase)</a:t>
            </a:r>
          </a:p>
          <a:p>
            <a:r>
              <a:rPr lang="en-US" sz="2400" dirty="0" smtClean="0"/>
              <a:t>02:55 Beams dumped by RF (HOM temperature): 14 pb</a:t>
            </a:r>
            <a:r>
              <a:rPr lang="en-US" sz="2400" baseline="30000" dirty="0" smtClean="0"/>
              <a:t>-1</a:t>
            </a:r>
            <a:r>
              <a:rPr lang="en-US" sz="2400" dirty="0" smtClean="0"/>
              <a:t> in ~1h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1" name="Picture 3" descr="\\cern.ch\dfs\Users\a\arduini\Public\20111016005944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3124200"/>
            <a:ext cx="6858000" cy="17945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05:30 back in physics (2:35 h turnaround – some delay to due to temperature on MKI8)</a:t>
            </a:r>
          </a:p>
          <a:p>
            <a:r>
              <a:rPr lang="en-US" sz="2400" dirty="0" smtClean="0"/>
              <a:t>STABLE BEAMS #2218 3.49x10</a:t>
            </a:r>
            <a:r>
              <a:rPr lang="en-US" sz="2400" baseline="30000" dirty="0" smtClean="0"/>
              <a:t>33</a:t>
            </a:r>
            <a:r>
              <a:rPr lang="en-US" sz="2400" dirty="0" smtClean="0"/>
              <a:t> cm</a:t>
            </a:r>
            <a:r>
              <a:rPr lang="en-US" sz="2400" baseline="30000" dirty="0" smtClean="0"/>
              <a:t>-2</a:t>
            </a:r>
            <a:r>
              <a:rPr lang="en-US" sz="2400" dirty="0" smtClean="0"/>
              <a:t>s</a:t>
            </a:r>
            <a:r>
              <a:rPr lang="en-US" sz="2400" baseline="30000" dirty="0" smtClean="0"/>
              <a:t>-1</a:t>
            </a:r>
            <a:r>
              <a:rPr lang="en-US" sz="2400" dirty="0" smtClean="0"/>
              <a:t> with 1.4x10</a:t>
            </a:r>
            <a:r>
              <a:rPr lang="en-US" sz="2400" baseline="30000" dirty="0" smtClean="0"/>
              <a:t>11</a:t>
            </a:r>
            <a:r>
              <a:rPr lang="en-US" sz="2400" dirty="0" smtClean="0"/>
              <a:t> </a:t>
            </a:r>
            <a:r>
              <a:rPr lang="en-US" sz="2400" dirty="0" smtClean="0"/>
              <a:t>p/b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08:08 Beam dump due to power converter problem</a:t>
            </a:r>
            <a:r>
              <a:rPr lang="en-US" sz="2800" dirty="0"/>
              <a:t> </a:t>
            </a:r>
            <a:r>
              <a:rPr lang="en-US" sz="2800" dirty="0" smtClean="0"/>
              <a:t>on </a:t>
            </a:r>
            <a:r>
              <a:rPr lang="en-US" sz="2400" dirty="0" smtClean="0"/>
              <a:t>RQT12.L5B2</a:t>
            </a:r>
            <a:endParaRPr lang="en-US" sz="2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http://elogbook.cern.ch/eLogbook/attach_reader?attach_id=120496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2362200"/>
            <a:ext cx="4029075" cy="29969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r>
              <a:rPr lang="en-US" sz="2800" dirty="0" smtClean="0"/>
              <a:t>Now we have more than 5fb</a:t>
            </a:r>
            <a:r>
              <a:rPr lang="en-US" sz="2800" baseline="30000" dirty="0" smtClean="0"/>
              <a:t>-1</a:t>
            </a:r>
            <a:r>
              <a:rPr lang="en-US" sz="2800" dirty="0" smtClean="0"/>
              <a:t> delivered to ATLAS and CMS ins table beams at 3.5 </a:t>
            </a:r>
            <a:r>
              <a:rPr lang="en-US" sz="2800" dirty="0" err="1" smtClean="0"/>
              <a:t>TeV</a:t>
            </a:r>
            <a:endParaRPr lang="en-US" sz="2800" dirty="0"/>
          </a:p>
        </p:txBody>
      </p:sp>
      <p:pic>
        <p:nvPicPr>
          <p:cNvPr id="19458" name="Picture 2" descr="http://elogbook.cern.ch/eLogbook/attach_reader?attach_id=1204781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648200" y="1981200"/>
            <a:ext cx="4219161" cy="35848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 fault on the </a:t>
            </a:r>
            <a:r>
              <a:rPr lang="en-US" sz="2800" dirty="0" err="1" smtClean="0"/>
              <a:t>powerPC</a:t>
            </a:r>
            <a:r>
              <a:rPr lang="en-US" sz="2800" dirty="0" smtClean="0"/>
              <a:t> of the PAD in UJ16 prevents anyone going into UJ16 until after the access piquet makes an intervention. This intervention is not yet scheduled, and will wait until needed</a:t>
            </a:r>
          </a:p>
          <a:p>
            <a:r>
              <a:rPr lang="en-US" sz="2800" dirty="0" smtClean="0"/>
              <a:t>Several restarts of DIP proxy server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Pending issues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HCpresentations">
  <a:themeElements>
    <a:clrScheme name="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Them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24706</TotalTime>
  <Words>385</Words>
  <Application>Microsoft Office PowerPoint</Application>
  <PresentationFormat>On-screen Show (4:3)</PresentationFormat>
  <Paragraphs>48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LHCpresentations</vt:lpstr>
      <vt:lpstr>Sat 15/10</vt:lpstr>
      <vt:lpstr>Sat 15/10</vt:lpstr>
      <vt:lpstr>Vacuum</vt:lpstr>
      <vt:lpstr>Vacuum at TDI</vt:lpstr>
      <vt:lpstr>Slide 5</vt:lpstr>
      <vt:lpstr>Slide 6</vt:lpstr>
      <vt:lpstr>Slide 7</vt:lpstr>
      <vt:lpstr>Slide 8</vt:lpstr>
      <vt:lpstr>Pending issues</vt:lpstr>
      <vt:lpstr>Plans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Gianluigi Arduini</dc:creator>
  <cp:lastModifiedBy>arduini</cp:lastModifiedBy>
  <cp:revision>2242</cp:revision>
  <dcterms:created xsi:type="dcterms:W3CDTF">2010-04-25T23:23:07Z</dcterms:created>
  <dcterms:modified xsi:type="dcterms:W3CDTF">2011-10-16T06:54:56Z</dcterms:modified>
</cp:coreProperties>
</file>