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9"/>
  </p:notesMasterIdLst>
  <p:handoutMasterIdLst>
    <p:handoutMasterId r:id="rId10"/>
  </p:handoutMasterIdLst>
  <p:sldIdLst>
    <p:sldId id="1228" r:id="rId2"/>
    <p:sldId id="1229" r:id="rId3"/>
    <p:sldId id="1234" r:id="rId4"/>
    <p:sldId id="1231" r:id="rId5"/>
    <p:sldId id="1232" r:id="rId6"/>
    <p:sldId id="1233" r:id="rId7"/>
    <p:sldId id="1222" r:id="rId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00"/>
    <a:srgbClr val="DEDC8C"/>
    <a:srgbClr val="E3D0AF"/>
    <a:srgbClr val="0000FF"/>
    <a:srgbClr val="FF0000"/>
    <a:srgbClr val="FFFF99"/>
    <a:srgbClr val="CC0066"/>
    <a:srgbClr val="99FF99"/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4" autoAdjust="0"/>
    <p:restoredTop sz="95262" autoAdjust="0"/>
  </p:normalViewPr>
  <p:slideViewPr>
    <p:cSldViewPr>
      <p:cViewPr varScale="1">
        <p:scale>
          <a:sx n="107" d="100"/>
          <a:sy n="107" d="100"/>
        </p:scale>
        <p:origin x="-84" y="-156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04/06/2011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9:00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LHC 9:00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01/10/2011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04/06/2011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Friday 30</a:t>
            </a:r>
            <a:r>
              <a:rPr lang="en-GB" baseline="30000" dirty="0" smtClean="0"/>
              <a:t>th</a:t>
            </a:r>
            <a:r>
              <a:rPr lang="en-GB" dirty="0" smtClean="0"/>
              <a:t> September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621570"/>
            <a:ext cx="8229600" cy="5111750"/>
          </a:xfrm>
        </p:spPr>
        <p:txBody>
          <a:bodyPr/>
          <a:lstStyle/>
          <a:p>
            <a:r>
              <a:rPr lang="en-GB" sz="1800" dirty="0" smtClean="0"/>
              <a:t>06:00 Operator dump fill #2171, int. </a:t>
            </a:r>
            <a:r>
              <a:rPr lang="en-GB" sz="1800" dirty="0" err="1" smtClean="0"/>
              <a:t>lumi</a:t>
            </a:r>
            <a:r>
              <a:rPr lang="en-GB" sz="1800" dirty="0" smtClean="0"/>
              <a:t> about 75 pb-1</a:t>
            </a:r>
          </a:p>
          <a:p>
            <a:pPr lvl="1"/>
            <a:r>
              <a:rPr lang="en-GB" sz="1600" dirty="0" smtClean="0"/>
              <a:t>Previous  operator dump from physics was on 14 September !</a:t>
            </a:r>
          </a:p>
          <a:p>
            <a:r>
              <a:rPr lang="en-GB" sz="1800" dirty="0" smtClean="0"/>
              <a:t>07:00 Start of 90 m </a:t>
            </a:r>
            <a:r>
              <a:rPr lang="en-GB" sz="1800" dirty="0" smtClean="0">
                <a:sym typeface="Symbol"/>
              </a:rPr>
              <a:t>*  “run”</a:t>
            </a:r>
          </a:p>
          <a:p>
            <a:r>
              <a:rPr lang="en-US" sz="1800" dirty="0" smtClean="0"/>
              <a:t>The Collimator piquet disabled a resolver that was giving wrong measurement -&gt; fix Saturday morning</a:t>
            </a:r>
          </a:p>
          <a:p>
            <a:r>
              <a:rPr lang="en-US" sz="1800" dirty="0" smtClean="0"/>
              <a:t>10:07 At flat top for 90 m optics, problem with TCTs IP5 </a:t>
            </a:r>
          </a:p>
          <a:p>
            <a:r>
              <a:rPr lang="en-US" sz="1800" dirty="0" smtClean="0"/>
              <a:t>12:50 In collision, except IP5, dump beam to give access for collimators in point 5</a:t>
            </a:r>
          </a:p>
          <a:p>
            <a:r>
              <a:rPr lang="en-US" sz="1800" dirty="0" smtClean="0"/>
              <a:t>15:30 Collimator access finished </a:t>
            </a:r>
          </a:p>
          <a:p>
            <a:r>
              <a:rPr lang="en-US" sz="1800" dirty="0" smtClean="0"/>
              <a:t>17:11 Ramping </a:t>
            </a:r>
          </a:p>
          <a:p>
            <a:r>
              <a:rPr lang="en-US" sz="1800" dirty="0" smtClean="0"/>
              <a:t>19:00 Beams into collisions: Collisions found.</a:t>
            </a:r>
          </a:p>
          <a:p>
            <a:r>
              <a:rPr lang="en-US" sz="1800" dirty="0" smtClean="0"/>
              <a:t>20:00 ALFA puts pots in on B1 and Totem on B2 </a:t>
            </a:r>
          </a:p>
          <a:p>
            <a:r>
              <a:rPr lang="en-US" sz="1800" dirty="0" smtClean="0"/>
              <a:t>20:30 Beam dumped due to an inner limit on ALFA RP that had not been updated. B1 dumped. Dump B2 manually afterwards. Refill.</a:t>
            </a:r>
          </a:p>
          <a:p>
            <a:r>
              <a:rPr lang="en-US" sz="1800" dirty="0" smtClean="0"/>
              <a:t>22:00 Injecting again – decide to go for optics measurements as time is tight to do pot alignment and data taking before 7:30 deadline Saturday morning</a:t>
            </a:r>
          </a:p>
          <a:p>
            <a:r>
              <a:rPr lang="en-US" sz="1800" dirty="0" smtClean="0"/>
              <a:t>00:23 Lost end of squeeze: We lost the RQTF.A45B2 </a:t>
            </a:r>
          </a:p>
          <a:p>
            <a:r>
              <a:rPr lang="en-US" sz="1800" dirty="0" smtClean="0"/>
              <a:t>03:03 Second ramp of the night. During squeeze, UPS down in UJ56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endParaRPr lang="en-US" sz="2000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01/10/2011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90 m optics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864120"/>
          </a:xfrm>
        </p:spPr>
        <p:txBody>
          <a:bodyPr/>
          <a:lstStyle/>
          <a:p>
            <a:r>
              <a:rPr lang="en-GB" dirty="0" smtClean="0"/>
              <a:t>Filling scheme: 2 big, 13 small bunches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01/10/2011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755" y="1412720"/>
            <a:ext cx="7455735" cy="164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70" y="3140960"/>
            <a:ext cx="3409367" cy="244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419" y="3140960"/>
            <a:ext cx="3413051" cy="27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Collisions found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836640"/>
            <a:ext cx="8291380" cy="1511925"/>
          </a:xfrm>
        </p:spPr>
        <p:txBody>
          <a:bodyPr/>
          <a:lstStyle/>
          <a:p>
            <a:r>
              <a:rPr lang="en-US" sz="1800" dirty="0" smtClean="0"/>
              <a:t>Optimization of IR 1 and 5 after collisions were found</a:t>
            </a:r>
          </a:p>
          <a:p>
            <a:r>
              <a:rPr lang="en-US" sz="1800" dirty="0" smtClean="0"/>
              <a:t>The BRANS in IP1 and 5 show noting, but signals can be seen in IP 2 and 8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01/10/2011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50" y="1844780"/>
            <a:ext cx="6369495" cy="401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Collimator in IP5: </a:t>
            </a:r>
            <a:r>
              <a:rPr lang="en-US" sz="2400" dirty="0" smtClean="0"/>
              <a:t>TCTH.4L5.B1 and TCTVA.4L5.B1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229600" cy="5111750"/>
          </a:xfrm>
        </p:spPr>
        <p:txBody>
          <a:bodyPr/>
          <a:lstStyle/>
          <a:p>
            <a:r>
              <a:rPr lang="en-US" sz="1600" dirty="0" smtClean="0"/>
              <a:t>Found a short circuit somewhere on the 24V power supply  used for switches and also other components</a:t>
            </a:r>
          </a:p>
          <a:p>
            <a:r>
              <a:rPr lang="en-US" sz="1600" dirty="0" smtClean="0"/>
              <a:t>Problem came from the downstream anti-collision switches at collimator side (in the tunnel). There was a short circuit between one of the conductor and the ground of the connector</a:t>
            </a:r>
          </a:p>
          <a:p>
            <a:r>
              <a:rPr lang="en-US" sz="1600" dirty="0" smtClean="0"/>
              <a:t>In the tunnel and finally we found that inside a 50 pins connector of the long cable, a small wire of copper was not correctly crimped and was slightly in contact with the metallic cover of the connector</a:t>
            </a:r>
          </a:p>
          <a:p>
            <a:r>
              <a:rPr lang="en-US" sz="1600" dirty="0" smtClean="0"/>
              <a:t>This cable and his connectors have been installed during the cabling campaigns in 2006 and never touched since, so it's difficult to understand why the problem occurs only now... </a:t>
            </a: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01/10/2011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72250" y="3645030"/>
            <a:ext cx="230432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Jerome </a:t>
            </a:r>
            <a:r>
              <a:rPr lang="en-GB" dirty="0" err="1" smtClean="0"/>
              <a:t>Lendaro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small wire of copper...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01/10/2011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80" y="692620"/>
            <a:ext cx="4344761" cy="316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991" y="692620"/>
            <a:ext cx="4421629" cy="31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30" y="3933070"/>
            <a:ext cx="3888540" cy="290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Optics measurements for </a:t>
            </a:r>
            <a:r>
              <a:rPr lang="en-GB" dirty="0" smtClean="0">
                <a:sym typeface="Symbol"/>
              </a:rPr>
              <a:t>* = 90 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Ramp 1:</a:t>
            </a:r>
          </a:p>
          <a:p>
            <a:pPr lvl="1"/>
            <a:r>
              <a:rPr lang="en-US" dirty="0" smtClean="0"/>
              <a:t>We lost about 1/3 of the beam at the start of the ramp. It seems that the longitudinal blow-up was pushing the bunch length up a lot and we had huge off-momentum losses at point 3. </a:t>
            </a:r>
            <a:endParaRPr lang="en-GB" dirty="0" smtClean="0"/>
          </a:p>
          <a:p>
            <a:pPr lvl="1"/>
            <a:r>
              <a:rPr lang="en-GB" dirty="0" smtClean="0"/>
              <a:t>End of un-squeeze, beams lost due to trip </a:t>
            </a:r>
            <a:r>
              <a:rPr lang="en-US" dirty="0" smtClean="0"/>
              <a:t>RQTF.A45B2</a:t>
            </a:r>
          </a:p>
          <a:p>
            <a:r>
              <a:rPr lang="en-US" dirty="0" smtClean="0"/>
              <a:t>Ramp 2:</a:t>
            </a:r>
          </a:p>
          <a:p>
            <a:pPr lvl="1"/>
            <a:r>
              <a:rPr lang="en-US" dirty="0" smtClean="0"/>
              <a:t>Loss of a UPS in the middle of the </a:t>
            </a:r>
            <a:r>
              <a:rPr lang="en-US" dirty="0" err="1" smtClean="0"/>
              <a:t>unsqueeze</a:t>
            </a:r>
            <a:endParaRPr lang="en-US" dirty="0" smtClean="0"/>
          </a:p>
          <a:p>
            <a:pPr lvl="1"/>
            <a:endParaRPr lang="en-GB" dirty="0" smtClean="0"/>
          </a:p>
          <a:p>
            <a:r>
              <a:rPr lang="en-US" dirty="0" smtClean="0"/>
              <a:t>To be noticed that for both </a:t>
            </a:r>
            <a:r>
              <a:rPr lang="en-US" dirty="0" err="1" smtClean="0"/>
              <a:t>unsqueeze</a:t>
            </a:r>
            <a:r>
              <a:rPr lang="en-US" dirty="0" smtClean="0"/>
              <a:t>, the QFB was continuously switching off for B1</a:t>
            </a:r>
          </a:p>
          <a:p>
            <a:pPr lvl="1"/>
            <a:r>
              <a:rPr lang="en-US" dirty="0" smtClean="0"/>
              <a:t>Using </a:t>
            </a:r>
            <a:r>
              <a:rPr lang="en-US" dirty="0" smtClean="0"/>
              <a:t>3 fat pilots per </a:t>
            </a:r>
            <a:r>
              <a:rPr lang="en-US" dirty="0" smtClean="0"/>
              <a:t>beam</a:t>
            </a:r>
          </a:p>
          <a:p>
            <a:pPr lvl="1"/>
            <a:r>
              <a:rPr lang="en-US" dirty="0" smtClean="0"/>
              <a:t>Should be better without longitudinal blow-up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01/10/2011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20610"/>
            <a:ext cx="8229600" cy="5111750"/>
          </a:xfrm>
        </p:spPr>
        <p:txBody>
          <a:bodyPr/>
          <a:lstStyle/>
          <a:p>
            <a:r>
              <a:rPr lang="en-GB" sz="1800" dirty="0" smtClean="0"/>
              <a:t>Saturday</a:t>
            </a:r>
          </a:p>
          <a:p>
            <a:pPr lvl="1"/>
            <a:r>
              <a:rPr lang="en-GB" sz="1600" strike="dblStrike" dirty="0" smtClean="0"/>
              <a:t>7:30 Dump beam to prepare for VIP visit Point 2</a:t>
            </a:r>
          </a:p>
          <a:p>
            <a:pPr lvl="1"/>
            <a:r>
              <a:rPr lang="en-GB" sz="1600" dirty="0" smtClean="0"/>
              <a:t>8:15 RP check IP2 and IP5</a:t>
            </a:r>
          </a:p>
          <a:p>
            <a:pPr lvl="1"/>
            <a:r>
              <a:rPr lang="en-GB" sz="1600" dirty="0" smtClean="0"/>
              <a:t>9:45 RP check IP1</a:t>
            </a:r>
          </a:p>
          <a:p>
            <a:pPr lvl="1"/>
            <a:r>
              <a:rPr lang="en-GB" sz="1600" dirty="0" smtClean="0"/>
              <a:t>Around 12: search IP2, close machine</a:t>
            </a:r>
          </a:p>
          <a:p>
            <a:pPr lvl="1"/>
            <a:r>
              <a:rPr lang="en-GB" sz="1600" dirty="0" smtClean="0"/>
              <a:t>Pre-cycle and </a:t>
            </a:r>
            <a:r>
              <a:rPr lang="en-GB" sz="1600" dirty="0" smtClean="0"/>
              <a:t>then back to Physics</a:t>
            </a:r>
            <a:endParaRPr lang="en-GB" sz="1600" dirty="0" smtClean="0"/>
          </a:p>
          <a:p>
            <a:r>
              <a:rPr lang="en-GB" sz="1800" dirty="0" smtClean="0"/>
              <a:t>Sunday</a:t>
            </a:r>
            <a:r>
              <a:rPr lang="en-GB" sz="1800" dirty="0" smtClean="0"/>
              <a:t>: Physics</a:t>
            </a:r>
          </a:p>
          <a:p>
            <a:r>
              <a:rPr lang="en-GB" sz="1800" dirty="0" smtClean="0"/>
              <a:t>Next week (besides physics)</a:t>
            </a:r>
          </a:p>
          <a:p>
            <a:pPr lvl="1"/>
            <a:r>
              <a:rPr lang="en-GB" sz="1600" dirty="0" smtClean="0"/>
              <a:t>Abort gap cleaning at 3.5 </a:t>
            </a:r>
            <a:r>
              <a:rPr lang="en-GB" sz="1600" dirty="0" err="1" smtClean="0"/>
              <a:t>TeV</a:t>
            </a:r>
            <a:endParaRPr lang="en-GB" sz="1600" dirty="0" smtClean="0"/>
          </a:p>
          <a:p>
            <a:pPr lvl="1"/>
            <a:r>
              <a:rPr lang="en-GB" sz="1600" dirty="0" smtClean="0"/>
              <a:t>25 ns MD</a:t>
            </a:r>
          </a:p>
          <a:p>
            <a:pPr lvl="1"/>
            <a:r>
              <a:rPr lang="en-GB" sz="1600" dirty="0" smtClean="0"/>
              <a:t>Possibly </a:t>
            </a:r>
            <a:r>
              <a:rPr lang="en-GB" sz="1600" dirty="0" smtClean="0"/>
              <a:t>large pile up MD</a:t>
            </a:r>
          </a:p>
          <a:p>
            <a:pPr lvl="1"/>
            <a:endParaRPr lang="en-GB" sz="16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/>
          <a:p>
            <a:fld id="{57C3E7D3-E8A8-4E1B-881E-DBC7929F152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smtClean="0"/>
              <a:t>01/10/2011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79965"/>
            <a:ext cx="8229600" cy="202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 rot="20930851">
            <a:off x="4860040" y="1196690"/>
            <a:ext cx="28804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Expect UPS to be fixed during the morning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50596</TotalTime>
  <Words>561</Words>
  <Application>Microsoft Office PowerPoint</Application>
  <PresentationFormat>On-screen Show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Pixel</vt:lpstr>
      <vt:lpstr>Friday 30th September</vt:lpstr>
      <vt:lpstr>90 m optics</vt:lpstr>
      <vt:lpstr>Collisions found</vt:lpstr>
      <vt:lpstr>Collimator in IP5: TCTH.4L5.B1 and TCTVA.4L5.B1</vt:lpstr>
      <vt:lpstr>The small wire of copper...</vt:lpstr>
      <vt:lpstr>Optics measurements for * = 90 m</vt:lpstr>
      <vt:lpstr>Plan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3082</cp:revision>
  <dcterms:created xsi:type="dcterms:W3CDTF">2010-07-26T05:43:59Z</dcterms:created>
  <dcterms:modified xsi:type="dcterms:W3CDTF">2011-10-01T07:53:14Z</dcterms:modified>
</cp:coreProperties>
</file>