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683" r:id="rId2"/>
    <p:sldId id="698" r:id="rId3"/>
    <p:sldId id="699" r:id="rId4"/>
    <p:sldId id="689" r:id="rId5"/>
    <p:sldId id="703" r:id="rId6"/>
    <p:sldId id="705" r:id="rId7"/>
    <p:sldId id="704" r:id="rId8"/>
    <p:sldId id="706" r:id="rId9"/>
    <p:sldId id="690" r:id="rId10"/>
    <p:sldId id="686" r:id="rId11"/>
    <p:sldId id="701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3882" autoAdjust="0"/>
  </p:normalViewPr>
  <p:slideViewPr>
    <p:cSldViewPr>
      <p:cViewPr varScale="1">
        <p:scale>
          <a:sx n="82" d="100"/>
          <a:sy n="82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7CE7A-39B3-481F-AB86-8F8950C6EE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D098-AF97-4460-B818-4576B7375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9/16/2011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 15/9 – Fri 16/9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 lvl="0"/>
            <a:r>
              <a:rPr lang="en-US" sz="2400" dirty="0" smtClean="0"/>
              <a:t>09:30 Controls network problem fixed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The network problems have been fixed since 9:30am when the network switch for the Service IP57 feeding various important servers such as CS-CCR-LSA1, CS-CCR-CMW1 and CS-CCR-JAS5 was powered off then on.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/>
              <a:t>Enzo</a:t>
            </a:r>
            <a:r>
              <a:rPr lang="en-US" sz="1800" dirty="0" smtClean="0"/>
              <a:t> </a:t>
            </a:r>
            <a:r>
              <a:rPr lang="en-US" sz="1800" dirty="0" err="1" smtClean="0"/>
              <a:t>Genuardi</a:t>
            </a:r>
            <a:r>
              <a:rPr lang="en-US" sz="1800" dirty="0" smtClean="0"/>
              <a:t> was first called around 2:30am and came in at around 3:30am. He shutdown any machines on Service IP57 that he suspected were sending too much traffic or bad traffic. However this did not fix the problem.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All that is known for the moment is that many machines on Service IP57 worked perfectly (e.g. DIAM1, JAS5) however many others could only send a few kilobytes before a TCP connection blocked (e.g. LSA1, DIAM2, Q4DS7).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We have not seen a switch working partially before so it took some time to make the decision with </a:t>
            </a:r>
            <a:r>
              <a:rPr lang="en-US" sz="1800" dirty="0" err="1" smtClean="0"/>
              <a:t>Edoardo</a:t>
            </a:r>
            <a:r>
              <a:rPr lang="en-US" sz="1800" dirty="0" smtClean="0"/>
              <a:t> </a:t>
            </a:r>
            <a:r>
              <a:rPr lang="en-US" sz="1800" dirty="0" err="1" smtClean="0"/>
              <a:t>Martelli</a:t>
            </a:r>
            <a:r>
              <a:rPr lang="en-US" sz="1800" dirty="0" smtClean="0"/>
              <a:t> of IT/CS to power off / on the switch.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Alastair Bland, BE/CO.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None/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\\cern.ch\dfs\Users\a\arduini\Documents\2109_tu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7353300" cy="3048000"/>
          </a:xfrm>
          <a:prstGeom prst="rect">
            <a:avLst/>
          </a:prstGeom>
          <a:noFill/>
        </p:spPr>
      </p:pic>
      <p:pic>
        <p:nvPicPr>
          <p:cNvPr id="1029" name="Picture 5" descr="\\cern.ch\dfs\Users\a\arduini\Documents\2105_freq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73533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buNone/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 13/9 – Wed 14/9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\\cern.ch\dfs\Users\a\arduini\Documents\2105_am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14400"/>
            <a:ext cx="7353300" cy="3048000"/>
          </a:xfrm>
          <a:prstGeom prst="rect">
            <a:avLst/>
          </a:prstGeom>
          <a:noFill/>
        </p:spPr>
      </p:pic>
      <p:pic>
        <p:nvPicPr>
          <p:cNvPr id="2051" name="Picture 3" descr="\\cern.ch\dfs\Users\a\arduini\Documents\2109_amp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0"/>
            <a:ext cx="73533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 15/9 – Fri 16/9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pPr lvl="0"/>
            <a:r>
              <a:rPr lang="en-US" sz="2400" dirty="0" smtClean="0"/>
              <a:t>In the shadow: temporary fix for the ADT gain/saturation was put in place before a proper setting up for high intensity could be done. The limit intensity is now at about 1.7e11 ppb. </a:t>
            </a:r>
            <a:br>
              <a:rPr lang="en-US" sz="2400" dirty="0" smtClean="0"/>
            </a:br>
            <a:r>
              <a:rPr lang="en-US" sz="2400" dirty="0" smtClean="0"/>
              <a:t>In case a roll back to the nominal 1.1e11 intensity is needed the RF low level piquet should be called.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10:00 </a:t>
            </a:r>
            <a:r>
              <a:rPr lang="en-US" sz="2400" dirty="0" err="1" smtClean="0"/>
              <a:t>Precycle</a:t>
            </a:r>
            <a:r>
              <a:rPr lang="en-US" sz="2400" dirty="0" smtClean="0"/>
              <a:t> and prepare for injection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11:30-13:00 LSS6 BPM interlock after modification of the BPM control card (aimed at fixing a long lasting problem on a bunch counting)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 15/9 – Fri 16/9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86800" cy="5257800"/>
          </a:xfrm>
        </p:spPr>
        <p:txBody>
          <a:bodyPr/>
          <a:lstStyle/>
          <a:p>
            <a:r>
              <a:rPr lang="en-US" sz="2400" dirty="0" smtClean="0"/>
              <a:t>13:00-14:00 Poor beam quality from the injectors due to a controls problem on a </a:t>
            </a:r>
            <a:r>
              <a:rPr lang="en-US" sz="2400" dirty="0" err="1" smtClean="0"/>
              <a:t>quadrupole</a:t>
            </a:r>
            <a:r>
              <a:rPr lang="en-US" sz="2400" dirty="0" smtClean="0"/>
              <a:t> of the PS to SPS transfer line </a:t>
            </a:r>
          </a:p>
          <a:p>
            <a:pPr lvl="0"/>
            <a:r>
              <a:rPr lang="en-US" sz="2400" dirty="0" smtClean="0"/>
              <a:t>16:30 finally machine full. Ramping with ~1.38x10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p/bunch. Vacuum acceptable.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000" dirty="0"/>
          </a:p>
        </p:txBody>
      </p:sp>
      <p:pic>
        <p:nvPicPr>
          <p:cNvPr id="3074" name="Picture 2" descr="http://elogbook.cern.ch/eLogbook/attach_reader?attach_id=1196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340" y="3177540"/>
            <a:ext cx="4823460" cy="299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Beam dump due to trip of RQTF.A34.B2 during the squeeze to 1.5 m </a:t>
            </a:r>
            <a:r>
              <a:rPr lang="en-US" sz="2400" dirty="0" smtClean="0">
                <a:sym typeface="Wingdings" pitchFamily="2" charset="2"/>
              </a:rPr>
              <a:t> likely due to tune feedback</a:t>
            </a:r>
          </a:p>
          <a:p>
            <a:r>
              <a:rPr lang="en-US" sz="2400" dirty="0" smtClean="0"/>
              <a:t>19:56 STABLE BEAMS #2110. </a:t>
            </a:r>
            <a:r>
              <a:rPr lang="en-US" sz="2400" b="1" dirty="0" smtClean="0"/>
              <a:t>Initial luminosity &gt;3.3x10</a:t>
            </a:r>
            <a:r>
              <a:rPr lang="en-US" sz="2400" b="1" baseline="30000" dirty="0" smtClean="0"/>
              <a:t>33</a:t>
            </a:r>
            <a:r>
              <a:rPr lang="en-US" sz="2400" b="1" dirty="0" smtClean="0"/>
              <a:t> cm</a:t>
            </a:r>
            <a:r>
              <a:rPr lang="en-US" sz="2400" b="1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="1" baseline="30000" dirty="0" smtClean="0"/>
              <a:t>-1</a:t>
            </a:r>
            <a:r>
              <a:rPr lang="en-US" sz="2400" b="1" dirty="0" smtClean="0"/>
              <a:t>. 1.39x10</a:t>
            </a:r>
            <a:r>
              <a:rPr lang="en-US" sz="2400" b="1" baseline="30000" dirty="0" smtClean="0"/>
              <a:t>11</a:t>
            </a:r>
            <a:r>
              <a:rPr lang="en-US" sz="2400" b="1" dirty="0" smtClean="0"/>
              <a:t> p/bunch. </a:t>
            </a:r>
            <a:r>
              <a:rPr lang="en-US" sz="2400" dirty="0" smtClean="0"/>
              <a:t>Initial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~2.3-2.4 um.</a:t>
            </a:r>
          </a:p>
          <a:p>
            <a:endParaRPr lang="en-US" sz="2400" b="1" dirty="0" smtClean="0">
              <a:sym typeface="Wingdings" pitchFamily="2" charset="2"/>
            </a:endParaRPr>
          </a:p>
          <a:p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 15/9 – Fri 16/9</a:t>
            </a:r>
            <a:endParaRPr lang="en-US" dirty="0"/>
          </a:p>
        </p:txBody>
      </p:sp>
      <p:pic>
        <p:nvPicPr>
          <p:cNvPr id="4" name="Picture 2" descr="http://elogbook.cern.ch/eLogbook/attach_reader?attach_id=1196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13919"/>
            <a:ext cx="4457700" cy="378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</a:t>
            </a:r>
            <a:r>
              <a:rPr lang="en-US" smtClean="0"/>
              <a:t>* limits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10600" cy="5257800"/>
          </a:xfrm>
        </p:spPr>
        <p:txBody>
          <a:bodyPr/>
          <a:lstStyle/>
          <a:p>
            <a:r>
              <a:rPr lang="en-US" sz="2800" dirty="0" smtClean="0"/>
              <a:t>Beta* limits on new TCT functions (before physics) implemented</a:t>
            </a:r>
            <a:endParaRPr lang="en-US" sz="2800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7" y="2057400"/>
            <a:ext cx="6577013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0" y="6019800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S. Redaelli</a:t>
            </a:r>
            <a:endParaRPr lang="en-GB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 15/9 – Fri 16/9</a:t>
            </a:r>
            <a:endParaRPr lang="en-US" dirty="0"/>
          </a:p>
        </p:txBody>
      </p:sp>
      <p:pic>
        <p:nvPicPr>
          <p:cNvPr id="17410" name="Picture 2" descr="\\cern.ch\dfs\Users\a\arduini\Public\201109160102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40" y="990600"/>
            <a:ext cx="7223760" cy="2091690"/>
          </a:xfrm>
          <a:prstGeom prst="rect">
            <a:avLst/>
          </a:prstGeom>
          <a:noFill/>
        </p:spPr>
      </p:pic>
      <p:pic>
        <p:nvPicPr>
          <p:cNvPr id="17411" name="Picture 3" descr="\\cern.ch\dfs\Users\a\arduini\Public\201109160131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24200"/>
            <a:ext cx="5080635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 15/9 – Fri 16/9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4000" y="6169223"/>
            <a:ext cx="1676400" cy="30777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FFFF00"/>
                </a:solidFill>
              </a:rPr>
              <a:t>M. Zerlauth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02:15 trip of Sector 78 – due to sudden jump of U_MAG signal on </a:t>
            </a:r>
            <a:r>
              <a:rPr lang="en-US" sz="2400" dirty="0" err="1" smtClean="0"/>
              <a:t>nQPS</a:t>
            </a:r>
            <a:r>
              <a:rPr lang="en-US" sz="2400" dirty="0" smtClean="0"/>
              <a:t> DQAMGS.RB.A78.B9L8 (SEU?). End of physics #2110. 57 pb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6.5 h.</a:t>
            </a:r>
          </a:p>
          <a:p>
            <a:r>
              <a:rPr lang="en-US" sz="2400" dirty="0" smtClean="0"/>
              <a:t>04:02 second trip of Sector 78 during pre-cycle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power-cycle DQAMGS.RB.A78.B9L8 </a:t>
            </a:r>
            <a:endParaRPr lang="en-US" sz="2400" dirty="0"/>
          </a:p>
        </p:txBody>
      </p:sp>
      <p:pic>
        <p:nvPicPr>
          <p:cNvPr id="1026" name="Picture 2" descr="\\cern.ch\dfs\Users\a\arduini\Public\_DQAMGS.RB.A78.B9L8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8128818" cy="2874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issues (12 </a:t>
            </a:r>
            <a:r>
              <a:rPr lang="en-US" dirty="0" err="1" smtClean="0"/>
              <a:t>vs</a:t>
            </a:r>
            <a:r>
              <a:rPr lang="en-US" dirty="0" smtClean="0"/>
              <a:t> 144 bunches)</a:t>
            </a:r>
            <a:endParaRPr lang="en-US" dirty="0"/>
          </a:p>
        </p:txBody>
      </p:sp>
      <p:pic>
        <p:nvPicPr>
          <p:cNvPr id="18434" name="Picture 2" descr="http://elogbook.cern.ch/eLogbook/attach_reader?attach_id=11963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5715000" cy="2381250"/>
          </a:xfrm>
          <a:prstGeom prst="rect">
            <a:avLst/>
          </a:prstGeom>
          <a:noFill/>
        </p:spPr>
      </p:pic>
      <p:pic>
        <p:nvPicPr>
          <p:cNvPr id="18436" name="Picture 4" descr="http://elogbook.cern.ch/eLogbook/attach_reader?attach_id=1196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5715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 checks and TCDI </a:t>
            </a:r>
            <a:r>
              <a:rPr lang="en-US" smtClean="0"/>
              <a:t>alignment </a:t>
            </a:r>
            <a:r>
              <a:rPr lang="en-US" smtClean="0"/>
              <a:t>verification (AM)</a:t>
            </a:r>
            <a:endParaRPr lang="en-US" dirty="0" smtClean="0"/>
          </a:p>
          <a:p>
            <a:r>
              <a:rPr lang="en-US" dirty="0" err="1" smtClean="0"/>
              <a:t>LHCb</a:t>
            </a:r>
            <a:r>
              <a:rPr lang="en-US" dirty="0" smtClean="0"/>
              <a:t> Polarity switch</a:t>
            </a:r>
          </a:p>
          <a:p>
            <a:r>
              <a:rPr lang="en-US" dirty="0" smtClean="0"/>
              <a:t>Physics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and pending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24356</TotalTime>
  <Words>250</Words>
  <Application>Microsoft Office PowerPoint</Application>
  <PresentationFormat>On-screen Show (4:3)</PresentationFormat>
  <Paragraphs>35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LHCpresentations</vt:lpstr>
      <vt:lpstr>Thu 15/9 – Fri 16/9 </vt:lpstr>
      <vt:lpstr>Thu 15/9 – Fri 16/9 </vt:lpstr>
      <vt:lpstr>Thu 15/9 – Fri 16/9 </vt:lpstr>
      <vt:lpstr>Thu 15/9 – Fri 16/9</vt:lpstr>
      <vt:lpstr>Beta* limits</vt:lpstr>
      <vt:lpstr>Thu 15/9 – Fri 16/9</vt:lpstr>
      <vt:lpstr>Thu 15/9 – Fri 16/9</vt:lpstr>
      <vt:lpstr>Injection issues (12 vs 144 bunches)</vt:lpstr>
      <vt:lpstr>Plans and pending issues</vt:lpstr>
      <vt:lpstr>Tue 13/9 – Wed 14/9 </vt:lpstr>
      <vt:lpstr>Tue 13/9 – Wed 14/9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2177</cp:revision>
  <dcterms:created xsi:type="dcterms:W3CDTF">2010-04-25T23:23:07Z</dcterms:created>
  <dcterms:modified xsi:type="dcterms:W3CDTF">2011-09-16T06:29:19Z</dcterms:modified>
</cp:coreProperties>
</file>