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presProps.xml" ContentType="application/vnd.openxmlformats-officedocument.presentationml.presProps+xml"/>
  <Default Extension="png" ContentType="image/pn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  <Default Extension="gif" ContentType="image/gif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1" r:id="rId1"/>
  </p:sldMasterIdLst>
  <p:notesMasterIdLst>
    <p:notesMasterId r:id="rId10"/>
  </p:notesMasterIdLst>
  <p:sldIdLst>
    <p:sldId id="863" r:id="rId2"/>
    <p:sldId id="923" r:id="rId3"/>
    <p:sldId id="916" r:id="rId4"/>
    <p:sldId id="914" r:id="rId5"/>
    <p:sldId id="924" r:id="rId6"/>
    <p:sldId id="925" r:id="rId7"/>
    <p:sldId id="926" r:id="rId8"/>
    <p:sldId id="927" r:id="rId9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0370" autoAdjust="0"/>
    <p:restoredTop sz="94706" autoAdjust="0"/>
  </p:normalViewPr>
  <p:slideViewPr>
    <p:cSldViewPr>
      <p:cViewPr>
        <p:scale>
          <a:sx n="100" d="100"/>
          <a:sy n="100" d="100"/>
        </p:scale>
        <p:origin x="-1376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76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9/11/11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/>
          </p:cNvSpPr>
          <p:nvPr/>
        </p:nvSpPr>
        <p:spPr bwMode="auto">
          <a:xfrm>
            <a:off x="685800" y="228600"/>
            <a:ext cx="8153400" cy="175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Sun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Morning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11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Bernhard Holzer, </a:t>
            </a:r>
            <a:r>
              <a:rPr lang="en-GB" sz="1900" kern="0" dirty="0" err="1" smtClean="0">
                <a:solidFill>
                  <a:schemeClr val="tx2"/>
                </a:solidFill>
                <a:latin typeface="+mn-lt"/>
              </a:rPr>
              <a:t>Joerg</a:t>
            </a:r>
            <a:r>
              <a:rPr lang="en-GB" sz="1900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1900" kern="0" dirty="0" err="1" smtClean="0">
                <a:solidFill>
                  <a:schemeClr val="tx2"/>
                </a:solidFill>
                <a:latin typeface="+mn-lt"/>
              </a:rPr>
              <a:t>Wenninger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382524"/>
            <a:ext cx="4821419" cy="4462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09</a:t>
            </a:r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:03h Injection   </a:t>
            </a:r>
            <a:r>
              <a:rPr lang="en-US" sz="23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no major problems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b="29846"/>
          <a:stretch>
            <a:fillRect/>
          </a:stretch>
        </p:blipFill>
        <p:spPr>
          <a:xfrm>
            <a:off x="5181600" y="1447800"/>
            <a:ext cx="3691281" cy="22033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09800" y="2438400"/>
            <a:ext cx="27488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nice, constant bunch intensities</a:t>
            </a:r>
          </a:p>
          <a:p>
            <a:r>
              <a:rPr lang="en-US" sz="1600" dirty="0" err="1" smtClean="0">
                <a:latin typeface="Times New Roman"/>
                <a:cs typeface="Times New Roman"/>
              </a:rPr>
              <a:t>N</a:t>
            </a:r>
            <a:r>
              <a:rPr lang="en-US" sz="1600" baseline="-25000" dirty="0" err="1" smtClean="0">
                <a:latin typeface="Times New Roman"/>
                <a:cs typeface="Times New Roman"/>
              </a:rPr>
              <a:t>p</a:t>
            </a:r>
            <a:r>
              <a:rPr lang="en-US" sz="1600" dirty="0" smtClean="0">
                <a:latin typeface="Times New Roman"/>
                <a:cs typeface="Times New Roman"/>
              </a:rPr>
              <a:t> ≈1.3*10</a:t>
            </a:r>
            <a:r>
              <a:rPr lang="en-US" sz="1600" baseline="30000" dirty="0" smtClean="0">
                <a:latin typeface="Times New Roman"/>
                <a:cs typeface="Times New Roman"/>
              </a:rPr>
              <a:t>11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2600" y="4114800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If the intensity continues to rise the ADT experts need to set them up (as it was announced already before the technical stop).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4049524"/>
            <a:ext cx="1346941" cy="4462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Remark: </a:t>
            </a:r>
            <a:endParaRPr lang="en-US" sz="23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632575"/>
            <a:ext cx="2133600" cy="252413"/>
          </a:xfrm>
          <a:prstGeom prst="rect">
            <a:avLst/>
          </a:prstGeom>
        </p:spPr>
        <p:txBody>
          <a:bodyPr/>
          <a:lstStyle/>
          <a:p>
            <a:fld id="{57C3E7D3-E8A8-4E1B-881E-DBC7929F152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LMC - beta* 1 m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fld id="{4D34EDEB-5CDF-45D2-9C5E-FC5C40FD665F}" type="datetime1">
              <a:rPr lang="en-US" smtClean="0"/>
              <a:pPr/>
              <a:t>9/11/11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315200" cy="792163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Sat morning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19200"/>
            <a:ext cx="7873975" cy="80021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10:46h Ramp, Squeeze: </a:t>
            </a:r>
          </a:p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                 </a:t>
            </a:r>
            <a:r>
              <a:rPr lang="en-US" dirty="0" err="1" smtClean="0"/>
              <a:t>Lumi</a:t>
            </a:r>
            <a:r>
              <a:rPr lang="en-US" dirty="0" smtClean="0"/>
              <a:t> </a:t>
            </a:r>
            <a:r>
              <a:rPr lang="en-US" dirty="0" smtClean="0"/>
              <a:t>spikes due to </a:t>
            </a:r>
            <a:r>
              <a:rPr lang="en-US" dirty="0" err="1" smtClean="0"/>
              <a:t>vac</a:t>
            </a:r>
            <a:r>
              <a:rPr lang="en-US" dirty="0" smtClean="0"/>
              <a:t> conditions in IP8 during squeeze</a:t>
            </a:r>
            <a:endParaRPr lang="en-US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209800"/>
            <a:ext cx="3429000" cy="28489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599" y="2247900"/>
            <a:ext cx="3378469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632575"/>
            <a:ext cx="2133600" cy="252413"/>
          </a:xfrm>
          <a:prstGeom prst="rect">
            <a:avLst/>
          </a:prstGeom>
        </p:spPr>
        <p:txBody>
          <a:bodyPr/>
          <a:lstStyle/>
          <a:p>
            <a:fld id="{57C3E7D3-E8A8-4E1B-881E-DBC7929F152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LMC - beta* 1 m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fld id="{4D34EDEB-5CDF-45D2-9C5E-FC5C40FD665F}" type="datetime1">
              <a:rPr lang="en-US" smtClean="0"/>
              <a:pPr/>
              <a:t>9/11/11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315200" cy="792163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Sat morning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382524"/>
            <a:ext cx="7099236" cy="4462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10:46h Ramp, Squeeze, Luminosity   </a:t>
            </a:r>
            <a:r>
              <a:rPr lang="en-US" sz="23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no major problems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rcRect b="29257"/>
          <a:stretch>
            <a:fillRect/>
          </a:stretch>
        </p:blipFill>
        <p:spPr>
          <a:xfrm>
            <a:off x="2514600" y="1905000"/>
            <a:ext cx="6184201" cy="37037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438400" y="5892800"/>
            <a:ext cx="2981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Spurious trip of the RB.A81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" y="5878324"/>
            <a:ext cx="2019226" cy="4462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11:</a:t>
            </a:r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6h Dump</a:t>
            </a:r>
            <a:endParaRPr lang="en-US" sz="23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914400" y="1016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Sat </a:t>
            </a:r>
            <a:r>
              <a:rPr lang="en-US" sz="32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late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914400"/>
            <a:ext cx="6689849" cy="4462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15:</a:t>
            </a:r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6h Injection ... </a:t>
            </a:r>
            <a:r>
              <a:rPr lang="en-US" dirty="0" smtClean="0">
                <a:latin typeface="Arial"/>
                <a:cs typeface="Arial"/>
              </a:rPr>
              <a:t>B2 reached up to &gt;80% of dump levels.</a:t>
            </a:r>
            <a:endParaRPr lang="en-US" b="1" i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917" y="1371600"/>
            <a:ext cx="3842883" cy="2590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3400" y="1828800"/>
            <a:ext cx="4343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ALICE reported that they still see too high background so they switch off.</a:t>
            </a:r>
            <a:endParaRPr lang="en-US" sz="1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819400"/>
            <a:ext cx="3267075" cy="3200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962400" y="5130224"/>
            <a:ext cx="4343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development of ALICE background </a:t>
            </a:r>
          </a:p>
          <a:p>
            <a:r>
              <a:rPr lang="en-US" sz="1600" dirty="0" smtClean="0"/>
              <a:t>over the last fills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914400" y="1016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Sat </a:t>
            </a:r>
            <a:r>
              <a:rPr lang="en-US" sz="32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late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4419600"/>
            <a:ext cx="8972896" cy="175432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Luminosity run: </a:t>
            </a:r>
            <a:r>
              <a:rPr lang="en-US" sz="23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some remarks</a:t>
            </a:r>
            <a:r>
              <a:rPr lang="en-US" sz="2300" b="1" i="1" dirty="0" smtClean="0">
                <a:latin typeface="Times New Roman"/>
                <a:cs typeface="Times New Roman"/>
              </a:rPr>
              <a:t>:</a:t>
            </a:r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en-US" sz="8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</a:t>
            </a:r>
          </a:p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7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* </a:t>
            </a:r>
            <a:r>
              <a:rPr lang="en-US" sz="2300" i="1" dirty="0" smtClean="0">
                <a:solidFill>
                  <a:srgbClr val="000000"/>
                </a:solidFill>
                <a:latin typeface="Arial"/>
                <a:cs typeface="Arial"/>
              </a:rPr>
              <a:t>“</a:t>
            </a:r>
            <a:r>
              <a:rPr lang="en-US" dirty="0" smtClean="0">
                <a:latin typeface="Arial"/>
                <a:cs typeface="Arial"/>
              </a:rPr>
              <a:t>We </a:t>
            </a:r>
            <a:r>
              <a:rPr lang="en-US" dirty="0" smtClean="0">
                <a:latin typeface="Arial"/>
                <a:cs typeface="Arial"/>
              </a:rPr>
              <a:t>are running at &gt;40% of dump thresholds in the triplets if IR1/</a:t>
            </a:r>
            <a:r>
              <a:rPr lang="en-US" dirty="0" smtClean="0">
                <a:latin typeface="Arial"/>
                <a:cs typeface="Arial"/>
              </a:rPr>
              <a:t>5”</a:t>
            </a:r>
            <a:endParaRPr lang="en-US" i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i="1" dirty="0" smtClean="0">
                <a:solidFill>
                  <a:srgbClr val="000000"/>
                </a:solidFill>
                <a:latin typeface="Arial"/>
                <a:cs typeface="Arial"/>
              </a:rPr>
              <a:t>	 </a:t>
            </a:r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* </a:t>
            </a:r>
            <a:r>
              <a:rPr lang="en-US" dirty="0" smtClean="0"/>
              <a:t>T</a:t>
            </a:r>
            <a:r>
              <a:rPr lang="en-US" dirty="0" smtClean="0"/>
              <a:t>rip of </a:t>
            </a:r>
            <a:r>
              <a:rPr lang="en-US" dirty="0" smtClean="0"/>
              <a:t> </a:t>
            </a:r>
            <a:r>
              <a:rPr lang="en-US" dirty="0" smtClean="0"/>
              <a:t>2 </a:t>
            </a:r>
            <a:r>
              <a:rPr lang="en-US" dirty="0" err="1" smtClean="0"/>
              <a:t>octupole</a:t>
            </a:r>
            <a:r>
              <a:rPr lang="en-US" dirty="0" smtClean="0"/>
              <a:t> circuits in </a:t>
            </a:r>
            <a:r>
              <a:rPr lang="en-US" dirty="0" smtClean="0"/>
              <a:t>S12  due to PC fault (not connected to dump)</a:t>
            </a:r>
            <a:endParaRPr lang="en-US" i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i="1" dirty="0" smtClean="0">
                <a:solidFill>
                  <a:srgbClr val="000000"/>
                </a:solidFill>
                <a:latin typeface="Arial"/>
                <a:cs typeface="Arial"/>
              </a:rPr>
              <a:t>    	 </a:t>
            </a:r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* </a:t>
            </a:r>
            <a:r>
              <a:rPr lang="en-US" i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 smtClean="0"/>
              <a:t>L</a:t>
            </a:r>
            <a:r>
              <a:rPr lang="en-US" dirty="0" smtClean="0"/>
              <a:t>osses in IR2</a:t>
            </a:r>
          </a:p>
          <a:p>
            <a:r>
              <a:rPr lang="en-US" i="1" dirty="0" smtClean="0">
                <a:solidFill>
                  <a:srgbClr val="000000"/>
                </a:solidFill>
                <a:latin typeface="Arial"/>
                <a:cs typeface="Arial"/>
              </a:rPr>
              <a:t>                (Stefano tested larger gaps in the </a:t>
            </a:r>
            <a:r>
              <a:rPr lang="en-US" dirty="0" smtClean="0"/>
              <a:t> </a:t>
            </a:r>
            <a:r>
              <a:rPr lang="en-US" i="1" dirty="0" smtClean="0"/>
              <a:t>TDI in </a:t>
            </a:r>
            <a:r>
              <a:rPr lang="en-US" i="1" dirty="0" smtClean="0"/>
              <a:t>IP2 )</a:t>
            </a:r>
            <a:endParaRPr lang="en-US" i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t="8557" b="54453"/>
          <a:stretch>
            <a:fillRect/>
          </a:stretch>
        </p:blipFill>
        <p:spPr>
          <a:xfrm>
            <a:off x="2057400" y="1752600"/>
            <a:ext cx="6877935" cy="225026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8535" y="1194389"/>
            <a:ext cx="4583642" cy="4462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17:</a:t>
            </a:r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06h Ramp, Squeeze, Luminosity </a:t>
            </a:r>
            <a:endParaRPr lang="en-US" b="1" i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914400" y="1016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Sat </a:t>
            </a:r>
            <a:r>
              <a:rPr lang="en-US" sz="32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late/night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914400"/>
            <a:ext cx="7886344" cy="190821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17:43h Dump </a:t>
            </a:r>
            <a:r>
              <a:rPr lang="en-US" dirty="0" smtClean="0"/>
              <a:t>QPS triggered quench heaters of the triplet R1</a:t>
            </a:r>
            <a:r>
              <a:rPr lang="en-US" dirty="0" smtClean="0"/>
              <a:t>.</a:t>
            </a:r>
          </a:p>
          <a:p>
            <a:r>
              <a:rPr lang="en-US" b="1" i="1" dirty="0" smtClean="0">
                <a:solidFill>
                  <a:srgbClr val="000000"/>
                </a:solidFill>
                <a:latin typeface="Arial"/>
                <a:cs typeface="Arial"/>
              </a:rPr>
              <a:t>	            </a:t>
            </a:r>
            <a:r>
              <a:rPr lang="en-US" dirty="0" smtClean="0"/>
              <a:t> </a:t>
            </a:r>
            <a:r>
              <a:rPr lang="en-US" dirty="0" smtClean="0"/>
              <a:t>CRYO</a:t>
            </a:r>
            <a:r>
              <a:rPr lang="en-US" dirty="0" smtClean="0"/>
              <a:t> lost in </a:t>
            </a:r>
            <a:r>
              <a:rPr lang="en-US" dirty="0" smtClean="0"/>
              <a:t>the IT-R1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		... </a:t>
            </a:r>
            <a:r>
              <a:rPr lang="en-US" dirty="0" err="1" smtClean="0"/>
              <a:t>cryo</a:t>
            </a:r>
            <a:r>
              <a:rPr lang="en-US" dirty="0" smtClean="0"/>
              <a:t> recovery, access for </a:t>
            </a:r>
            <a:r>
              <a:rPr lang="en-US" dirty="0" err="1" smtClean="0"/>
              <a:t>Octupoles</a:t>
            </a:r>
            <a:r>
              <a:rPr lang="en-US" dirty="0" smtClean="0"/>
              <a:t>, restart &amp; </a:t>
            </a:r>
            <a:r>
              <a:rPr lang="en-US" dirty="0" err="1" smtClean="0"/>
              <a:t>precycle</a:t>
            </a:r>
            <a:endParaRPr lang="en-US" dirty="0" smtClean="0"/>
          </a:p>
          <a:p>
            <a:endParaRPr lang="en-US" b="1" i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00:37h Injection: </a:t>
            </a:r>
            <a:r>
              <a:rPr lang="en-US" sz="19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orbit correction in both beams </a:t>
            </a:r>
            <a:r>
              <a:rPr lang="en-US" sz="19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sz="19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819400"/>
            <a:ext cx="4064000" cy="28797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8600" y="4083784"/>
            <a:ext cx="4649079" cy="21852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precycle</a:t>
            </a:r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, injection...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       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reduced intensity: </a:t>
            </a:r>
            <a:r>
              <a:rPr lang="en-US" dirty="0" smtClean="0"/>
              <a:t>1.35 ==&gt; to 1.27.</a:t>
            </a:r>
          </a:p>
          <a:p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04</a:t>
            </a:r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:39h Ramp: </a:t>
            </a:r>
            <a:r>
              <a:rPr lang="en-US" dirty="0" smtClean="0"/>
              <a:t>again some losses </a:t>
            </a:r>
          </a:p>
          <a:p>
            <a:r>
              <a:rPr lang="en-US" dirty="0" smtClean="0"/>
              <a:t>                             </a:t>
            </a:r>
            <a:r>
              <a:rPr lang="en-US" dirty="0" smtClean="0"/>
              <a:t>in</a:t>
            </a:r>
            <a:r>
              <a:rPr lang="en-US" dirty="0" smtClean="0"/>
              <a:t> point 8: “warning level”</a:t>
            </a:r>
          </a:p>
          <a:p>
            <a:endParaRPr lang="en-US" dirty="0" smtClean="0"/>
          </a:p>
          <a:p>
            <a:r>
              <a:rPr lang="en-US" dirty="0" smtClean="0"/>
              <a:t>		</a:t>
            </a:r>
            <a:endParaRPr lang="en-US" sz="19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14400" y="1016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Sat </a:t>
            </a:r>
            <a:r>
              <a:rPr lang="en-US" sz="32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night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914400"/>
            <a:ext cx="4567514" cy="100027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02</a:t>
            </a:r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:57h Dump at flat top, </a:t>
            </a:r>
            <a:r>
              <a:rPr lang="en-US" dirty="0" smtClean="0"/>
              <a:t>BLM point 8.</a:t>
            </a:r>
          </a:p>
          <a:p>
            <a:endParaRPr lang="en-US" dirty="0" smtClean="0"/>
          </a:p>
          <a:p>
            <a:r>
              <a:rPr lang="en-US" dirty="0" smtClean="0"/>
              <a:t>		</a:t>
            </a:r>
            <a:endParaRPr lang="en-US" sz="19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371600"/>
            <a:ext cx="5791200" cy="234778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4343400" y="1600200"/>
            <a:ext cx="7620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 t="18685"/>
          <a:stretch>
            <a:fillRect/>
          </a:stretch>
        </p:blipFill>
        <p:spPr>
          <a:xfrm>
            <a:off x="4876800" y="4038600"/>
            <a:ext cx="4187520" cy="271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914400" y="1016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Sat </a:t>
            </a:r>
            <a:r>
              <a:rPr lang="en-US" sz="32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night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914400"/>
            <a:ext cx="8776036" cy="100027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04</a:t>
            </a:r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:50h Dump at flat top, </a:t>
            </a:r>
            <a:r>
              <a:rPr lang="en-US" dirty="0" smtClean="0"/>
              <a:t>As before, beam losses due to a vacuum spike in </a:t>
            </a:r>
            <a:r>
              <a:rPr lang="en-US" dirty="0" smtClean="0"/>
              <a:t>IP8</a:t>
            </a:r>
          </a:p>
          <a:p>
            <a:endParaRPr lang="en-US" dirty="0" smtClean="0"/>
          </a:p>
          <a:p>
            <a:r>
              <a:rPr lang="en-US" dirty="0" smtClean="0"/>
              <a:t>		</a:t>
            </a:r>
            <a:endParaRPr lang="en-US" sz="19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447800"/>
            <a:ext cx="5723325" cy="18599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3200400"/>
            <a:ext cx="7000578" cy="123110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05</a:t>
            </a:r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:41h Injection: </a:t>
            </a:r>
            <a:r>
              <a:rPr lang="en-US" dirty="0" smtClean="0"/>
              <a:t>Tr</a:t>
            </a:r>
            <a:r>
              <a:rPr lang="en-US" dirty="0" smtClean="0"/>
              <a:t>ip </a:t>
            </a:r>
            <a:r>
              <a:rPr lang="en-US" dirty="0" smtClean="0"/>
              <a:t>of sector </a:t>
            </a:r>
            <a:r>
              <a:rPr lang="en-US" dirty="0" smtClean="0"/>
              <a:t>12: </a:t>
            </a:r>
            <a:r>
              <a:rPr lang="en-US" dirty="0" smtClean="0"/>
              <a:t>RB.A12</a:t>
            </a:r>
            <a:r>
              <a:rPr lang="en-US" dirty="0" smtClean="0"/>
              <a:t> ... reason unknown </a:t>
            </a:r>
          </a:p>
          <a:p>
            <a:endParaRPr lang="en-US" sz="1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Resume:</a:t>
            </a:r>
            <a:endParaRPr lang="en-US" dirty="0" smtClean="0"/>
          </a:p>
          <a:p>
            <a:r>
              <a:rPr lang="en-US" dirty="0" smtClean="0"/>
              <a:t>		</a:t>
            </a:r>
            <a:endParaRPr lang="en-US" sz="19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rcRect t="35987" b="27682"/>
          <a:stretch>
            <a:fillRect/>
          </a:stretch>
        </p:blipFill>
        <p:spPr>
          <a:xfrm>
            <a:off x="228600" y="4241611"/>
            <a:ext cx="8763000" cy="238778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53353" y="6183868"/>
            <a:ext cx="1028647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sector 12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1600200" y="6245423"/>
            <a:ext cx="803400" cy="307777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1400" dirty="0" smtClean="0"/>
              <a:t>RB.A81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3124200" y="6194623"/>
            <a:ext cx="1431865" cy="307777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1400" dirty="0" smtClean="0"/>
              <a:t>QPS Triplet IR1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6096000" y="6172200"/>
            <a:ext cx="873181" cy="307777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1400" dirty="0" smtClean="0"/>
              <a:t>BLM IP8 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31801</TotalTime>
  <Words>398</Words>
  <Application>Microsoft Macintosh PowerPoint</Application>
  <PresentationFormat>On-screen Show (4:3)</PresentationFormat>
  <Paragraphs>63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LHCpresentations</vt:lpstr>
      <vt:lpstr>Slide 1</vt:lpstr>
      <vt:lpstr>Sat morning</vt:lpstr>
      <vt:lpstr>Sat morning</vt:lpstr>
      <vt:lpstr>Slide 4</vt:lpstr>
      <vt:lpstr>Slide 5</vt:lpstr>
      <vt:lpstr>Slide 6</vt:lpstr>
      <vt:lpstr>Slide 7</vt:lpstr>
      <vt:lpstr>Slide 8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Bernhard Holzer</cp:lastModifiedBy>
  <cp:revision>2105</cp:revision>
  <dcterms:created xsi:type="dcterms:W3CDTF">2011-09-11T04:38:18Z</dcterms:created>
  <dcterms:modified xsi:type="dcterms:W3CDTF">2011-09-11T06:32:28Z</dcterms:modified>
</cp:coreProperties>
</file>