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3"/>
  </p:notesMasterIdLst>
  <p:handoutMasterIdLst>
    <p:handoutMasterId r:id="rId34"/>
  </p:handoutMasterIdLst>
  <p:sldIdLst>
    <p:sldId id="1131" r:id="rId2"/>
    <p:sldId id="1133" r:id="rId3"/>
    <p:sldId id="1132" r:id="rId4"/>
    <p:sldId id="1146" r:id="rId5"/>
    <p:sldId id="1137" r:id="rId6"/>
    <p:sldId id="1138" r:id="rId7"/>
    <p:sldId id="1143" r:id="rId8"/>
    <p:sldId id="1136" r:id="rId9"/>
    <p:sldId id="1157" r:id="rId10"/>
    <p:sldId id="1134" r:id="rId11"/>
    <p:sldId id="1135" r:id="rId12"/>
    <p:sldId id="1130" r:id="rId13"/>
    <p:sldId id="1144" r:id="rId14"/>
    <p:sldId id="1124" r:id="rId15"/>
    <p:sldId id="1156" r:id="rId16"/>
    <p:sldId id="1140" r:id="rId17"/>
    <p:sldId id="1141" r:id="rId18"/>
    <p:sldId id="1142" r:id="rId19"/>
    <p:sldId id="1145" r:id="rId20"/>
    <p:sldId id="1155" r:id="rId21"/>
    <p:sldId id="1147" r:id="rId22"/>
    <p:sldId id="1148" r:id="rId23"/>
    <p:sldId id="1126" r:id="rId24"/>
    <p:sldId id="1127" r:id="rId25"/>
    <p:sldId id="1149" r:id="rId26"/>
    <p:sldId id="1150" r:id="rId27"/>
    <p:sldId id="1153" r:id="rId28"/>
    <p:sldId id="1151" r:id="rId29"/>
    <p:sldId id="1154" r:id="rId30"/>
    <p:sldId id="1125" r:id="rId31"/>
    <p:sldId id="1152" r:id="rId3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0066"/>
    <a:srgbClr val="FFFF99"/>
    <a:srgbClr val="FF0000"/>
    <a:srgbClr val="0000FF"/>
    <a:srgbClr val="008000"/>
    <a:srgbClr val="9FCAFF"/>
    <a:srgbClr val="FFCC99"/>
    <a:srgbClr val="FFCCCC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9" d="100"/>
          <a:sy n="79" d="100"/>
        </p:scale>
        <p:origin x="-1242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9/12/2011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9/12/2011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9/12/2011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9/12/2011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week 36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690" y="4267200"/>
            <a:ext cx="6651910" cy="1752600"/>
          </a:xfrm>
        </p:spPr>
        <p:txBody>
          <a:bodyPr/>
          <a:lstStyle/>
          <a:p>
            <a:r>
              <a:rPr lang="en-US" dirty="0" smtClean="0"/>
              <a:t>Coordination by B. </a:t>
            </a:r>
            <a:r>
              <a:rPr lang="en-US" dirty="0" err="1" smtClean="0"/>
              <a:t>Holzer</a:t>
            </a:r>
            <a:r>
              <a:rPr lang="en-US" dirty="0" smtClean="0"/>
              <a:t> &amp; J. </a:t>
            </a:r>
            <a:r>
              <a:rPr lang="en-US" dirty="0" err="1" smtClean="0"/>
              <a:t>Wenninger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Commissioning of beta* 1m, ALICE polarity and intensity ramp up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29600" cy="115216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Agreed settings (LPC + </a:t>
            </a:r>
            <a:r>
              <a:rPr lang="en-US" sz="2000" dirty="0" err="1" smtClean="0"/>
              <a:t>rMPP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TOTEM: </a:t>
            </a:r>
            <a:r>
              <a:rPr lang="en-US" sz="2000" dirty="0" smtClean="0">
                <a:solidFill>
                  <a:srgbClr val="CC0066"/>
                </a:solidFill>
              </a:rPr>
              <a:t>14 sigma in V, 18 sigma in H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 smtClean="0"/>
              <a:t>ALFA: </a:t>
            </a:r>
            <a:r>
              <a:rPr lang="en-US" sz="2000" dirty="0" smtClean="0">
                <a:solidFill>
                  <a:srgbClr val="CC0066"/>
                </a:solidFill>
              </a:rPr>
              <a:t>7 mm from beam-based alignment center </a:t>
            </a:r>
            <a:r>
              <a:rPr lang="en-US" sz="2000" dirty="0" smtClean="0"/>
              <a:t>(18-21 sigma).</a:t>
            </a:r>
          </a:p>
          <a:p>
            <a:endParaRPr lang="en-US" sz="2000" dirty="0" smtClean="0">
              <a:solidFill>
                <a:srgbClr val="CC0066"/>
              </a:solidFill>
            </a:endParaRP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430" y="2276840"/>
          <a:ext cx="49686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30"/>
                <a:gridCol w="1656230"/>
                <a:gridCol w="16562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Top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Bottom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XRPV.A6R5.B1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6.8748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-7.0238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XRPV.B6R5.B1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6.4815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-7.0125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XRPV.A6L5.B2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5.9510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-6.9910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XRPV.B6L5.B2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5.7283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-6.5513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52150" y="2294900"/>
          <a:ext cx="33124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30"/>
                <a:gridCol w="16562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Outer 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XRPH.A6R5.B1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2.3658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XRPH.B6R5.B1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2.7017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XRPH.A6L5.B2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2.7314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XRPH.B6L5.B2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3.4494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9441" y="4365130"/>
          <a:ext cx="48246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223"/>
                <a:gridCol w="1608223"/>
                <a:gridCol w="16082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Top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Bottom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XRPV.A7R1.B1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7.199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-6.801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XRPV.B7R1.B1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7.175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-6.825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XRPV.A7L1.B2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6.901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-7.099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XRPV.B7L1.B2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6.953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-7.047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morning – setup completed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353160" cy="936129"/>
          </a:xfrm>
        </p:spPr>
        <p:txBody>
          <a:bodyPr/>
          <a:lstStyle/>
          <a:p>
            <a:r>
              <a:rPr lang="en-US" dirty="0" smtClean="0"/>
              <a:t>Validation campaign finished Wednesday morning.</a:t>
            </a:r>
          </a:p>
          <a:p>
            <a:pPr lvl="1"/>
            <a:r>
              <a:rPr lang="en-US" dirty="0" smtClean="0"/>
              <a:t>ALFA-ATLAS data taking exercise before last </a:t>
            </a:r>
            <a:r>
              <a:rPr lang="en-US" dirty="0" err="1" smtClean="0"/>
              <a:t>dp</a:t>
            </a:r>
            <a:r>
              <a:rPr lang="en-US" dirty="0" smtClean="0"/>
              <a:t>/p + loss map.</a:t>
            </a:r>
          </a:p>
          <a:p>
            <a:pPr lvl="1"/>
            <a:r>
              <a:rPr lang="en-US" dirty="0" smtClean="0"/>
              <a:t>Small leakage ~1e-5 seen at RPs.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34EDEB-5CDF-45D2-9C5E-FC5C40FD665F}" type="datetime1">
              <a:rPr lang="en-US" smtClean="0"/>
              <a:pPr/>
              <a:t>9/12/2011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390" y="2366910"/>
          <a:ext cx="864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00"/>
                <a:gridCol w="1440200"/>
                <a:gridCol w="1440200"/>
                <a:gridCol w="1440200"/>
                <a:gridCol w="1440200"/>
                <a:gridCol w="144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Betatron</a:t>
                      </a:r>
                      <a:r>
                        <a:rPr lang="en-US" baseline="0" dirty="0" smtClean="0"/>
                        <a:t> 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Betatron</a:t>
                      </a:r>
                      <a:r>
                        <a:rPr lang="en-US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Dp</a:t>
                      </a:r>
                      <a:r>
                        <a:rPr lang="en-US" dirty="0" smtClean="0"/>
                        <a:t>/p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Dp</a:t>
                      </a:r>
                      <a:r>
                        <a:rPr lang="en-US" dirty="0" smtClean="0"/>
                        <a:t>/p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Flat 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Squeezed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OK*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OK*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OK*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440" y="4509150"/>
            <a:ext cx="3877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8000"/>
                </a:solidFill>
              </a:rPr>
              <a:t>* : with ALFA and TOTEM RPs.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ramp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50" y="692620"/>
            <a:ext cx="8229600" cy="864120"/>
          </a:xfrm>
        </p:spPr>
        <p:txBody>
          <a:bodyPr/>
          <a:lstStyle/>
          <a:p>
            <a:r>
              <a:rPr lang="en-US" dirty="0" smtClean="0"/>
              <a:t>Perfect ramp up over 4 fills to 1380b.</a:t>
            </a:r>
          </a:p>
          <a:p>
            <a:pPr lvl="1"/>
            <a:r>
              <a:rPr lang="en-US" dirty="0" smtClean="0"/>
              <a:t>264b, 480b, 912b, 1380b.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011" y="1484730"/>
            <a:ext cx="5040700" cy="50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56470" y="490115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264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64642" y="443714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480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64641" y="321297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912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64641" y="227684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1380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420" y="2321591"/>
            <a:ext cx="273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Luminosity consistent with 1 m beta* and </a:t>
            </a:r>
            <a:r>
              <a:rPr lang="en-US" dirty="0" err="1" smtClean="0">
                <a:solidFill>
                  <a:srgbClr val="FF0000"/>
                </a:solidFill>
              </a:rPr>
              <a:t>emittances</a:t>
            </a:r>
            <a:r>
              <a:rPr lang="en-US" dirty="0" smtClean="0">
                <a:solidFill>
                  <a:srgbClr val="FF0000"/>
                </a:solidFill>
              </a:rPr>
              <a:t> slightly above 2 um 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rcRect t="8557" b="54453"/>
          <a:stretch>
            <a:fillRect/>
          </a:stretch>
        </p:blipFill>
        <p:spPr>
          <a:xfrm>
            <a:off x="4499990" y="349494"/>
            <a:ext cx="7431623" cy="2431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4098" name="Picture 2" descr="\\cern.ch\dfs\Users\j\jwenning\Documents\Talks\Coordination\Lumi-week3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554278"/>
            <a:ext cx="8229600" cy="42510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38368" y="402657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OP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6458" y="38105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OP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760" y="350101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OP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983" y="220483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RF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70" y="2204830"/>
            <a:ext cx="617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QPS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80" y="213282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EL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9904" y="1916790"/>
            <a:ext cx="742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QPS?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0746" y="2060810"/>
            <a:ext cx="617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QPS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500" y="5445280"/>
            <a:ext cx="55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Wed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8110" y="5445280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Thu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0" y="544528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Fri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2682" y="542554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Sat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410" y="542554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Sun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0340" y="1916790"/>
            <a:ext cx="12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FF99"/>
                </a:solidFill>
              </a:rPr>
              <a:t>Bunch intensity ~1.3E11</a:t>
            </a:r>
            <a:endParaRPr lang="en-US" sz="1600" b="1" dirty="0">
              <a:solidFill>
                <a:srgbClr val="99FF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00" y="836640"/>
            <a:ext cx="4195829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 &gt; 3x10</a:t>
            </a:r>
            <a:r>
              <a:rPr lang="en-US" sz="2400" baseline="30000" dirty="0" smtClean="0"/>
              <a:t>33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ADJUST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30895" y="2276840"/>
            <a:ext cx="930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3x10</a:t>
            </a:r>
            <a:r>
              <a:rPr lang="en-US" baseline="30000" dirty="0" smtClean="0">
                <a:solidFill>
                  <a:srgbClr val="FFFF99"/>
                </a:solidFill>
              </a:rPr>
              <a:t>33</a:t>
            </a:r>
            <a:endParaRPr lang="en-US" baseline="30000" dirty="0">
              <a:solidFill>
                <a:srgbClr val="FFFF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9539" y="3573020"/>
            <a:ext cx="9829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Power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cut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fill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6029" y="692620"/>
          <a:ext cx="8748581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00"/>
                <a:gridCol w="1835621"/>
                <a:gridCol w="1152160"/>
                <a:gridCol w="1440200"/>
                <a:gridCol w="288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 (</a:t>
                      </a:r>
                      <a:r>
                        <a:rPr lang="en-US" dirty="0" err="1" smtClean="0"/>
                        <a:t>nb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 </a:t>
                      </a:r>
                    </a:p>
                    <a:p>
                      <a:pPr algn="ctr"/>
                      <a:r>
                        <a:rPr lang="en-US" dirty="0" smtClean="0"/>
                        <a:t>(10</a:t>
                      </a:r>
                      <a:r>
                        <a:rPr lang="en-US" baseline="30000" dirty="0" smtClean="0"/>
                        <a:t>33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Int. L </a:t>
                      </a:r>
                    </a:p>
                    <a:p>
                      <a:pPr algn="ctr"/>
                      <a:r>
                        <a:rPr lang="en-US" dirty="0" smtClean="0"/>
                        <a:t>(pb-1)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 cause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2083 (264)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 dump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2085 (480)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 dump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2086 (912)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</a:t>
                      </a:r>
                      <a:r>
                        <a:rPr lang="en-US" sz="1400" b="1" baseline="0" dirty="0" smtClean="0"/>
                        <a:t> dump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QPS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Q8.L5.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SEU candidate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RF trip B1 (80 MHz cable)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2092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C0066"/>
                          </a:solidFill>
                        </a:rPr>
                        <a:t>2.98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El. circuit breaker on QPS RQF.12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C0066"/>
                          </a:solidFill>
                        </a:rPr>
                        <a:t>2.95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Spurious</a:t>
                      </a:r>
                      <a:r>
                        <a:rPr lang="en-US" sz="1400" b="1" baseline="0" dirty="0" smtClean="0"/>
                        <a:t> quench loop opening on </a:t>
                      </a:r>
                      <a:r>
                        <a:rPr lang="en-US" sz="1400" b="1" dirty="0" smtClean="0"/>
                        <a:t>RB.81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2094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C0066"/>
                          </a:solidFill>
                        </a:rPr>
                        <a:t>2.99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QPS RQX.R1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SEU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candidate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530" y="5373270"/>
            <a:ext cx="6949338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Integrated luminosity 170 pb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b="1" dirty="0" smtClean="0">
                <a:solidFill>
                  <a:srgbClr val="0000FF"/>
                </a:solidFill>
              </a:rPr>
              <a:t> in </a:t>
            </a: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</a:t>
            </a:r>
            <a:r>
              <a:rPr lang="en-US" sz="2400" b="1" dirty="0" smtClean="0">
                <a:solidFill>
                  <a:srgbClr val="0000FF"/>
                </a:solidFill>
              </a:rPr>
              <a:t>4x24 hours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120" y="4941210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Red = intensity/luminosity related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&gt; 3 fb-1 end of week 37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223" y="1196975"/>
            <a:ext cx="711355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of beam1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1296180"/>
          </a:xfrm>
        </p:spPr>
        <p:txBody>
          <a:bodyPr/>
          <a:lstStyle/>
          <a:p>
            <a:r>
              <a:rPr lang="en-US" dirty="0" smtClean="0"/>
              <a:t>Injection protection had to be setup around new external Xing angle of ALICE (now -170 </a:t>
            </a:r>
            <a:r>
              <a:rPr lang="en-US" dirty="0" err="1" smtClean="0"/>
              <a:t>urad</a:t>
            </a:r>
            <a:r>
              <a:rPr lang="en-US" dirty="0" smtClean="0"/>
              <a:t> at 450 </a:t>
            </a:r>
            <a:r>
              <a:rPr lang="en-US" dirty="0" err="1" smtClean="0"/>
              <a:t>GeV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Since we inverted the ALICE polarity we have observed increased losses at and behind the TCLIA.R2.</a:t>
            </a:r>
          </a:p>
          <a:p>
            <a:pPr lvl="1"/>
            <a:r>
              <a:rPr lang="en-US" dirty="0" smtClean="0"/>
              <a:t>Dump trigger from losses collected by the </a:t>
            </a:r>
            <a:r>
              <a:rPr lang="en-US" b="1" u="sng" dirty="0" smtClean="0"/>
              <a:t>beam 2 TCTH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71500" y="3676980"/>
            <a:ext cx="576080" cy="21603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1500" y="4397080"/>
            <a:ext cx="576080" cy="21603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5370" y="4325070"/>
            <a:ext cx="576080" cy="2880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Flowchart: Magnetic Disk 11"/>
          <p:cNvSpPr/>
          <p:nvPr/>
        </p:nvSpPr>
        <p:spPr bwMode="auto">
          <a:xfrm rot="16200000">
            <a:off x="3059790" y="3460950"/>
            <a:ext cx="1296180" cy="1440200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11450" y="4181050"/>
            <a:ext cx="122417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lowchart: Direct Access Storage 14"/>
          <p:cNvSpPr/>
          <p:nvPr/>
        </p:nvSpPr>
        <p:spPr bwMode="auto">
          <a:xfrm rot="10800000">
            <a:off x="1907630" y="3965020"/>
            <a:ext cx="864120" cy="400110"/>
          </a:xfrm>
          <a:prstGeom prst="flowChartMagneticDrum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Flowchart: Direct Access Storage 15"/>
          <p:cNvSpPr/>
          <p:nvPr/>
        </p:nvSpPr>
        <p:spPr bwMode="auto">
          <a:xfrm rot="10800000">
            <a:off x="4644010" y="3965020"/>
            <a:ext cx="864120" cy="400110"/>
          </a:xfrm>
          <a:prstGeom prst="flowChartMagneticDrum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500" y="317291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73041" y="346095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triplet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4010" y="346095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triplet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46102" y="288487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953264" y="3676980"/>
            <a:ext cx="576080" cy="21603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953264" y="4469090"/>
            <a:ext cx="576080" cy="21603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70" y="317291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TCLIA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348954" y="3676980"/>
            <a:ext cx="576080" cy="21603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348954" y="4469090"/>
            <a:ext cx="576080" cy="21603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0340" y="324492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TCTH.B2</a:t>
            </a:r>
            <a:endParaRPr lang="en-US" dirty="0"/>
          </a:p>
        </p:txBody>
      </p:sp>
      <p:sp>
        <p:nvSpPr>
          <p:cNvPr id="29" name="Flowchart: Direct Access Storage 28"/>
          <p:cNvSpPr/>
          <p:nvPr/>
        </p:nvSpPr>
        <p:spPr bwMode="auto">
          <a:xfrm rot="10800000">
            <a:off x="8172500" y="3965020"/>
            <a:ext cx="611450" cy="400110"/>
          </a:xfrm>
          <a:prstGeom prst="flowChartMagneticDrum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94484" y="338894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  <p:sp>
        <p:nvSpPr>
          <p:cNvPr id="32" name="Isosceles Triangle 31"/>
          <p:cNvSpPr/>
          <p:nvPr/>
        </p:nvSpPr>
        <p:spPr bwMode="auto">
          <a:xfrm>
            <a:off x="5580140" y="3748990"/>
            <a:ext cx="216030" cy="864120"/>
          </a:xfrm>
          <a:prstGeom prst="triangl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3" name="Isosceles Triangle 32"/>
          <p:cNvSpPr/>
          <p:nvPr/>
        </p:nvSpPr>
        <p:spPr bwMode="auto">
          <a:xfrm flipV="1">
            <a:off x="6876320" y="3821000"/>
            <a:ext cx="216030" cy="794802"/>
          </a:xfrm>
          <a:prstGeom prst="triangl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41179" y="478908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37359" y="482914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940190" y="4181050"/>
            <a:ext cx="86412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TCLIA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25"/>
            <a:ext cx="8229600" cy="1151875"/>
          </a:xfrm>
        </p:spPr>
        <p:txBody>
          <a:bodyPr/>
          <a:lstStyle/>
          <a:p>
            <a:r>
              <a:rPr lang="en-US" dirty="0" smtClean="0"/>
              <a:t>Scan of the gap – losses go down when opened.</a:t>
            </a:r>
          </a:p>
          <a:p>
            <a:pPr lvl="1"/>
            <a:r>
              <a:rPr lang="en-US" dirty="0" smtClean="0"/>
              <a:t>Most sensitive to the lower jaw.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70" y="1916790"/>
            <a:ext cx="5400750" cy="42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59558" y="3717040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Lower jaw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670" y="4653170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Upper jaw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TCLIA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2160300"/>
          </a:xfrm>
        </p:spPr>
        <p:txBody>
          <a:bodyPr/>
          <a:lstStyle/>
          <a:p>
            <a:r>
              <a:rPr lang="en-US" dirty="0" smtClean="0"/>
              <a:t>Scanned the aperture around TCLIA.</a:t>
            </a:r>
          </a:p>
          <a:p>
            <a:pPr lvl="1"/>
            <a:r>
              <a:rPr lang="en-US" dirty="0" smtClean="0"/>
              <a:t>No apparent obstacle found in front of TCLIA.</a:t>
            </a:r>
          </a:p>
          <a:p>
            <a:r>
              <a:rPr lang="en-US" u="sng" dirty="0" smtClean="0"/>
              <a:t>Opened lower jaw by 1 sigma</a:t>
            </a:r>
            <a:r>
              <a:rPr lang="en-US" dirty="0" smtClean="0"/>
              <a:t>, then scan of number of bunches.</a:t>
            </a:r>
          </a:p>
          <a:p>
            <a:pPr lvl="1"/>
            <a:r>
              <a:rPr lang="en-US" dirty="0" smtClean="0"/>
              <a:t>Losses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constant</a:t>
            </a:r>
          </a:p>
          <a:p>
            <a:pPr lvl="1">
              <a:buNone/>
            </a:pPr>
            <a:r>
              <a:rPr lang="en-US" dirty="0" smtClean="0"/>
              <a:t>	above 36b.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Similar losses were found during August, but they were just a factor 2 or so lower.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20" y="2060810"/>
            <a:ext cx="5186859" cy="28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50" y="764630"/>
            <a:ext cx="7993110" cy="4536630"/>
          </a:xfrm>
        </p:spPr>
        <p:txBody>
          <a:bodyPr/>
          <a:lstStyle/>
          <a:p>
            <a:r>
              <a:rPr lang="en-US" dirty="0" smtClean="0"/>
              <a:t>TCLIA.R2 lower jaw opened temporarily by 1 sigma.</a:t>
            </a:r>
          </a:p>
          <a:p>
            <a:pPr lvl="1"/>
            <a:r>
              <a:rPr lang="en-US" dirty="0" smtClean="0"/>
              <a:t>Where do the particles come from? Nice case for the diamond detectors !</a:t>
            </a:r>
          </a:p>
          <a:p>
            <a:r>
              <a:rPr lang="en-US" dirty="0" smtClean="0"/>
              <a:t>Injection quality fluctuating – no a major issue, but annoying.</a:t>
            </a:r>
          </a:p>
          <a:p>
            <a:pPr lvl="1"/>
            <a:r>
              <a:rPr lang="en-US" dirty="0" smtClean="0"/>
              <a:t>SPS scraping was limited to 3% to limit radiation in LSS1. Not sufficient according to </a:t>
            </a:r>
            <a:r>
              <a:rPr lang="en-US" dirty="0" err="1" smtClean="0"/>
              <a:t>Verena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Alignment issue: in some planes it is no longer possible to zero the injection oscillations and to pass in the center of the TCDIs at the same time – tricky case. With us since a  while…</a:t>
            </a:r>
          </a:p>
          <a:p>
            <a:pPr lvl="1">
              <a:buNone/>
            </a:pPr>
            <a:r>
              <a:rPr lang="en-US" dirty="0" smtClean="0"/>
              <a:t>	Ideally one should re-align the TCDIs to restore a clean situation…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35 and 36 – commissioning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450" y="836640"/>
            <a:ext cx="8353160" cy="51117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Configuration: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* =1m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120 </a:t>
            </a:r>
            <a:r>
              <a:rPr lang="en-US" dirty="0" err="1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008000"/>
                </a:solidFill>
              </a:rPr>
              <a:t>rad</a:t>
            </a:r>
            <a:r>
              <a:rPr lang="en-US" dirty="0" smtClean="0">
                <a:solidFill>
                  <a:srgbClr val="008000"/>
                </a:solidFill>
              </a:rPr>
              <a:t> Xing angles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IR3+6+7 collimators at standard settings</a:t>
            </a:r>
            <a:r>
              <a:rPr lang="en-US" dirty="0" smtClean="0"/>
              <a:t>, TCTs 11.8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(IR1+5+8)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decided at LMC: instead of tight collimators and reduced Xing, use recently ‘discovered’ aperture in triplets.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Block A: Aperture at 1m and 120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smtClean="0"/>
              <a:t>Block B: ALICE polarity reversal</a:t>
            </a:r>
          </a:p>
          <a:p>
            <a:r>
              <a:rPr lang="en-US" dirty="0" smtClean="0"/>
              <a:t>Block C: Validation = loss maps</a:t>
            </a:r>
          </a:p>
          <a:p>
            <a:r>
              <a:rPr lang="en-US" dirty="0" smtClean="0"/>
              <a:t>Block D: Intensity ramp 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05802" y="3501010"/>
            <a:ext cx="12059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 of</a:t>
            </a:r>
          </a:p>
          <a:p>
            <a:r>
              <a:rPr lang="en-US" b="1" dirty="0" smtClean="0"/>
              <a:t>Week 35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77812" y="4869200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Week 36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372250" y="4509150"/>
            <a:ext cx="237633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Down Arrow 10"/>
          <p:cNvSpPr/>
          <p:nvPr/>
        </p:nvSpPr>
        <p:spPr bwMode="auto">
          <a:xfrm>
            <a:off x="6732300" y="3645030"/>
            <a:ext cx="360050" cy="86412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732300" y="4581160"/>
            <a:ext cx="360050" cy="86412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beta* interlock limits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1" y="1988800"/>
            <a:ext cx="7633059" cy="496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53659" y="436513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Limit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30" y="515724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Limit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9" name="Explosion 1 8"/>
          <p:cNvSpPr/>
          <p:nvPr/>
        </p:nvSpPr>
        <p:spPr bwMode="auto">
          <a:xfrm>
            <a:off x="6228230" y="3573020"/>
            <a:ext cx="576080" cy="360050"/>
          </a:xfrm>
          <a:prstGeom prst="irregularSeal1">
            <a:avLst/>
          </a:prstGeom>
          <a:solidFill>
            <a:srgbClr val="FF0000"/>
          </a:solidFill>
          <a:ln w="12700" cap="sq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6444260" y="4149100"/>
            <a:ext cx="64809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843760" y="4221110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Gap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rot="16200000" flipH="1">
            <a:off x="2958973" y="4840393"/>
            <a:ext cx="608030" cy="16968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21575" y="3604970"/>
            <a:ext cx="1502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1.5 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0772" y="5229250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1.5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1 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497180" cy="180025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Attempt to adjust/tighten the beta* limits for TCTs in IR1/5 failed (dump at 1 m) due to the granularity of the beta* info in the timing (0.1 m).</a:t>
            </a:r>
          </a:p>
          <a:p>
            <a:pPr lvl="1"/>
            <a:r>
              <a:rPr lang="en-US" dirty="0" smtClean="0"/>
              <a:t>Improved (and working) version tested last night.</a:t>
            </a:r>
          </a:p>
          <a:p>
            <a:pPr lvl="1"/>
            <a:r>
              <a:rPr lang="en-US" dirty="0" smtClean="0"/>
              <a:t>Beta* limits deactivated for the moment, normal position interlocks active of course !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1512210"/>
          </a:xfrm>
        </p:spPr>
        <p:txBody>
          <a:bodyPr/>
          <a:lstStyle/>
          <a:p>
            <a:r>
              <a:rPr lang="en-US" sz="2000" dirty="0" smtClean="0"/>
              <a:t>Since we have ramped up the number of bunches to 1380, the vacuum in LSS2 has degraded a lot. ALICE cannot switch on in stable beams.</a:t>
            </a:r>
          </a:p>
          <a:p>
            <a:pPr lvl="1"/>
            <a:r>
              <a:rPr lang="en-US" sz="1800" dirty="0" smtClean="0"/>
              <a:t>No (significant) cleaning observed..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5122" name="Picture 2" descr="\\cern.ch\dfs\Users\j\jwenning\Documents\Talks\Coordination\VacIR2.wk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8069"/>
            <a:ext cx="9144000" cy="47233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7532" y="461311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264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569" y="461311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480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699" y="461311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912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0584" y="3140960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1380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983" y="486920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1E-8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640" y="234885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1E-7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210" y="2420860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TDI parking </a:t>
            </a:r>
          </a:p>
          <a:p>
            <a:r>
              <a:rPr lang="en-US" sz="1600" b="1" dirty="0" smtClean="0">
                <a:solidFill>
                  <a:srgbClr val="FFC000"/>
                </a:solidFill>
              </a:rPr>
              <a:t>to ± 40 mm</a:t>
            </a:r>
            <a:endParaRPr lang="en-US" sz="1600" b="1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 rot="5400000">
            <a:off x="6358900" y="3538946"/>
            <a:ext cx="820954" cy="55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2520350"/>
          </a:xfrm>
        </p:spPr>
        <p:txBody>
          <a:bodyPr/>
          <a:lstStyle/>
          <a:p>
            <a:r>
              <a:rPr lang="en-US" sz="2000" dirty="0" smtClean="0"/>
              <a:t>The highest pressure are observed near the ZDC / special 80cm </a:t>
            </a:r>
            <a:r>
              <a:rPr lang="en-US" sz="2000" dirty="0" smtClean="0">
                <a:sym typeface="Symbol"/>
              </a:rPr>
              <a:t></a:t>
            </a:r>
            <a:r>
              <a:rPr lang="en-US" sz="2000" dirty="0" smtClean="0"/>
              <a:t> vacuum chamber (no solenoids, no NEG).</a:t>
            </a:r>
          </a:p>
          <a:p>
            <a:r>
              <a:rPr lang="en-US" sz="2000" dirty="0" smtClean="0"/>
              <a:t>According to vacuum colleagues this could be electron cloud – following the reversal of polarity.</a:t>
            </a:r>
          </a:p>
          <a:p>
            <a:pPr lvl="1"/>
            <a:r>
              <a:rPr lang="en-US" sz="1600" dirty="0" smtClean="0"/>
              <a:t>Steady pressure rise at injection. 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2420860"/>
            <a:ext cx="8909890" cy="36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fill 2092 – 1380b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777" y="1196690"/>
            <a:ext cx="64046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2555720" y="3501010"/>
            <a:ext cx="576080" cy="223231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95920" y="3573020"/>
            <a:ext cx="576080" cy="223231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770" y="764630"/>
            <a:ext cx="1106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Vacuum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  <a:endCxn id="7" idx="0"/>
          </p:cNvCxnSpPr>
          <p:nvPr/>
        </p:nvCxnSpPr>
        <p:spPr bwMode="auto">
          <a:xfrm rot="5400000">
            <a:off x="1988277" y="2020224"/>
            <a:ext cx="2336270" cy="62530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 rot="16200000" flipH="1">
            <a:off x="2672370" y="1961432"/>
            <a:ext cx="2408282" cy="81489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Steady losses 2092 – normalized to threshold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668" y="1196975"/>
            <a:ext cx="64046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0190" y="2924930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RS12 = 84 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2555720" y="2708900"/>
            <a:ext cx="648090" cy="56263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00" y="692620"/>
            <a:ext cx="5892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IR1 &amp; 5 triplets at 30-40% of threshold (luminosity)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vacuum – IR8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692620"/>
            <a:ext cx="8748580" cy="1872260"/>
          </a:xfrm>
        </p:spPr>
        <p:txBody>
          <a:bodyPr/>
          <a:lstStyle/>
          <a:p>
            <a:r>
              <a:rPr lang="en-US" sz="2000" dirty="0" smtClean="0"/>
              <a:t>Since Saturday afternoon, vacuum spikes at Pt8 (in particular R8) have re-appeared.</a:t>
            </a:r>
          </a:p>
          <a:p>
            <a:pPr lvl="1"/>
            <a:r>
              <a:rPr lang="en-US" sz="1800" dirty="0" smtClean="0"/>
              <a:t>2 beam dumps on flat top in night Saturday-Sunday on TCTVB.4R8</a:t>
            </a:r>
          </a:p>
          <a:p>
            <a:pPr lvl="1"/>
            <a:r>
              <a:rPr lang="en-US" sz="1800" dirty="0" smtClean="0"/>
              <a:t>Started/degraded after change of TDI parking – coincidence?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2644697"/>
            <a:ext cx="8820590" cy="380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8593" y="5661310"/>
            <a:ext cx="569387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0152" y="5661310"/>
            <a:ext cx="64152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2056" y="5661310"/>
            <a:ext cx="484428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79134" y="2442356"/>
            <a:ext cx="2501006" cy="33855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TDI parking to ± 40 mm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 rot="5400000">
            <a:off x="3734217" y="3375776"/>
            <a:ext cx="1190286" cy="55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IR8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1296180"/>
          </a:xfrm>
        </p:spPr>
        <p:txBody>
          <a:bodyPr/>
          <a:lstStyle/>
          <a:p>
            <a:r>
              <a:rPr lang="en-US" dirty="0" smtClean="0"/>
              <a:t>BS regulation apparently OK – </a:t>
            </a:r>
            <a:r>
              <a:rPr lang="en-US" u="sng" dirty="0" smtClean="0">
                <a:solidFill>
                  <a:srgbClr val="008000"/>
                </a:solidFill>
              </a:rPr>
              <a:t>worth checking today !</a:t>
            </a:r>
          </a:p>
          <a:p>
            <a:r>
              <a:rPr lang="en-US" dirty="0" smtClean="0"/>
              <a:t>Vacuum activity already present during injection.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2132820"/>
            <a:ext cx="8970163" cy="291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and more issues…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51117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first machine access after the TS was last Friday !</a:t>
            </a:r>
          </a:p>
          <a:p>
            <a:pPr lvl="1"/>
            <a:r>
              <a:rPr lang="en-US" dirty="0" smtClean="0"/>
              <a:t>‘No HW issue period’ extended well into week 36.</a:t>
            </a:r>
          </a:p>
          <a:p>
            <a:pPr lvl="1"/>
            <a:r>
              <a:rPr lang="en-US" dirty="0" smtClean="0"/>
              <a:t>What a pleasure – probably helped by the low intensity !</a:t>
            </a:r>
          </a:p>
          <a:p>
            <a:r>
              <a:rPr lang="en-US" dirty="0" smtClean="0"/>
              <a:t>Two ‘spurious’ events on RB.81 (stable beams) and RB.12 (injection).</a:t>
            </a:r>
          </a:p>
          <a:p>
            <a:pPr lvl="1"/>
            <a:r>
              <a:rPr lang="en-US" dirty="0" smtClean="0"/>
              <a:t>Quench loop opened, but source not identified.</a:t>
            </a:r>
          </a:p>
          <a:p>
            <a:pPr lvl="1"/>
            <a:r>
              <a:rPr lang="en-US" dirty="0" smtClean="0"/>
              <a:t>MP3 still investigating.</a:t>
            </a:r>
          </a:p>
          <a:p>
            <a:r>
              <a:rPr lang="en-US" dirty="0" smtClean="0"/>
              <a:t>Tune signals not always at their best – in particular with low number of bunches.</a:t>
            </a:r>
          </a:p>
          <a:p>
            <a:pPr lvl="1"/>
            <a:r>
              <a:rPr lang="en-US" dirty="0" smtClean="0"/>
              <a:t>Lead to a few RQTD/F trips (&amp; dumps).</a:t>
            </a:r>
          </a:p>
          <a:p>
            <a:pPr lvl="1"/>
            <a:r>
              <a:rPr lang="en-US" dirty="0" smtClean="0"/>
              <a:t>Switch QFB off when signals to poor.</a:t>
            </a:r>
          </a:p>
          <a:p>
            <a:pPr lvl="1"/>
            <a:r>
              <a:rPr lang="en-US" dirty="0" smtClean="0"/>
              <a:t>Seems OK with 900+ bunches.</a:t>
            </a:r>
          </a:p>
          <a:p>
            <a:pPr lvl="1"/>
            <a:r>
              <a:rPr lang="en-US" dirty="0" smtClean="0"/>
              <a:t>Worth checking (and correcting the tunes) before/after collision.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dirty="0" smtClean="0"/>
              <a:t>Sunday 10:40 – power cut </a:t>
            </a:r>
            <a:r>
              <a:rPr lang="en-US" dirty="0" smtClean="0"/>
              <a:t>– affected mostly </a:t>
            </a:r>
            <a:r>
              <a:rPr lang="en-US" dirty="0" err="1" smtClean="0"/>
              <a:t>Meyrin</a:t>
            </a:r>
            <a:r>
              <a:rPr lang="en-US" dirty="0" smtClean="0"/>
              <a:t> and P18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S12 off.</a:t>
            </a:r>
          </a:p>
          <a:p>
            <a:pPr lvl="1"/>
            <a:r>
              <a:rPr lang="en-US" dirty="0" smtClean="0"/>
              <a:t>LHC RF off.</a:t>
            </a:r>
          </a:p>
          <a:p>
            <a:pPr lvl="1"/>
            <a:r>
              <a:rPr lang="en-US" dirty="0" smtClean="0"/>
              <a:t>LHC collimator motors ok.</a:t>
            </a:r>
          </a:p>
          <a:p>
            <a:pPr lvl="1"/>
            <a:r>
              <a:rPr lang="en-US" dirty="0" err="1" smtClean="0"/>
              <a:t>Meyrin</a:t>
            </a:r>
            <a:r>
              <a:rPr lang="en-US" dirty="0" smtClean="0"/>
              <a:t> site </a:t>
            </a:r>
            <a:r>
              <a:rPr lang="en-US" dirty="0" smtClean="0"/>
              <a:t>machines hit </a:t>
            </a:r>
            <a:r>
              <a:rPr lang="en-US" dirty="0" smtClean="0"/>
              <a:t>severely (PS, PSB, LINAC off).</a:t>
            </a:r>
          </a:p>
          <a:p>
            <a:pPr lvl="1"/>
            <a:r>
              <a:rPr lang="en-US" dirty="0" smtClean="0"/>
              <a:t>SPS basically OK.</a:t>
            </a:r>
          </a:p>
          <a:p>
            <a:endParaRPr lang="en-US" dirty="0" smtClean="0"/>
          </a:p>
          <a:p>
            <a:r>
              <a:rPr lang="en-US" dirty="0" err="1" smtClean="0"/>
              <a:t>Cryo</a:t>
            </a:r>
            <a:r>
              <a:rPr lang="en-US" dirty="0" smtClean="0"/>
              <a:t> recovered this morning at 04:00.</a:t>
            </a:r>
          </a:p>
          <a:p>
            <a:pPr lvl="1"/>
            <a:r>
              <a:rPr lang="en-US" dirty="0" smtClean="0"/>
              <a:t>Pre-cycled.</a:t>
            </a:r>
          </a:p>
          <a:p>
            <a:pPr lvl="1"/>
            <a:r>
              <a:rPr lang="en-US" dirty="0" smtClean="0"/>
              <a:t>Injection…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692620"/>
            <a:ext cx="8229600" cy="5111750"/>
          </a:xfrm>
        </p:spPr>
        <p:txBody>
          <a:bodyPr/>
          <a:lstStyle/>
          <a:p>
            <a:r>
              <a:rPr lang="en-US" dirty="0" smtClean="0"/>
              <a:t>Beta* 1 m works very well and was ready faster than we dared to hope !</a:t>
            </a:r>
          </a:p>
          <a:p>
            <a:pPr lvl="1"/>
            <a:r>
              <a:rPr lang="en-US" dirty="0" smtClean="0"/>
              <a:t>Luminosity increase already in the pocket !</a:t>
            </a:r>
          </a:p>
          <a:p>
            <a:pPr lvl="1"/>
            <a:r>
              <a:rPr lang="en-US" dirty="0" smtClean="0"/>
              <a:t>Of course higher </a:t>
            </a:r>
            <a:r>
              <a:rPr lang="en-US" dirty="0" err="1" smtClean="0"/>
              <a:t>lumi</a:t>
            </a:r>
            <a:r>
              <a:rPr lang="en-US" dirty="0" smtClean="0"/>
              <a:t> means more frequent SEUs…</a:t>
            </a:r>
          </a:p>
          <a:p>
            <a:pPr lvl="1"/>
            <a:r>
              <a:rPr lang="en-US" dirty="0" smtClean="0"/>
              <a:t>Thank you to the reduced teams that made it work while most of CERN was at IPAC !</a:t>
            </a:r>
          </a:p>
          <a:p>
            <a:r>
              <a:rPr lang="en-US" dirty="0" smtClean="0"/>
              <a:t>Outstanding issues are related to the vacuum situations in IR2 and IR8.</a:t>
            </a:r>
          </a:p>
          <a:p>
            <a:pPr lvl="1"/>
            <a:r>
              <a:rPr lang="en-US" dirty="0" smtClean="0"/>
              <a:t>Probably different causes.</a:t>
            </a:r>
          </a:p>
          <a:p>
            <a:pPr lvl="1"/>
            <a:r>
              <a:rPr lang="en-US" dirty="0" smtClean="0"/>
              <a:t>TDI parking back to ±20 mm for the moment.</a:t>
            </a:r>
          </a:p>
          <a:p>
            <a:r>
              <a:rPr lang="en-US" dirty="0" smtClean="0"/>
              <a:t>Injection (boundary) conditions to be checked.</a:t>
            </a:r>
          </a:p>
          <a:p>
            <a:pPr lvl="1"/>
            <a:r>
              <a:rPr lang="en-US" dirty="0" smtClean="0"/>
              <a:t>TCLIA.R2, steering, scraping.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end week 35 &amp; week 36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077" y="836640"/>
            <a:ext cx="9185077" cy="48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6042" y="542554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Sat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740" y="542554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Sun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016" y="5445280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Mon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1166" y="5425543"/>
            <a:ext cx="488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Tue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1538" y="5445280"/>
            <a:ext cx="55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Wed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4447" y="5425543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Thu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7073" y="5425543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Fri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3712" y="542554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Sat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410" y="542554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FCAFF"/>
                </a:solidFill>
              </a:rPr>
              <a:t>Sun</a:t>
            </a:r>
            <a:endParaRPr lang="en-US" sz="1400" b="1" dirty="0">
              <a:solidFill>
                <a:srgbClr val="9FCA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580" y="191679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ALICE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7911" y="1844780"/>
            <a:ext cx="668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TCTs,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loss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maps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880" y="2149968"/>
            <a:ext cx="6527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Loss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maps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979" y="1933938"/>
            <a:ext cx="9012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Setup,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aperture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91017" y="148473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LR BB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test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770" y="2132820"/>
            <a:ext cx="6527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Loss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maps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7228" y="1700760"/>
            <a:ext cx="950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Ramp up</a:t>
            </a:r>
          </a:p>
        </p:txBody>
      </p:sp>
      <p:sp>
        <p:nvSpPr>
          <p:cNvPr id="24" name="Right Arrow 23"/>
          <p:cNvSpPr/>
          <p:nvPr/>
        </p:nvSpPr>
        <p:spPr bwMode="auto">
          <a:xfrm>
            <a:off x="5580140" y="3788545"/>
            <a:ext cx="2520350" cy="79480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40" y="4005080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1380 bunches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6420" y="1196690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Power cut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052670"/>
            <a:ext cx="8229600" cy="5111750"/>
          </a:xfrm>
        </p:spPr>
        <p:txBody>
          <a:bodyPr/>
          <a:lstStyle/>
          <a:p>
            <a:r>
              <a:rPr lang="en-US" dirty="0" smtClean="0"/>
              <a:t>BLM SW update (C. </a:t>
            </a:r>
            <a:r>
              <a:rPr lang="en-US" dirty="0" err="1" smtClean="0"/>
              <a:t>Zamantzas</a:t>
            </a:r>
            <a:r>
              <a:rPr lang="en-US" dirty="0" smtClean="0"/>
              <a:t>, S. Jackson).</a:t>
            </a:r>
          </a:p>
          <a:p>
            <a:r>
              <a:rPr lang="en-US" dirty="0" smtClean="0"/>
              <a:t>Damper dynamic range adjustment (partial saturation on some bunches for average of 1.3E11).</a:t>
            </a:r>
          </a:p>
          <a:p>
            <a:r>
              <a:rPr lang="en-US" dirty="0" smtClean="0"/>
              <a:t>CMS observing its vacuum conditions on </a:t>
            </a:r>
            <a:r>
              <a:rPr lang="en-US" dirty="0" smtClean="0"/>
              <a:t>R5 </a:t>
            </a:r>
            <a:r>
              <a:rPr lang="en-US" dirty="0" smtClean="0"/>
              <a:t>side.</a:t>
            </a:r>
          </a:p>
          <a:p>
            <a:pPr lvl="1"/>
            <a:r>
              <a:rPr lang="en-US" dirty="0" smtClean="0"/>
              <a:t>Agreed procedure with </a:t>
            </a:r>
            <a:r>
              <a:rPr lang="en-US" dirty="0" err="1" smtClean="0"/>
              <a:t>vac</a:t>
            </a:r>
            <a:r>
              <a:rPr lang="en-US" dirty="0" smtClean="0"/>
              <a:t> colleagues if pressure rises again.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Silence – on </a:t>
            </a:r>
            <a:r>
              <a:rPr lang="en-US" dirty="0" err="1" smtClean="0"/>
              <a:t>tourne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1872260"/>
          </a:xfrm>
        </p:spPr>
        <p:txBody>
          <a:bodyPr/>
          <a:lstStyle/>
          <a:p>
            <a:r>
              <a:rPr lang="en-US" dirty="0" smtClean="0"/>
              <a:t>France 2 will film in the CCC today 13:30 – 17:00.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They will block parking space.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Expect perturbations 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820" y="2420860"/>
            <a:ext cx="5259700" cy="39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20508831">
            <a:off x="756542" y="3361280"/>
            <a:ext cx="4001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Staring the week 37 coordinators: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Arduini</a:t>
            </a:r>
            <a:endParaRPr lang="en-US" dirty="0" smtClean="0"/>
          </a:p>
          <a:p>
            <a:r>
              <a:rPr lang="en-US" dirty="0" smtClean="0"/>
              <a:t>R. </a:t>
            </a:r>
            <a:r>
              <a:rPr lang="en-US" dirty="0" err="1" smtClean="0"/>
              <a:t>Assmann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polarity 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620610"/>
            <a:ext cx="8229600" cy="1872260"/>
          </a:xfrm>
        </p:spPr>
        <p:txBody>
          <a:bodyPr/>
          <a:lstStyle/>
          <a:p>
            <a:r>
              <a:rPr lang="en-US" dirty="0" smtClean="0"/>
              <a:t>Main (side) effects of the ALICE polarity reversal:</a:t>
            </a:r>
          </a:p>
          <a:p>
            <a:pPr lvl="1"/>
            <a:r>
              <a:rPr lang="en-US" sz="1800" dirty="0" smtClean="0"/>
              <a:t>Change in coupling ~ 0.002-0.003.</a:t>
            </a:r>
          </a:p>
          <a:p>
            <a:pPr lvl="1"/>
            <a:r>
              <a:rPr lang="en-US" sz="1800" dirty="0" smtClean="0"/>
              <a:t>Horizontal orbit change due to coupling of </a:t>
            </a:r>
          </a:p>
          <a:p>
            <a:pPr lvl="1">
              <a:buNone/>
            </a:pPr>
            <a:r>
              <a:rPr lang="en-US" sz="1800" dirty="0" smtClean="0"/>
              <a:t>	the large vertical spectrometer + Xing bumps </a:t>
            </a:r>
          </a:p>
          <a:p>
            <a:pPr lvl="1">
              <a:buNone/>
            </a:pPr>
            <a:r>
              <a:rPr lang="en-US" sz="1800" dirty="0" smtClean="0"/>
              <a:t>	into the horizontal plane.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Re-alignment of TCTs in IR2 and of injection protection around the inverted external Xing angle.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3501010"/>
            <a:ext cx="727301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07880" y="3081164"/>
            <a:ext cx="5221687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C0066"/>
                </a:solidFill>
              </a:rPr>
              <a:t>Orbit change  at 450 </a:t>
            </a:r>
            <a:r>
              <a:rPr lang="en-US" sz="1600" b="1" dirty="0" err="1" smtClean="0">
                <a:solidFill>
                  <a:srgbClr val="CC0066"/>
                </a:solidFill>
              </a:rPr>
              <a:t>GeV</a:t>
            </a:r>
            <a:r>
              <a:rPr lang="en-US" sz="1600" b="1" dirty="0" smtClean="0">
                <a:solidFill>
                  <a:srgbClr val="CC0066"/>
                </a:solidFill>
              </a:rPr>
              <a:t> due to ALICE </a:t>
            </a:r>
            <a:r>
              <a:rPr lang="en-US" sz="1600" b="1" dirty="0" err="1" smtClean="0">
                <a:solidFill>
                  <a:srgbClr val="CC0066"/>
                </a:solidFill>
              </a:rPr>
              <a:t>pol</a:t>
            </a:r>
            <a:r>
              <a:rPr lang="en-US" sz="1600" b="1" dirty="0" smtClean="0">
                <a:solidFill>
                  <a:srgbClr val="CC0066"/>
                </a:solidFill>
              </a:rPr>
              <a:t> reversal </a:t>
            </a:r>
          </a:p>
          <a:p>
            <a:r>
              <a:rPr lang="en-US" sz="1600" b="1" dirty="0" smtClean="0">
                <a:solidFill>
                  <a:srgbClr val="CC0066"/>
                </a:solidFill>
              </a:rPr>
              <a:t>(excluding expected external Xing angle)</a:t>
            </a:r>
            <a:endParaRPr lang="en-US" sz="1600" b="1" dirty="0">
              <a:solidFill>
                <a:srgbClr val="CC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50" y="1340710"/>
            <a:ext cx="226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 Easy to correct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 bwMode="auto">
          <a:xfrm>
            <a:off x="6012200" y="1052670"/>
            <a:ext cx="360050" cy="1296180"/>
          </a:xfrm>
          <a:prstGeom prst="rightBrace">
            <a:avLst/>
          </a:prstGeom>
          <a:noFill/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Triplet aperture measurements – week 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363390" cy="4463660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</a:rPr>
              <a:t>Aperture confirmed at 1 m: there is enough aperture for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*=</a:t>
            </a:r>
            <a:r>
              <a:rPr lang="en-US" dirty="0" smtClean="0">
                <a:solidFill>
                  <a:srgbClr val="FF0000"/>
                </a:solidFill>
              </a:rPr>
              <a:t>1m &amp; 120 µ</a:t>
            </a:r>
            <a:r>
              <a:rPr lang="en-US" dirty="0" err="1" smtClean="0">
                <a:solidFill>
                  <a:srgbClr val="FF0000"/>
                </a:solidFill>
              </a:rPr>
              <a:t>rad</a:t>
            </a:r>
            <a:r>
              <a:rPr lang="en-US" dirty="0" smtClean="0">
                <a:solidFill>
                  <a:srgbClr val="FF0000"/>
                </a:solidFill>
              </a:rPr>
              <a:t> Xing angles, with around 2 sigma additional margin.</a:t>
            </a:r>
          </a:p>
          <a:p>
            <a:pPr marL="742950" lvl="2" indent="-342900">
              <a:buSzPct val="75000"/>
            </a:pPr>
            <a:r>
              <a:rPr lang="en-US" b="1" dirty="0" smtClean="0">
                <a:solidFill>
                  <a:srgbClr val="0000FF"/>
                </a:solidFill>
              </a:rPr>
              <a:t>Consistent with measurements at 1.5 m beta*.</a:t>
            </a:r>
          </a:p>
          <a:p>
            <a:r>
              <a:rPr lang="en-US" sz="2000" dirty="0" smtClean="0"/>
              <a:t>For the squeezed/separated case:</a:t>
            </a:r>
          </a:p>
          <a:p>
            <a:pPr lvl="1"/>
            <a:r>
              <a:rPr lang="en-US" sz="1800" b="1" dirty="0" smtClean="0"/>
              <a:t>Aperture &gt;16 </a:t>
            </a:r>
            <a:r>
              <a:rPr lang="en-US" sz="1800" b="1" dirty="0" err="1" smtClean="0"/>
              <a:t>sigmas</a:t>
            </a:r>
            <a:r>
              <a:rPr lang="en-US" sz="1800" b="1" dirty="0" smtClean="0"/>
              <a:t> </a:t>
            </a:r>
            <a:r>
              <a:rPr lang="en-US" sz="1800" dirty="0" smtClean="0"/>
              <a:t>in the separation plane (IP1 H &amp; IP5 V)</a:t>
            </a:r>
          </a:p>
          <a:p>
            <a:r>
              <a:rPr lang="en-US" sz="2000" dirty="0" smtClean="0"/>
              <a:t>For the crossing plane in collision conditions (with </a:t>
            </a:r>
            <a:r>
              <a:rPr lang="en-US" sz="2000" dirty="0" err="1" smtClean="0"/>
              <a:t>lumi</a:t>
            </a:r>
            <a:r>
              <a:rPr lang="en-US" sz="2000" dirty="0" smtClean="0"/>
              <a:t> scan corrections):</a:t>
            </a:r>
          </a:p>
          <a:p>
            <a:pPr lvl="1"/>
            <a:r>
              <a:rPr lang="en-US" sz="1800" b="1" dirty="0" smtClean="0"/>
              <a:t>Aperture at 14.8 -&gt; 15.3 </a:t>
            </a:r>
            <a:r>
              <a:rPr lang="en-US" sz="1800" b="1" dirty="0" err="1" smtClean="0"/>
              <a:t>sigmas</a:t>
            </a:r>
            <a:r>
              <a:rPr lang="en-US" sz="1800" dirty="0" smtClean="0"/>
              <a:t> (IP1 V)</a:t>
            </a:r>
          </a:p>
          <a:p>
            <a:pPr lvl="1"/>
            <a:r>
              <a:rPr lang="en-US" sz="1800" b="1" dirty="0" smtClean="0"/>
              <a:t>Aperture at 15.3 -&gt; 15.8 </a:t>
            </a:r>
            <a:r>
              <a:rPr lang="en-US" sz="1800" b="1" dirty="0" err="1" smtClean="0"/>
              <a:t>sigmas</a:t>
            </a:r>
            <a:r>
              <a:rPr lang="en-US" sz="1800" b="1" dirty="0" smtClean="0"/>
              <a:t> </a:t>
            </a:r>
            <a:r>
              <a:rPr lang="en-US" sz="1800" dirty="0" smtClean="0"/>
              <a:t>(IP5 H)</a:t>
            </a:r>
          </a:p>
          <a:p>
            <a:r>
              <a:rPr lang="en-US" sz="2000" dirty="0" smtClean="0"/>
              <a:t>Probe intensity loss maps with the TCTs opened to </a:t>
            </a:r>
            <a:r>
              <a:rPr lang="en-US" sz="2000" b="1" u="sng" dirty="0" smtClean="0"/>
              <a:t>14 sigma</a:t>
            </a:r>
            <a:r>
              <a:rPr lang="en-US" sz="2000" b="1" dirty="0" smtClean="0"/>
              <a:t> </a:t>
            </a:r>
            <a:r>
              <a:rPr lang="en-US" sz="2000" dirty="0" smtClean="0"/>
              <a:t>(= nominal + 2.2 sigma) did not show any losses at the triplets.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05/09/2011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Triplet aperture check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560" y="764630"/>
            <a:ext cx="6192860" cy="509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229600" cy="158422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Loss maps with the TCTs opened to </a:t>
            </a:r>
            <a:r>
              <a:rPr lang="en-US" sz="2000" b="1" u="sng" dirty="0" smtClean="0"/>
              <a:t>14 sigma</a:t>
            </a:r>
            <a:r>
              <a:rPr lang="en-US" sz="2000" b="1" dirty="0" smtClean="0"/>
              <a:t> </a:t>
            </a:r>
            <a:r>
              <a:rPr lang="en-US" sz="2000" dirty="0" smtClean="0"/>
              <a:t>(= nominal + 2.2 sigma) were repeated with </a:t>
            </a:r>
            <a:r>
              <a:rPr lang="en-US" sz="2000" u="sng" dirty="0" smtClean="0"/>
              <a:t>separated beams at the end of the squeeze</a:t>
            </a:r>
            <a:r>
              <a:rPr lang="en-US" sz="2000" dirty="0" smtClean="0"/>
              <a:t> (=tightest case) with one nominal bunch per beam.</a:t>
            </a:r>
          </a:p>
          <a:p>
            <a:pPr lvl="1"/>
            <a:r>
              <a:rPr lang="en-US" dirty="0" smtClean="0"/>
              <a:t>No/very low losses at the triplets – confirm aperture margins.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51650" y="321297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 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beam-beam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864120"/>
          </a:xfrm>
        </p:spPr>
        <p:txBody>
          <a:bodyPr/>
          <a:lstStyle/>
          <a:p>
            <a:r>
              <a:rPr lang="en-US" dirty="0" smtClean="0"/>
              <a:t>Beam-beam separation below 6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for 100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 smtClean="0"/>
          </a:p>
          <a:p>
            <a:pPr lvl="1"/>
            <a:r>
              <a:rPr lang="en-US" dirty="0" smtClean="0"/>
              <a:t>With 120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 ~ equivalent to nominal (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0.55 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34EDEB-5CDF-45D2-9C5E-FC5C40FD665F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1772770"/>
            <a:ext cx="6552910" cy="457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32092" y="5445280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W. Herr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19840" y="4581160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Triplet</a:t>
            </a:r>
            <a:endParaRPr lang="en-US" sz="1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8130" y="4653170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Triplet</a:t>
            </a:r>
            <a:endParaRPr lang="en-US" sz="1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90" y="4149100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1m, 100 </a:t>
            </a:r>
            <a:r>
              <a:rPr lang="en-US" sz="1600" b="1" dirty="0" err="1" smtClean="0">
                <a:solidFill>
                  <a:srgbClr val="008000"/>
                </a:solidFill>
              </a:rPr>
              <a:t>urad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90" y="3789050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1m, 120 </a:t>
            </a:r>
            <a:r>
              <a:rPr lang="en-US" sz="1600" b="1" dirty="0" err="1" smtClean="0">
                <a:solidFill>
                  <a:srgbClr val="0000FF"/>
                </a:solidFill>
              </a:rPr>
              <a:t>urad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90" y="3429000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C0066"/>
                </a:solidFill>
              </a:rPr>
              <a:t>1m, 140 </a:t>
            </a:r>
            <a:r>
              <a:rPr lang="en-US" sz="1600" b="1" dirty="0" err="1" smtClean="0">
                <a:solidFill>
                  <a:srgbClr val="CC0066"/>
                </a:solidFill>
              </a:rPr>
              <a:t>urad</a:t>
            </a:r>
            <a:endParaRPr lang="en-US" sz="16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90" y="3162456"/>
            <a:ext cx="1611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1.5m, 120 </a:t>
            </a:r>
            <a:r>
              <a:rPr lang="en-US" sz="1600" b="1" dirty="0" err="1" smtClean="0">
                <a:solidFill>
                  <a:srgbClr val="FF0000"/>
                </a:solidFill>
              </a:rPr>
              <a:t>urad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beam-beam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30" y="1704339"/>
            <a:ext cx="5652150" cy="482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501010"/>
            <a:ext cx="3240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Gave problems with tight collimators and 100 </a:t>
            </a:r>
            <a:r>
              <a:rPr lang="en-US" dirty="0" err="1" smtClean="0">
                <a:solidFill>
                  <a:srgbClr val="FF0000"/>
                </a:solidFill>
              </a:rPr>
              <a:t>urad</a:t>
            </a:r>
            <a:r>
              <a:rPr lang="en-US" dirty="0" smtClean="0">
                <a:solidFill>
                  <a:srgbClr val="FF0000"/>
                </a:solidFill>
              </a:rPr>
              <a:t> Xing angle!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400" y="292493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125 hours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516270" y="2852920"/>
            <a:ext cx="720100" cy="36005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08130" y="2996940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Collide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60" y="620610"/>
            <a:ext cx="8229600" cy="151221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long range beam-beam test with 84b was finally performed Tuesday evening.</a:t>
            </a:r>
          </a:p>
          <a:p>
            <a:pPr lvl="1"/>
            <a:r>
              <a:rPr lang="en-US" dirty="0" smtClean="0"/>
              <a:t>Totally smooth.. </a:t>
            </a:r>
            <a:r>
              <a:rPr lang="en-US" dirty="0" smtClean="0">
                <a:solidFill>
                  <a:srgbClr val="CC0066"/>
                </a:solidFill>
              </a:rPr>
              <a:t>Luminosity consisted with beta* of 1 m.</a:t>
            </a:r>
          </a:p>
          <a:p>
            <a:pPr lvl="1"/>
            <a:r>
              <a:rPr lang="en-US" dirty="0" smtClean="0"/>
              <a:t>No change of damper gains, </a:t>
            </a:r>
            <a:r>
              <a:rPr lang="en-US" dirty="0" err="1" smtClean="0"/>
              <a:t>octupoles</a:t>
            </a:r>
            <a:r>
              <a:rPr lang="en-US" dirty="0" smtClean="0"/>
              <a:t> etc </a:t>
            </a:r>
            <a:r>
              <a:rPr lang="en-US" dirty="0" err="1" smtClean="0"/>
              <a:t>wrt</a:t>
            </a:r>
            <a:r>
              <a:rPr lang="en-US" dirty="0" smtClean="0"/>
              <a:t> 1.5 m.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Hackers intermezzo – Stefan is watching you !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9/12/2011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1052670"/>
            <a:ext cx="7933562" cy="528256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497106">
            <a:off x="1418124" y="2079183"/>
            <a:ext cx="6307699" cy="1569660"/>
          </a:xfrm>
          <a:prstGeom prst="rect">
            <a:avLst/>
          </a:prstGeom>
          <a:solidFill>
            <a:srgbClr val="FFFF99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Access to </a:t>
            </a:r>
            <a:r>
              <a:rPr lang="en-US" sz="2400" b="1" dirty="0" err="1" smtClean="0">
                <a:solidFill>
                  <a:srgbClr val="FF0000"/>
                </a:solidFill>
              </a:rPr>
              <a:t>eLogbook</a:t>
            </a:r>
            <a:r>
              <a:rPr lang="en-US" sz="2400" b="1" dirty="0" smtClean="0">
                <a:solidFill>
                  <a:srgbClr val="FF0000"/>
                </a:solidFill>
              </a:rPr>
              <a:t> from outside CERN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blocked by IT security Tuesday evening !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(for ~ 24 hours)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950" y="566131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and we got some expected privacy…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44217</TotalTime>
  <Words>1817</Words>
  <Application>Microsoft Office PowerPoint</Application>
  <PresentationFormat>On-screen Show (4:3)</PresentationFormat>
  <Paragraphs>432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Pixel</vt:lpstr>
      <vt:lpstr>Summary week 36</vt:lpstr>
      <vt:lpstr>Week 35 and 36 – commissioning plan</vt:lpstr>
      <vt:lpstr>Overview end week 35 &amp; week 36</vt:lpstr>
      <vt:lpstr>ALICE polarity reversal</vt:lpstr>
      <vt:lpstr>Triplet aperture measurements – week 35</vt:lpstr>
      <vt:lpstr>Triplet aperture check</vt:lpstr>
      <vt:lpstr>Long range beam-beam separation</vt:lpstr>
      <vt:lpstr>Long range beam-beam</vt:lpstr>
      <vt:lpstr>Hackers intermezzo – Stefan is watching you !</vt:lpstr>
      <vt:lpstr>RP settings</vt:lpstr>
      <vt:lpstr>Wednesday morning – setup completed !</vt:lpstr>
      <vt:lpstr>Rocket ramp up</vt:lpstr>
      <vt:lpstr>Stable beams</vt:lpstr>
      <vt:lpstr>Stable beams fill list</vt:lpstr>
      <vt:lpstr>&gt; 3 fb-1 end of week 37 !</vt:lpstr>
      <vt:lpstr>Injection of beam1</vt:lpstr>
      <vt:lpstr>TCLIA issue</vt:lpstr>
      <vt:lpstr>TCLIA issue</vt:lpstr>
      <vt:lpstr>Injection status</vt:lpstr>
      <vt:lpstr>Collimator beta* interlock limits</vt:lpstr>
      <vt:lpstr>ALICE vacuum</vt:lpstr>
      <vt:lpstr>ALICE vacuum</vt:lpstr>
      <vt:lpstr>Losses fill 2092 – 1380b</vt:lpstr>
      <vt:lpstr>Steady losses 2092 – normalized to threshold</vt:lpstr>
      <vt:lpstr>More vacuum – IR8 </vt:lpstr>
      <vt:lpstr>Vacuum IR8</vt:lpstr>
      <vt:lpstr>No and more issues…</vt:lpstr>
      <vt:lpstr>The great final</vt:lpstr>
      <vt:lpstr>The grand summary</vt:lpstr>
      <vt:lpstr>Todo’s</vt:lpstr>
      <vt:lpstr>Silence – on tourne !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3078</cp:revision>
  <dcterms:created xsi:type="dcterms:W3CDTF">2010-07-26T05:43:59Z</dcterms:created>
  <dcterms:modified xsi:type="dcterms:W3CDTF">2011-09-12T07:27:54Z</dcterms:modified>
</cp:coreProperties>
</file>