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3684" r:id="rId2"/>
  </p:sldMasterIdLst>
  <p:notesMasterIdLst>
    <p:notesMasterId r:id="rId10"/>
  </p:notesMasterIdLst>
  <p:handoutMasterIdLst>
    <p:handoutMasterId r:id="rId11"/>
  </p:handoutMasterIdLst>
  <p:sldIdLst>
    <p:sldId id="1165" r:id="rId3"/>
    <p:sldId id="1169" r:id="rId4"/>
    <p:sldId id="1170" r:id="rId5"/>
    <p:sldId id="1167" r:id="rId6"/>
    <p:sldId id="1168" r:id="rId7"/>
    <p:sldId id="1166" r:id="rId8"/>
    <p:sldId id="1162" r:id="rId9"/>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8000"/>
    <a:srgbClr val="FFFF99"/>
    <a:srgbClr val="CC0066"/>
    <a:srgbClr val="99FF99"/>
    <a:srgbClr val="FFCCCC"/>
    <a:srgbClr val="9FCAFF"/>
    <a:srgbClr val="DDDDDD"/>
    <a:srgbClr val="99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68" autoAdjust="0"/>
    <p:restoredTop sz="95286" autoAdjust="0"/>
  </p:normalViewPr>
  <p:slideViewPr>
    <p:cSldViewPr>
      <p:cViewPr>
        <p:scale>
          <a:sx n="86" d="100"/>
          <a:sy n="86" d="100"/>
        </p:scale>
        <p:origin x="-780" y="-48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3282" y="-108"/>
      </p:cViewPr>
      <p:guideLst>
        <p:guide orient="horz" pos="2928"/>
        <p:guide pos="2208"/>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8/18/2011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4CBC8C70-8675-4D13-97D0-687AD0C3AA9D}" type="datetime1">
              <a:rPr lang="en-US" smtClean="0"/>
              <a:pPr/>
              <a:t>8/18/2011</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3EDDED5-FBEA-43F1-B81D-C2ADA50BF04E}" type="datetime1">
              <a:rPr lang="en-US" smtClean="0"/>
              <a:pPr/>
              <a:t>8/18/2011</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65F7DD46-46B8-4FC5-A800-CFEE7965FB39}" type="datetime1">
              <a:rPr lang="en-US" smtClean="0"/>
              <a:pPr/>
              <a:t>8/18/2011</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9F5DCA5C-1D29-43FF-8DB8-3C9A00DC9AC3}" type="datetime1">
              <a:rPr lang="en-US" smtClean="0"/>
              <a:pPr/>
              <a:t>8/18/2011</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D50C6430-D297-485E-B966-78A146B39569}" type="datetime1">
              <a:rPr lang="en-US" smtClean="0"/>
              <a:pPr/>
              <a:t>8/18/2011</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B7DA5914-E663-454A-87E7-FFA9CE9E48E8}" type="datetime1">
              <a:rPr lang="en-US" smtClean="0"/>
              <a:pPr>
                <a:defRPr/>
              </a:pPr>
              <a:t>8/18/2011</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04368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071548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121188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883546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7983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980660"/>
            <a:ext cx="8229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7" name="Footer Placeholder 3"/>
          <p:cNvSpPr>
            <a:spLocks noGrp="1"/>
          </p:cNvSpPr>
          <p:nvPr userDrawn="1">
            <p:ph type="ftr" sz="quarter" idx="10"/>
          </p:nvPr>
        </p:nvSpPr>
        <p:spPr>
          <a:xfrm>
            <a:off x="3124200" y="6632575"/>
            <a:ext cx="2895600" cy="252413"/>
          </a:xfrm>
        </p:spPr>
        <p:txBody>
          <a:bodyPr/>
          <a:lstStyle>
            <a:lvl1pPr>
              <a:defRPr/>
            </a:lvl1p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r>
              <a:rPr lang="en-US" dirty="0" smtClean="0"/>
              <a:t>18/08/2011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6445522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36514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03954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31880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257390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818894-9910-494F-9120-4F762DD9CC1F}" type="datetimeFigureOut">
              <a:rPr lang="en-US" smtClean="0">
                <a:solidFill>
                  <a:prstClr val="black">
                    <a:tint val="75000"/>
                  </a:prstClr>
                </a:solidFill>
              </a:rPr>
              <a:pPr/>
              <a:t>8/18/2011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B673F6-2307-CF44-8AE1-EA81163A411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56724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7E951C3-4DE7-4C15-A4EB-44E1E934E29D}" type="datetime1">
              <a:rPr lang="en-US" smtClean="0"/>
              <a:pPr/>
              <a:t>8/18/2011</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09869CF0-2464-44BC-A522-1FFE37EC1AED}" type="datetime1">
              <a:rPr lang="en-US" smtClean="0"/>
              <a:pPr/>
              <a:t>8/18/2011</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7A6C5F3C-2A54-4A50-9148-40B41C2EEA30}" type="datetime1">
              <a:rPr lang="en-US" smtClean="0"/>
              <a:pPr/>
              <a:t>8/18/2011</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FAE08C82-B5FB-4BAF-8C20-F9A88E7C9452}" type="datetime1">
              <a:rPr lang="en-US" smtClean="0"/>
              <a:pPr/>
              <a:t>8/18/2011</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86497765-40F9-473F-9EEB-A6A20BB94607}" type="datetime1">
              <a:rPr lang="en-US" smtClean="0"/>
              <a:pPr/>
              <a:t>8/18/2011</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E6DFDE7-B080-49E4-B2B0-7C285D54B610}" type="datetime1">
              <a:rPr lang="en-US" smtClean="0"/>
              <a:pPr/>
              <a:t>8/18/2011</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68CB293C-B48B-47FD-AC3A-3C5B7201DA6C}" type="datetime1">
              <a:rPr lang="en-US" smtClean="0"/>
              <a:pPr/>
              <a:t>8/18/2011</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dirty="0" smtClean="0"/>
              <a:t>12/07/2011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eaLnBrk="1" fontAlgn="auto" hangingPunct="1">
              <a:spcBef>
                <a:spcPts val="0"/>
              </a:spcBef>
              <a:spcAft>
                <a:spcPts val="0"/>
              </a:spcAft>
            </a:pPr>
            <a:fld id="{87818894-9910-494F-9120-4F762DD9CC1F}" type="datetimeFigureOut">
              <a:rPr lang="en-US" smtClean="0">
                <a:solidFill>
                  <a:prstClr val="black">
                    <a:tint val="75000"/>
                  </a:prstClr>
                </a:solidFill>
                <a:latin typeface="Calibri"/>
              </a:rPr>
              <a:pPr defTabSz="457200" eaLnBrk="1" fontAlgn="auto" hangingPunct="1">
                <a:spcBef>
                  <a:spcPts val="0"/>
                </a:spcBef>
                <a:spcAft>
                  <a:spcPts val="0"/>
                </a:spcAft>
              </a:pPr>
              <a:t>8/18/2011</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eaLnBrk="1" fontAlgn="auto" hangingPunct="1">
              <a:spcBef>
                <a:spcPts val="0"/>
              </a:spcBef>
              <a:spcAft>
                <a:spcPts val="0"/>
              </a:spcAft>
            </a:pPr>
            <a:fld id="{B6B673F6-2307-CF44-8AE1-EA81163A411C}" type="slidenum">
              <a:rPr lang="en-US" smtClean="0">
                <a:solidFill>
                  <a:prstClr val="black">
                    <a:tint val="75000"/>
                  </a:prstClr>
                </a:solidFill>
                <a:latin typeface="Calibri"/>
              </a:rPr>
              <a:pPr defTabSz="457200"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 xmlns:p14="http://schemas.microsoft.com/office/powerpoint/2010/main" val="20047983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17</a:t>
            </a:r>
            <a:r>
              <a:rPr lang="en-US" baseline="30000" dirty="0" smtClean="0"/>
              <a:t>th</a:t>
            </a:r>
            <a:r>
              <a:rPr lang="en-US" dirty="0" smtClean="0"/>
              <a:t> August</a:t>
            </a:r>
            <a:endParaRPr lang="en-US" dirty="0"/>
          </a:p>
        </p:txBody>
      </p:sp>
      <p:sp>
        <p:nvSpPr>
          <p:cNvPr id="3" name="Content Placeholder 2"/>
          <p:cNvSpPr>
            <a:spLocks noGrp="1"/>
          </p:cNvSpPr>
          <p:nvPr>
            <p:ph idx="1"/>
          </p:nvPr>
        </p:nvSpPr>
        <p:spPr>
          <a:xfrm>
            <a:off x="457200" y="980660"/>
            <a:ext cx="8229600" cy="1584220"/>
          </a:xfrm>
        </p:spPr>
        <p:txBody>
          <a:bodyPr/>
          <a:lstStyle/>
          <a:p>
            <a:r>
              <a:rPr lang="en-US" dirty="0" smtClean="0"/>
              <a:t>Rocky, short fills, initial luminosities are good</a:t>
            </a:r>
          </a:p>
          <a:p>
            <a:r>
              <a:rPr lang="en-US" dirty="0" err="1" smtClean="0"/>
              <a:t>LHCb</a:t>
            </a:r>
            <a:r>
              <a:rPr lang="en-US" dirty="0" smtClean="0"/>
              <a:t> polarity change to negative seems ok</a:t>
            </a:r>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18/08/2011</a:t>
            </a:r>
            <a:endParaRPr lang="en-US" dirty="0"/>
          </a:p>
        </p:txBody>
      </p:sp>
      <p:grpSp>
        <p:nvGrpSpPr>
          <p:cNvPr id="8" name="Group 7"/>
          <p:cNvGrpSpPr/>
          <p:nvPr/>
        </p:nvGrpSpPr>
        <p:grpSpPr>
          <a:xfrm>
            <a:off x="35370" y="2780910"/>
            <a:ext cx="9001250" cy="1973589"/>
            <a:chOff x="323410" y="2780910"/>
            <a:chExt cx="9001250" cy="1973589"/>
          </a:xfrm>
        </p:grpSpPr>
        <p:pic>
          <p:nvPicPr>
            <p:cNvPr id="1026" name="Picture 2"/>
            <p:cNvPicPr>
              <a:picLocks noChangeAspect="1" noChangeArrowheads="1"/>
            </p:cNvPicPr>
            <p:nvPr/>
          </p:nvPicPr>
          <p:blipFill>
            <a:blip r:embed="rId2" cstate="print"/>
            <a:srcRect/>
            <a:stretch>
              <a:fillRect/>
            </a:stretch>
          </p:blipFill>
          <p:spPr bwMode="auto">
            <a:xfrm>
              <a:off x="323410" y="2780910"/>
              <a:ext cx="6048840" cy="194427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508130" y="2780910"/>
              <a:ext cx="3816530" cy="1973589"/>
            </a:xfrm>
            <a:prstGeom prst="rect">
              <a:avLst/>
            </a:prstGeom>
            <a:noFill/>
            <a:ln w="9525">
              <a:noFill/>
              <a:miter lim="800000"/>
              <a:headEnd/>
              <a:tailEnd/>
            </a:ln>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Fills after </a:t>
            </a:r>
            <a:r>
              <a:rPr lang="en-GB" dirty="0" err="1" smtClean="0"/>
              <a:t>cryo</a:t>
            </a:r>
            <a:r>
              <a:rPr lang="en-GB" dirty="0" smtClean="0"/>
              <a:t> recovery</a:t>
            </a:r>
            <a:endParaRPr lang="en-GB" dirty="0"/>
          </a:p>
        </p:txBody>
      </p:sp>
      <p:sp>
        <p:nvSpPr>
          <p:cNvPr id="3" name="Content Placeholder 2"/>
          <p:cNvSpPr>
            <a:spLocks noGrp="1"/>
          </p:cNvSpPr>
          <p:nvPr>
            <p:ph idx="1"/>
          </p:nvPr>
        </p:nvSpPr>
        <p:spPr>
          <a:xfrm>
            <a:off x="467430" y="692620"/>
            <a:ext cx="8435400" cy="5544770"/>
          </a:xfrm>
        </p:spPr>
        <p:txBody>
          <a:bodyPr/>
          <a:lstStyle/>
          <a:p>
            <a:r>
              <a:rPr lang="en-US" sz="2000" dirty="0" smtClean="0"/>
              <a:t>Tue: 23:55 Fill #2028, Stable beams, initial </a:t>
            </a:r>
            <a:r>
              <a:rPr lang="en-US" sz="2000" dirty="0" err="1" smtClean="0"/>
              <a:t>lumi</a:t>
            </a:r>
            <a:r>
              <a:rPr lang="en-US" sz="2000" dirty="0" smtClean="0"/>
              <a:t> 1.9e33. </a:t>
            </a:r>
          </a:p>
          <a:p>
            <a:r>
              <a:rPr lang="en-US" sz="2000" dirty="0" smtClean="0"/>
              <a:t>Wed: 02:59 Fill #2028 dumped, </a:t>
            </a:r>
            <a:r>
              <a:rPr lang="en-US" sz="2000" b="1" dirty="0" smtClean="0">
                <a:solidFill>
                  <a:srgbClr val="FF0000"/>
                </a:solidFill>
              </a:rPr>
              <a:t>RF interlock</a:t>
            </a:r>
            <a:r>
              <a:rPr lang="en-US" sz="2000" dirty="0" smtClean="0"/>
              <a:t>, int. </a:t>
            </a:r>
            <a:r>
              <a:rPr lang="en-US" sz="2000" dirty="0" err="1" smtClean="0"/>
              <a:t>lumi</a:t>
            </a:r>
            <a:r>
              <a:rPr lang="en-US" sz="2000" dirty="0" smtClean="0"/>
              <a:t> 19 pb-1.</a:t>
            </a:r>
          </a:p>
          <a:p>
            <a:r>
              <a:rPr lang="en-US" sz="2000" dirty="0" smtClean="0"/>
              <a:t>05:41 Fill #2029 Stable beams, initial </a:t>
            </a:r>
            <a:r>
              <a:rPr lang="en-US" sz="2000" dirty="0" err="1" smtClean="0"/>
              <a:t>lumi</a:t>
            </a:r>
            <a:r>
              <a:rPr lang="en-US" sz="2000" dirty="0" smtClean="0"/>
              <a:t> 2.1e33.</a:t>
            </a:r>
          </a:p>
          <a:p>
            <a:r>
              <a:rPr lang="en-US" sz="2000" dirty="0" smtClean="0"/>
              <a:t>09:48 Fill #2029 dumped, ATLAS beam loss after </a:t>
            </a:r>
            <a:r>
              <a:rPr lang="en-US" sz="2000" b="1" dirty="0" smtClean="0">
                <a:solidFill>
                  <a:srgbClr val="FF0000"/>
                </a:solidFill>
              </a:rPr>
              <a:t>UFO near triplet R1</a:t>
            </a:r>
            <a:r>
              <a:rPr lang="en-US" sz="2000" dirty="0" smtClean="0"/>
              <a:t>. Int. </a:t>
            </a:r>
            <a:r>
              <a:rPr lang="en-US" sz="2000" dirty="0" err="1" smtClean="0"/>
              <a:t>lumi</a:t>
            </a:r>
            <a:r>
              <a:rPr lang="en-US" sz="2000" dirty="0" smtClean="0"/>
              <a:t> 26 pb-1.</a:t>
            </a:r>
          </a:p>
          <a:p>
            <a:r>
              <a:rPr lang="en-US" sz="2000" dirty="0" smtClean="0"/>
              <a:t>Change </a:t>
            </a:r>
            <a:r>
              <a:rPr lang="en-US" sz="2000" dirty="0" err="1" smtClean="0"/>
              <a:t>LHCb</a:t>
            </a:r>
            <a:r>
              <a:rPr lang="en-US" sz="2000" dirty="0" smtClean="0"/>
              <a:t> polarity.</a:t>
            </a:r>
          </a:p>
          <a:p>
            <a:r>
              <a:rPr lang="en-US" sz="2000" dirty="0" smtClean="0"/>
              <a:t>13:59 Fill #2030 Stable beams, initial </a:t>
            </a:r>
            <a:r>
              <a:rPr lang="en-US" sz="2000" dirty="0" err="1" smtClean="0"/>
              <a:t>lumi</a:t>
            </a:r>
            <a:r>
              <a:rPr lang="en-US" sz="2000" dirty="0" smtClean="0"/>
              <a:t> 2.2e33.</a:t>
            </a:r>
          </a:p>
          <a:p>
            <a:r>
              <a:rPr lang="en-US" sz="2000" dirty="0" smtClean="0"/>
              <a:t>15:37 Fill #2030 dumped, </a:t>
            </a:r>
            <a:r>
              <a:rPr lang="en-US" sz="2000" b="1" dirty="0" smtClean="0">
                <a:solidFill>
                  <a:srgbClr val="FF0000"/>
                </a:solidFill>
              </a:rPr>
              <a:t>RQX.L5 tripped</a:t>
            </a:r>
            <a:r>
              <a:rPr lang="en-US" sz="2000" dirty="0" smtClean="0"/>
              <a:t>, could be SEU.</a:t>
            </a:r>
            <a:br>
              <a:rPr lang="en-US" sz="2000" dirty="0" smtClean="0"/>
            </a:br>
            <a:r>
              <a:rPr lang="en-US" sz="2000" dirty="0" smtClean="0"/>
              <a:t>Int. </a:t>
            </a:r>
            <a:r>
              <a:rPr lang="en-US" sz="2000" dirty="0" err="1" smtClean="0"/>
              <a:t>lumi</a:t>
            </a:r>
            <a:r>
              <a:rPr lang="en-US" sz="2000" dirty="0" smtClean="0"/>
              <a:t> 12 pb-1.</a:t>
            </a:r>
          </a:p>
          <a:p>
            <a:r>
              <a:rPr lang="en-US" sz="2000" dirty="0" smtClean="0"/>
              <a:t>22:12 Fill #2031, Stable beams, initial </a:t>
            </a:r>
            <a:r>
              <a:rPr lang="en-US" sz="2000" dirty="0" err="1" smtClean="0"/>
              <a:t>lumi</a:t>
            </a:r>
            <a:r>
              <a:rPr lang="en-US" sz="2000" dirty="0" smtClean="0"/>
              <a:t> 2.1e33</a:t>
            </a:r>
          </a:p>
          <a:p>
            <a:r>
              <a:rPr lang="en-US" sz="2000" dirty="0" smtClean="0"/>
              <a:t>23:04 Fill #2031 dumped, </a:t>
            </a:r>
            <a:r>
              <a:rPr lang="en-US" sz="2000" b="1" dirty="0" smtClean="0">
                <a:solidFill>
                  <a:srgbClr val="FF0000"/>
                </a:solidFill>
              </a:rPr>
              <a:t>Electrical glitch</a:t>
            </a:r>
            <a:r>
              <a:rPr lang="en-US" sz="2000" dirty="0" smtClean="0"/>
              <a:t>, FMCM</a:t>
            </a:r>
            <a:br>
              <a:rPr lang="en-US" sz="2000" dirty="0" smtClean="0"/>
            </a:br>
            <a:r>
              <a:rPr lang="en-US" sz="2000" dirty="0" smtClean="0"/>
              <a:t>Int. </a:t>
            </a:r>
            <a:r>
              <a:rPr lang="en-US" sz="2000" dirty="0" err="1" smtClean="0"/>
              <a:t>lumi</a:t>
            </a:r>
            <a:r>
              <a:rPr lang="en-US" sz="2000" dirty="0" smtClean="0"/>
              <a:t> 6.1 pb-1</a:t>
            </a:r>
          </a:p>
          <a:p>
            <a:r>
              <a:rPr lang="en-US" sz="2000" dirty="0" smtClean="0"/>
              <a:t>Thu: 01:10 Fill # </a:t>
            </a:r>
            <a:r>
              <a:rPr lang="en-US" sz="2000" dirty="0" smtClean="0"/>
              <a:t>2032, </a:t>
            </a:r>
            <a:r>
              <a:rPr lang="en-US" sz="2000" dirty="0" smtClean="0"/>
              <a:t>Stable beams, initial </a:t>
            </a:r>
            <a:r>
              <a:rPr lang="en-US" sz="2000" dirty="0" err="1" smtClean="0"/>
              <a:t>lumi</a:t>
            </a:r>
            <a:r>
              <a:rPr lang="en-US" sz="2000" dirty="0" smtClean="0"/>
              <a:t> </a:t>
            </a:r>
            <a:r>
              <a:rPr lang="en-US" sz="2000" b="1" dirty="0" smtClean="0">
                <a:solidFill>
                  <a:srgbClr val="FF0000"/>
                </a:solidFill>
              </a:rPr>
              <a:t>2.4e33</a:t>
            </a:r>
            <a:r>
              <a:rPr lang="en-US" sz="2000" dirty="0" smtClean="0"/>
              <a:t> (!)</a:t>
            </a:r>
            <a:br>
              <a:rPr lang="en-US" sz="2000" dirty="0" smtClean="0"/>
            </a:br>
            <a:r>
              <a:rPr lang="en-US" sz="2000" dirty="0" smtClean="0"/>
              <a:t>bunch intensities of 1.27e11p </a:t>
            </a:r>
          </a:p>
          <a:p>
            <a:r>
              <a:rPr lang="en-US" sz="2000" dirty="0" smtClean="0"/>
              <a:t>06:23 Fill #</a:t>
            </a:r>
            <a:r>
              <a:rPr lang="en-US" sz="2000" dirty="0" smtClean="0"/>
              <a:t>2032 </a:t>
            </a:r>
            <a:r>
              <a:rPr lang="en-US" sz="2000" dirty="0" smtClean="0"/>
              <a:t>dumped, </a:t>
            </a:r>
            <a:r>
              <a:rPr lang="en-US" sz="2000" b="1" dirty="0" smtClean="0">
                <a:solidFill>
                  <a:srgbClr val="FF0000"/>
                </a:solidFill>
              </a:rPr>
              <a:t>Electrical glitch</a:t>
            </a:r>
            <a:r>
              <a:rPr lang="en-US" sz="2000" dirty="0" smtClean="0"/>
              <a:t>, FMCM</a:t>
            </a:r>
            <a:br>
              <a:rPr lang="en-US" sz="2000" dirty="0" smtClean="0"/>
            </a:br>
            <a:r>
              <a:rPr lang="en-US" sz="2000" dirty="0" smtClean="0"/>
              <a:t>Int. </a:t>
            </a:r>
            <a:r>
              <a:rPr lang="en-US" sz="2000" dirty="0" err="1" smtClean="0"/>
              <a:t>lumi</a:t>
            </a:r>
            <a:r>
              <a:rPr lang="en-US" sz="2000" dirty="0" smtClean="0"/>
              <a:t> 36 pb-1</a:t>
            </a:r>
          </a:p>
          <a:p>
            <a:r>
              <a:rPr lang="en-US" sz="2000" dirty="0" smtClean="0"/>
              <a:t>08:04 another </a:t>
            </a:r>
            <a:r>
              <a:rPr lang="en-US" sz="2000" b="1" dirty="0" smtClean="0">
                <a:solidFill>
                  <a:srgbClr val="FF0000"/>
                </a:solidFill>
              </a:rPr>
              <a:t>electrical glitch </a:t>
            </a:r>
            <a:r>
              <a:rPr lang="en-US" sz="2000" dirty="0" smtClean="0"/>
              <a:t>during filling</a:t>
            </a:r>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18/08/2011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BLM long running sums</a:t>
            </a:r>
            <a:endParaRPr lang="en-GB" dirty="0"/>
          </a:p>
        </p:txBody>
      </p:sp>
      <p:sp>
        <p:nvSpPr>
          <p:cNvPr id="3" name="Content Placeholder 2"/>
          <p:cNvSpPr>
            <a:spLocks noGrp="1"/>
          </p:cNvSpPr>
          <p:nvPr>
            <p:ph idx="1"/>
          </p:nvPr>
        </p:nvSpPr>
        <p:spPr>
          <a:xfrm>
            <a:off x="467430" y="692620"/>
            <a:ext cx="8229600" cy="1152160"/>
          </a:xfrm>
        </p:spPr>
        <p:txBody>
          <a:bodyPr/>
          <a:lstStyle/>
          <a:p>
            <a:r>
              <a:rPr lang="en-US" sz="2000" dirty="0" smtClean="0"/>
              <a:t>Fill #2029 BLM Reaching 35 % now, in TCTVB.4R8 </a:t>
            </a:r>
          </a:p>
          <a:p>
            <a:pPr lvl="1"/>
            <a:r>
              <a:rPr lang="en-US" sz="1800" dirty="0" smtClean="0"/>
              <a:t>Seen also before </a:t>
            </a:r>
            <a:r>
              <a:rPr lang="en-US" sz="1800" dirty="0" err="1" smtClean="0"/>
              <a:t>cryo</a:t>
            </a:r>
            <a:r>
              <a:rPr lang="en-US" sz="1800" dirty="0" smtClean="0"/>
              <a:t> stop</a:t>
            </a:r>
          </a:p>
          <a:p>
            <a:pPr lvl="1"/>
            <a:r>
              <a:rPr lang="en-US" sz="1800" dirty="0" smtClean="0"/>
              <a:t>Miguel is suspecting (HOM) heating of the TDI causing degraded vacuum R8 and L2….</a:t>
            </a:r>
          </a:p>
          <a:p>
            <a:r>
              <a:rPr lang="en-US" sz="2000" dirty="0" smtClean="0"/>
              <a:t>Fill #</a:t>
            </a:r>
            <a:r>
              <a:rPr lang="en-US" sz="2000" dirty="0" smtClean="0"/>
              <a:t>2032 </a:t>
            </a:r>
            <a:r>
              <a:rPr lang="en-US" sz="2000" dirty="0" smtClean="0"/>
              <a:t>Overnight: we had a lot of activity in P2: losses on the TCTs reached 80% of the dump thresholds</a:t>
            </a:r>
            <a:br>
              <a:rPr lang="en-US" sz="2000" dirty="0" smtClean="0"/>
            </a:br>
            <a:endParaRPr lang="en-GB" sz="2000"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18/08/2011</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55470" y="2708900"/>
            <a:ext cx="7740440" cy="366449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21"/>
            <a:ext cx="8229600" cy="1143000"/>
          </a:xfrm>
        </p:spPr>
        <p:txBody>
          <a:bodyPr/>
          <a:lstStyle/>
          <a:p>
            <a:r>
              <a:rPr lang="en-US" dirty="0" smtClean="0"/>
              <a:t>ATLAS Beam Abort 17-08-2011</a:t>
            </a:r>
            <a:endParaRPr lang="en-US" dirty="0"/>
          </a:p>
        </p:txBody>
      </p:sp>
      <p:sp>
        <p:nvSpPr>
          <p:cNvPr id="5" name="Content Placeholder 4"/>
          <p:cNvSpPr>
            <a:spLocks noGrp="1"/>
          </p:cNvSpPr>
          <p:nvPr>
            <p:ph idx="1"/>
          </p:nvPr>
        </p:nvSpPr>
        <p:spPr>
          <a:xfrm>
            <a:off x="457199" y="932974"/>
            <a:ext cx="8229601" cy="1769770"/>
          </a:xfrm>
        </p:spPr>
        <p:txBody>
          <a:bodyPr>
            <a:normAutofit fontScale="62500" lnSpcReduction="20000"/>
          </a:bodyPr>
          <a:lstStyle/>
          <a:p>
            <a:r>
              <a:rPr lang="en-US" dirty="0" smtClean="0"/>
              <a:t>On 17.8. at approximately 9:48 am the ATLAS BLM aborted the beam (fill 2029).</a:t>
            </a:r>
          </a:p>
          <a:p>
            <a:r>
              <a:rPr lang="en-US" dirty="0" smtClean="0"/>
              <a:t>Both BLM sides showed a significant peak in activity in Average Max Values RS0 (40µs running sum).</a:t>
            </a:r>
          </a:p>
          <a:p>
            <a:r>
              <a:rPr lang="en-US" dirty="0" smtClean="0"/>
              <a:t>Also ATLAS BCM saw large signal (totally independent detector).</a:t>
            </a:r>
          </a:p>
          <a:p>
            <a:r>
              <a:rPr lang="en-US" dirty="0" smtClean="0"/>
              <a:t>Both </a:t>
            </a:r>
            <a:r>
              <a:rPr lang="en-US" smtClean="0"/>
              <a:t>signals are compatible </a:t>
            </a:r>
            <a:r>
              <a:rPr lang="en-US" dirty="0" smtClean="0"/>
              <a:t>with an UFO close to ATLAS (beam 1)</a:t>
            </a:r>
            <a:endParaRPr lang="en-US" dirty="0"/>
          </a:p>
        </p:txBody>
      </p:sp>
      <p:sp>
        <p:nvSpPr>
          <p:cNvPr id="10" name="TextBox 9"/>
          <p:cNvSpPr txBox="1"/>
          <p:nvPr/>
        </p:nvSpPr>
        <p:spPr>
          <a:xfrm>
            <a:off x="457199" y="4934323"/>
            <a:ext cx="3733800" cy="1754327"/>
          </a:xfrm>
          <a:prstGeom prst="rect">
            <a:avLst/>
          </a:prstGeom>
          <a:noFill/>
        </p:spPr>
        <p:txBody>
          <a:bodyPr wrap="square" rtlCol="0">
            <a:spAutoFit/>
          </a:bodyPr>
          <a:lstStyle/>
          <a:p>
            <a:pPr marL="285750" indent="-285750" algn="l" defTabSz="457200" eaLnBrk="1" fontAlgn="auto" hangingPunct="1">
              <a:spcBef>
                <a:spcPts val="0"/>
              </a:spcBef>
              <a:spcAft>
                <a:spcPts val="0"/>
              </a:spcAft>
              <a:buFont typeface="Arial"/>
              <a:buChar char="•"/>
            </a:pPr>
            <a:r>
              <a:rPr lang="en-US" sz="1800" dirty="0" smtClean="0">
                <a:solidFill>
                  <a:prstClr val="black"/>
                </a:solidFill>
                <a:latin typeface="Calibri"/>
              </a:rPr>
              <a:t>Right: BCM signal from the post mortem buffer.</a:t>
            </a:r>
          </a:p>
          <a:p>
            <a:pPr marL="285750" indent="-285750" algn="l" defTabSz="457200" eaLnBrk="1" fontAlgn="auto" hangingPunct="1">
              <a:spcBef>
                <a:spcPts val="0"/>
              </a:spcBef>
              <a:spcAft>
                <a:spcPts val="0"/>
              </a:spcAft>
              <a:buFont typeface="Arial"/>
              <a:buChar char="•"/>
            </a:pPr>
            <a:r>
              <a:rPr lang="en-US" sz="1800" dirty="0" smtClean="0">
                <a:solidFill>
                  <a:prstClr val="black"/>
                </a:solidFill>
                <a:latin typeface="Calibri"/>
              </a:rPr>
              <a:t>Big signal also seen in ATLAS BCM. </a:t>
            </a:r>
          </a:p>
          <a:p>
            <a:pPr marL="285750" indent="-285750" algn="l" defTabSz="457200" eaLnBrk="1" fontAlgn="auto" hangingPunct="1">
              <a:spcBef>
                <a:spcPts val="0"/>
              </a:spcBef>
              <a:spcAft>
                <a:spcPts val="0"/>
              </a:spcAft>
              <a:buFont typeface="Arial"/>
              <a:buChar char="•"/>
            </a:pPr>
            <a:r>
              <a:rPr lang="en-US" sz="1800" dirty="0" smtClean="0">
                <a:solidFill>
                  <a:prstClr val="black"/>
                </a:solidFill>
                <a:latin typeface="Calibri"/>
              </a:rPr>
              <a:t>Also there the beam abort condition was reached, but ATLAS BCM is masked in the abort logic. </a:t>
            </a:r>
          </a:p>
        </p:txBody>
      </p:sp>
      <p:pic>
        <p:nvPicPr>
          <p:cNvPr id="2" name="Picture 1"/>
          <p:cNvPicPr>
            <a:picLocks noChangeAspect="1"/>
          </p:cNvPicPr>
          <p:nvPr/>
        </p:nvPicPr>
        <p:blipFill>
          <a:blip r:embed="rId2" cstate="print"/>
          <a:stretch>
            <a:fillRect/>
          </a:stretch>
        </p:blipFill>
        <p:spPr>
          <a:xfrm>
            <a:off x="245743" y="2860417"/>
            <a:ext cx="4523133" cy="2016125"/>
          </a:xfrm>
          <a:prstGeom prst="rect">
            <a:avLst/>
          </a:prstGeom>
        </p:spPr>
      </p:pic>
      <p:pic>
        <p:nvPicPr>
          <p:cNvPr id="11" name="Picture 10"/>
          <p:cNvPicPr>
            <a:picLocks noChangeAspect="1"/>
          </p:cNvPicPr>
          <p:nvPr/>
        </p:nvPicPr>
        <p:blipFill rotWithShape="1">
          <a:blip r:embed="rId3" cstate="print"/>
          <a:srcRect l="21711" t="15622" r="23164" b="11177"/>
          <a:stretch/>
        </p:blipFill>
        <p:spPr>
          <a:xfrm>
            <a:off x="4950234" y="2702744"/>
            <a:ext cx="4069040" cy="4048352"/>
          </a:xfrm>
          <a:prstGeom prst="rect">
            <a:avLst/>
          </a:prstGeom>
        </p:spPr>
      </p:pic>
      <p:sp>
        <p:nvSpPr>
          <p:cNvPr id="3" name="TextBox 2"/>
          <p:cNvSpPr txBox="1"/>
          <p:nvPr/>
        </p:nvSpPr>
        <p:spPr>
          <a:xfrm>
            <a:off x="1231078" y="3169232"/>
            <a:ext cx="1814221" cy="830997"/>
          </a:xfrm>
          <a:prstGeom prst="rect">
            <a:avLst/>
          </a:prstGeom>
          <a:noFill/>
        </p:spPr>
        <p:txBody>
          <a:bodyPr wrap="square" rtlCol="0">
            <a:spAutoFit/>
          </a:bodyPr>
          <a:lstStyle/>
          <a:p>
            <a:pPr algn="l" defTabSz="457200" eaLnBrk="1" fontAlgn="auto" hangingPunct="1">
              <a:spcBef>
                <a:spcPts val="0"/>
              </a:spcBef>
              <a:spcAft>
                <a:spcPts val="0"/>
              </a:spcAft>
            </a:pPr>
            <a:r>
              <a:rPr lang="en-US" sz="1600" dirty="0" smtClean="0">
                <a:solidFill>
                  <a:prstClr val="black"/>
                </a:solidFill>
                <a:latin typeface="Calibri"/>
              </a:rPr>
              <a:t>BLM A-side 40µs running sum during the whole fill 2029 </a:t>
            </a:r>
            <a:endParaRPr lang="en-US" sz="1600" dirty="0">
              <a:solidFill>
                <a:prstClr val="black"/>
              </a:solidFill>
              <a:latin typeface="Calibri"/>
            </a:endParaRPr>
          </a:p>
        </p:txBody>
      </p:sp>
      <p:sp>
        <p:nvSpPr>
          <p:cNvPr id="6" name="TextBox 5"/>
          <p:cNvSpPr txBox="1"/>
          <p:nvPr/>
        </p:nvSpPr>
        <p:spPr>
          <a:xfrm>
            <a:off x="3659691" y="3013736"/>
            <a:ext cx="1062616" cy="1077218"/>
          </a:xfrm>
          <a:prstGeom prst="rect">
            <a:avLst/>
          </a:prstGeom>
          <a:noFill/>
        </p:spPr>
        <p:txBody>
          <a:bodyPr wrap="square" rtlCol="0">
            <a:spAutoFit/>
          </a:bodyPr>
          <a:lstStyle/>
          <a:p>
            <a:pPr algn="l" defTabSz="457200" eaLnBrk="1" fontAlgn="auto" hangingPunct="1">
              <a:spcBef>
                <a:spcPts val="0"/>
              </a:spcBef>
              <a:spcAft>
                <a:spcPts val="0"/>
              </a:spcAft>
            </a:pPr>
            <a:r>
              <a:rPr lang="en-US" sz="1600" dirty="0" smtClean="0">
                <a:solidFill>
                  <a:prstClr val="black"/>
                </a:solidFill>
                <a:latin typeface="Calibri"/>
              </a:rPr>
              <a:t>A-side: 2x abort threshold (</a:t>
            </a:r>
            <a:r>
              <a:rPr lang="en-US" sz="1600" dirty="0" err="1" smtClean="0">
                <a:solidFill>
                  <a:prstClr val="black"/>
                </a:solidFill>
                <a:latin typeface="Calibri"/>
              </a:rPr>
              <a:t>thr</a:t>
            </a:r>
            <a:r>
              <a:rPr lang="en-US" sz="1600" dirty="0" smtClean="0">
                <a:solidFill>
                  <a:prstClr val="black"/>
                </a:solidFill>
                <a:latin typeface="Calibri"/>
              </a:rPr>
              <a:t>=230)</a:t>
            </a:r>
            <a:endParaRPr lang="en-US" sz="1600" dirty="0">
              <a:solidFill>
                <a:prstClr val="black"/>
              </a:solidFill>
              <a:latin typeface="Calibri"/>
            </a:endParaRPr>
          </a:p>
        </p:txBody>
      </p:sp>
      <p:cxnSp>
        <p:nvCxnSpPr>
          <p:cNvPr id="13" name="Straight Arrow Connector 12"/>
          <p:cNvCxnSpPr>
            <a:stCxn id="6" idx="1"/>
          </p:cNvCxnSpPr>
          <p:nvPr/>
        </p:nvCxnSpPr>
        <p:spPr>
          <a:xfrm flipH="1" flipV="1">
            <a:off x="3369269" y="3278369"/>
            <a:ext cx="290422" cy="2739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6855165" y="3176563"/>
            <a:ext cx="1684634" cy="923330"/>
          </a:xfrm>
          <a:prstGeom prst="rect">
            <a:avLst/>
          </a:prstGeom>
          <a:noFill/>
        </p:spPr>
        <p:txBody>
          <a:bodyPr wrap="square" rtlCol="0">
            <a:spAutoFit/>
          </a:bodyPr>
          <a:lstStyle/>
          <a:p>
            <a:pPr algn="l" defTabSz="457200" eaLnBrk="1" fontAlgn="auto" hangingPunct="1">
              <a:spcBef>
                <a:spcPts val="0"/>
              </a:spcBef>
              <a:spcAft>
                <a:spcPts val="0"/>
              </a:spcAft>
            </a:pPr>
            <a:r>
              <a:rPr lang="en-US" sz="1800" dirty="0" smtClean="0">
                <a:solidFill>
                  <a:prstClr val="black"/>
                </a:solidFill>
                <a:latin typeface="Calibri"/>
              </a:rPr>
              <a:t>BCM high gain channel</a:t>
            </a:r>
          </a:p>
          <a:p>
            <a:pPr algn="l" defTabSz="457200" eaLnBrk="1" fontAlgn="auto" hangingPunct="1">
              <a:spcBef>
                <a:spcPts val="0"/>
              </a:spcBef>
              <a:spcAft>
                <a:spcPts val="0"/>
              </a:spcAft>
            </a:pPr>
            <a:r>
              <a:rPr lang="en-US" sz="1800" dirty="0">
                <a:solidFill>
                  <a:prstClr val="black"/>
                </a:solidFill>
                <a:latin typeface="Calibri"/>
              </a:rPr>
              <a:t>b</a:t>
            </a:r>
            <a:r>
              <a:rPr lang="en-US" sz="1800" dirty="0" smtClean="0">
                <a:solidFill>
                  <a:prstClr val="black"/>
                </a:solidFill>
                <a:latin typeface="Calibri"/>
              </a:rPr>
              <a:t>in-width = 5µs</a:t>
            </a:r>
            <a:endParaRPr lang="en-US" sz="1800" dirty="0">
              <a:solidFill>
                <a:prstClr val="black"/>
              </a:solidFill>
              <a:latin typeface="Calibri"/>
            </a:endParaRPr>
          </a:p>
        </p:txBody>
      </p:sp>
      <p:sp>
        <p:nvSpPr>
          <p:cNvPr id="15" name="TextBox 14"/>
          <p:cNvSpPr txBox="1"/>
          <p:nvPr/>
        </p:nvSpPr>
        <p:spPr>
          <a:xfrm>
            <a:off x="6855165" y="5168993"/>
            <a:ext cx="1684634" cy="923330"/>
          </a:xfrm>
          <a:prstGeom prst="rect">
            <a:avLst/>
          </a:prstGeom>
          <a:noFill/>
        </p:spPr>
        <p:txBody>
          <a:bodyPr wrap="square" rtlCol="0">
            <a:spAutoFit/>
          </a:bodyPr>
          <a:lstStyle/>
          <a:p>
            <a:pPr algn="l" defTabSz="457200" eaLnBrk="1" fontAlgn="auto" hangingPunct="1">
              <a:spcBef>
                <a:spcPts val="0"/>
              </a:spcBef>
              <a:spcAft>
                <a:spcPts val="0"/>
              </a:spcAft>
            </a:pPr>
            <a:r>
              <a:rPr lang="en-US" sz="1800" dirty="0" smtClean="0">
                <a:solidFill>
                  <a:prstClr val="black"/>
                </a:solidFill>
                <a:latin typeface="Calibri"/>
              </a:rPr>
              <a:t>BCM low gain channel</a:t>
            </a:r>
          </a:p>
          <a:p>
            <a:pPr algn="l" defTabSz="457200" eaLnBrk="1" fontAlgn="auto" hangingPunct="1">
              <a:spcBef>
                <a:spcPts val="0"/>
              </a:spcBef>
              <a:spcAft>
                <a:spcPts val="0"/>
              </a:spcAft>
            </a:pPr>
            <a:r>
              <a:rPr lang="en-US" sz="1800" dirty="0">
                <a:solidFill>
                  <a:prstClr val="black"/>
                </a:solidFill>
                <a:latin typeface="Calibri"/>
              </a:rPr>
              <a:t>b</a:t>
            </a:r>
            <a:r>
              <a:rPr lang="en-US" sz="1800" dirty="0" smtClean="0">
                <a:solidFill>
                  <a:prstClr val="black"/>
                </a:solidFill>
                <a:latin typeface="Calibri"/>
              </a:rPr>
              <a:t>in</a:t>
            </a:r>
            <a:r>
              <a:rPr lang="en-US" sz="1800" dirty="0">
                <a:solidFill>
                  <a:prstClr val="black"/>
                </a:solidFill>
                <a:latin typeface="Calibri"/>
              </a:rPr>
              <a:t>-</a:t>
            </a:r>
            <a:r>
              <a:rPr lang="en-US" sz="1800" dirty="0" smtClean="0">
                <a:solidFill>
                  <a:prstClr val="black"/>
                </a:solidFill>
                <a:latin typeface="Calibri"/>
              </a:rPr>
              <a:t>width = 5µs</a:t>
            </a:r>
            <a:endParaRPr lang="en-US" sz="1800" dirty="0">
              <a:solidFill>
                <a:prstClr val="black"/>
              </a:solidFill>
              <a:latin typeface="Calibri"/>
            </a:endParaRPr>
          </a:p>
        </p:txBody>
      </p:sp>
      <p:cxnSp>
        <p:nvCxnSpPr>
          <p:cNvPr id="16" name="Straight Arrow Connector 15"/>
          <p:cNvCxnSpPr/>
          <p:nvPr/>
        </p:nvCxnSpPr>
        <p:spPr>
          <a:xfrm flipV="1">
            <a:off x="3913535" y="4934323"/>
            <a:ext cx="1036699" cy="4950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 xmlns:p14="http://schemas.microsoft.com/office/powerpoint/2010/main" val="418727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31263" y="3140960"/>
            <a:ext cx="4296717" cy="3140668"/>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312220" y="3132240"/>
            <a:ext cx="4724400" cy="310515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LHCb</a:t>
            </a:r>
            <a:r>
              <a:rPr lang="en-US" dirty="0" smtClean="0"/>
              <a:t> polarity</a:t>
            </a:r>
            <a:endParaRPr lang="en-US" dirty="0"/>
          </a:p>
        </p:txBody>
      </p:sp>
      <p:sp>
        <p:nvSpPr>
          <p:cNvPr id="3" name="Content Placeholder 2"/>
          <p:cNvSpPr>
            <a:spLocks noGrp="1"/>
          </p:cNvSpPr>
          <p:nvPr>
            <p:ph idx="1"/>
          </p:nvPr>
        </p:nvSpPr>
        <p:spPr>
          <a:xfrm>
            <a:off x="467430" y="764630"/>
            <a:ext cx="8229600" cy="1872260"/>
          </a:xfrm>
        </p:spPr>
        <p:txBody>
          <a:bodyPr/>
          <a:lstStyle/>
          <a:p>
            <a:r>
              <a:rPr lang="en-US" dirty="0" err="1" smtClean="0"/>
              <a:t>LHCb</a:t>
            </a:r>
            <a:r>
              <a:rPr lang="en-US" dirty="0" smtClean="0"/>
              <a:t> polarity changed to negative</a:t>
            </a:r>
          </a:p>
          <a:p>
            <a:pPr lvl="1"/>
            <a:r>
              <a:rPr lang="en-US" dirty="0" smtClean="0"/>
              <a:t>Vacuum ok</a:t>
            </a:r>
          </a:p>
          <a:p>
            <a:pPr lvl="1"/>
            <a:r>
              <a:rPr lang="en-US" dirty="0" smtClean="0"/>
              <a:t>Background ok</a:t>
            </a:r>
          </a:p>
          <a:p>
            <a:pPr lvl="1"/>
            <a:r>
              <a:rPr lang="en-US" dirty="0" smtClean="0"/>
              <a:t>Only slightly reduced B1 life time, but also seen on other fills before</a:t>
            </a: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18/08/2011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Dump fill #2030</a:t>
            </a:r>
            <a:endParaRPr lang="en-US" dirty="0"/>
          </a:p>
        </p:txBody>
      </p:sp>
      <p:sp>
        <p:nvSpPr>
          <p:cNvPr id="3" name="Content Placeholder 2"/>
          <p:cNvSpPr>
            <a:spLocks noGrp="1"/>
          </p:cNvSpPr>
          <p:nvPr>
            <p:ph idx="1"/>
          </p:nvPr>
        </p:nvSpPr>
        <p:spPr/>
        <p:txBody>
          <a:bodyPr/>
          <a:lstStyle/>
          <a:p>
            <a:r>
              <a:rPr lang="en-US" dirty="0" smtClean="0"/>
              <a:t>Dump Classification: Power converter fault(s) </a:t>
            </a:r>
            <a:br>
              <a:rPr lang="en-US" dirty="0" smtClean="0"/>
            </a:br>
            <a:r>
              <a:rPr lang="en-US" dirty="0" smtClean="0"/>
              <a:t>Operator / Comment: </a:t>
            </a:r>
            <a:r>
              <a:rPr lang="en-US" dirty="0" err="1" smtClean="0"/>
              <a:t>ralemany</a:t>
            </a:r>
            <a:r>
              <a:rPr lang="en-US" dirty="0" smtClean="0"/>
              <a:t> / The current measurement for RQX.L5 was stuck for some time and this provoked a fault in the FGC. </a:t>
            </a:r>
          </a:p>
          <a:p>
            <a:r>
              <a:rPr lang="en-US" dirty="0" smtClean="0"/>
              <a:t>Comment from </a:t>
            </a:r>
            <a:r>
              <a:rPr lang="en-US" dirty="0" err="1" smtClean="0"/>
              <a:t>Hugues</a:t>
            </a:r>
            <a:r>
              <a:rPr lang="en-US" dirty="0" smtClean="0"/>
              <a:t>: To reduce the noise at the output of the IA and IB digital filters, these filter are reset every day. Normally, this reset is transparent for the beam operation. Today it was not the case for RQX.L5 and the converter tripped by I_MEAS error. </a:t>
            </a:r>
          </a:p>
          <a:p>
            <a:r>
              <a:rPr lang="en-US" dirty="0" smtClean="0"/>
              <a:t>RQX.L5 tripped again during the </a:t>
            </a:r>
            <a:r>
              <a:rPr lang="en-US" dirty="0" err="1" smtClean="0"/>
              <a:t>precycle</a:t>
            </a:r>
            <a:r>
              <a:rPr lang="en-US" dirty="0" smtClean="0"/>
              <a:t/>
            </a:r>
            <a:br>
              <a:rPr lang="en-US" dirty="0" smtClean="0"/>
            </a:br>
            <a:endParaRPr lang="en-US"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18/08/2011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Outstanding</a:t>
            </a:r>
            <a:endParaRPr lang="en-GB" dirty="0"/>
          </a:p>
        </p:txBody>
      </p:sp>
      <p:sp>
        <p:nvSpPr>
          <p:cNvPr id="3" name="Content Placeholder 2"/>
          <p:cNvSpPr>
            <a:spLocks noGrp="1"/>
          </p:cNvSpPr>
          <p:nvPr>
            <p:ph idx="1"/>
          </p:nvPr>
        </p:nvSpPr>
        <p:spPr/>
        <p:txBody>
          <a:bodyPr/>
          <a:lstStyle/>
          <a:p>
            <a:r>
              <a:rPr lang="en-US" dirty="0" smtClean="0"/>
              <a:t>TOTEM &amp; ALFA moving in during stable beams</a:t>
            </a:r>
          </a:p>
          <a:p>
            <a:pPr lvl="1"/>
            <a:r>
              <a:rPr lang="en-US" dirty="0" smtClean="0"/>
              <a:t>Totem: earliest on Monday</a:t>
            </a:r>
          </a:p>
          <a:p>
            <a:pPr lvl="1"/>
            <a:r>
              <a:rPr lang="en-US" dirty="0" smtClean="0"/>
              <a:t>Alpha: on demand, allowed after 6h of stable beams</a:t>
            </a:r>
          </a:p>
          <a:p>
            <a:r>
              <a:rPr lang="en-US" dirty="0" smtClean="0"/>
              <a:t>‘End of fill’ tight collimators</a:t>
            </a:r>
          </a:p>
          <a:p>
            <a:pPr lvl="1"/>
            <a:r>
              <a:rPr lang="en-US" dirty="0" smtClean="0"/>
              <a:t>After about 10 h of stable beams and during day time</a:t>
            </a:r>
          </a:p>
          <a:p>
            <a:pPr lvl="1"/>
            <a:r>
              <a:rPr lang="en-US" dirty="0" smtClean="0"/>
              <a:t>In Adjust</a:t>
            </a:r>
          </a:p>
          <a:p>
            <a:r>
              <a:rPr lang="en-US" dirty="0" smtClean="0"/>
              <a:t>Transverse damper set-up at injection for higher bunch intensities</a:t>
            </a:r>
          </a:p>
          <a:p>
            <a:pPr lvl="1"/>
            <a:r>
              <a:rPr lang="en-US" dirty="0" smtClean="0"/>
              <a:t>Need at least 1.3e11 p+ bunches from SPS</a:t>
            </a:r>
          </a:p>
          <a:p>
            <a:pPr lvl="1"/>
            <a:r>
              <a:rPr lang="en-US" dirty="0" smtClean="0"/>
              <a:t>Daniel foresees about 2 h – foreseen for next week</a:t>
            </a:r>
          </a:p>
          <a:p>
            <a:endParaRPr lang="en-GB" dirty="0"/>
          </a:p>
        </p:txBody>
      </p:sp>
      <p:sp>
        <p:nvSpPr>
          <p:cNvPr id="4" name="Footer Placeholder 3"/>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16/08/2011</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49747</TotalTime>
  <Words>443</Words>
  <Application>Microsoft Office PowerPoint</Application>
  <PresentationFormat>On-screen Show (4:3)</PresentationFormat>
  <Paragraphs>66</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Pixel</vt:lpstr>
      <vt:lpstr>Office Theme</vt:lpstr>
      <vt:lpstr>Wednesday 17th August</vt:lpstr>
      <vt:lpstr>Fills after cryo recovery</vt:lpstr>
      <vt:lpstr>BLM long running sums</vt:lpstr>
      <vt:lpstr>ATLAS Beam Abort 17-08-2011</vt:lpstr>
      <vt:lpstr>LHCb polarity</vt:lpstr>
      <vt:lpstr>Dump fill #2030</vt:lpstr>
      <vt:lpstr>Outstanding</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2775</cp:revision>
  <dcterms:created xsi:type="dcterms:W3CDTF">2010-07-26T05:43:59Z</dcterms:created>
  <dcterms:modified xsi:type="dcterms:W3CDTF">2011-08-18T07:29:48Z</dcterms:modified>
</cp:coreProperties>
</file>