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96" r:id="rId2"/>
    <p:sldMasterId id="2147483902" r:id="rId3"/>
  </p:sldMasterIdLst>
  <p:notesMasterIdLst>
    <p:notesMasterId r:id="rId13"/>
  </p:notesMasterIdLst>
  <p:handoutMasterIdLst>
    <p:handoutMasterId r:id="rId14"/>
  </p:handoutMasterIdLst>
  <p:sldIdLst>
    <p:sldId id="527" r:id="rId4"/>
    <p:sldId id="528" r:id="rId5"/>
    <p:sldId id="533" r:id="rId6"/>
    <p:sldId id="530" r:id="rId7"/>
    <p:sldId id="529" r:id="rId8"/>
    <p:sldId id="536" r:id="rId9"/>
    <p:sldId id="532" r:id="rId10"/>
    <p:sldId id="534" r:id="rId11"/>
    <p:sldId id="535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E" initials="N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99"/>
    <a:srgbClr val="006600"/>
    <a:srgbClr val="FE8002"/>
    <a:srgbClr val="FD5C03"/>
    <a:srgbClr val="8C8C8C"/>
    <a:srgbClr val="02D002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7954" autoAdjust="0"/>
  </p:normalViewPr>
  <p:slideViewPr>
    <p:cSldViewPr snapToObjects="1">
      <p:cViewPr>
        <p:scale>
          <a:sx n="60" d="100"/>
          <a:sy n="60" d="100"/>
        </p:scale>
        <p:origin x="-1637" y="-504"/>
      </p:cViewPr>
      <p:guideLst>
        <p:guide orient="horz" pos="28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7/22/2011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2011-07-22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LHC</a:t>
            </a:r>
            <a:r>
              <a:rPr lang="en-US" sz="1300" baseline="0" dirty="0" smtClean="0"/>
              <a:t> 8:30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9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TIPP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June 10,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TIPP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June 10,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Luminosity production 1380 bunches</a:t>
            </a:r>
          </a:p>
          <a:p>
            <a:r>
              <a:rPr lang="en-US" dirty="0" smtClean="0"/>
              <a:t>Alice: main – main collisions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 21.7.2011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stable beams since Wednesday 22:30</a:t>
            </a:r>
          </a:p>
          <a:p>
            <a:r>
              <a:rPr lang="en-US" dirty="0" smtClean="0"/>
              <a:t>Thursday 13:54 dumped by CMS BCM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after 10 hours of</a:t>
            </a:r>
          </a:p>
          <a:p>
            <a:pPr>
              <a:buNone/>
            </a:pPr>
            <a:r>
              <a:rPr lang="en-US" b="1" dirty="0" smtClean="0"/>
              <a:t>collisions: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15:26 hours stable beams Fill #1962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275856" y="2122909"/>
            <a:ext cx="5619750" cy="2962275"/>
            <a:chOff x="3275856" y="2050901"/>
            <a:chExt cx="5619750" cy="29622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5856" y="2050901"/>
              <a:ext cx="5619750" cy="2962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7"/>
            <p:cNvGrpSpPr/>
            <p:nvPr/>
          </p:nvGrpSpPr>
          <p:grpSpPr>
            <a:xfrm>
              <a:off x="6084168" y="2276872"/>
              <a:ext cx="1558775" cy="648072"/>
              <a:chOff x="6084168" y="2276872"/>
              <a:chExt cx="1558775" cy="648072"/>
            </a:xfrm>
          </p:grpSpPr>
          <p:sp>
            <p:nvSpPr>
              <p:cNvPr id="6" name="Oval 5"/>
              <p:cNvSpPr/>
              <p:nvPr/>
            </p:nvSpPr>
            <p:spPr bwMode="auto">
              <a:xfrm>
                <a:off x="7354911" y="2276872"/>
                <a:ext cx="288032" cy="64807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28600" marR="0" indent="-2286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Helvetica" pitchFamily="34" charset="0"/>
                </a:endParaRPr>
              </a:p>
            </p:txBody>
          </p:sp>
          <p:sp>
            <p:nvSpPr>
              <p:cNvPr id="7" name="Oval 6"/>
              <p:cNvSpPr/>
              <p:nvPr/>
            </p:nvSpPr>
            <p:spPr bwMode="auto">
              <a:xfrm>
                <a:off x="6084168" y="2276872"/>
                <a:ext cx="1224136" cy="504056"/>
              </a:xfrm>
              <a:prstGeom prst="ellipse">
                <a:avLst/>
              </a:prstGeom>
              <a:noFill/>
              <a:ln w="19050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228600" marR="0" indent="-22860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3399"/>
                  </a:solidFill>
                  <a:effectLst/>
                  <a:latin typeface="Helvetica" pitchFamily="34" charset="0"/>
                </a:endParaRPr>
              </a:p>
            </p:txBody>
          </p:sp>
        </p:grpSp>
      </p:grpSp>
      <p:sp>
        <p:nvSpPr>
          <p:cNvPr id="10" name="TextBox 9"/>
          <p:cNvSpPr txBox="1"/>
          <p:nvPr/>
        </p:nvSpPr>
        <p:spPr>
          <a:xfrm>
            <a:off x="6303318" y="1301859"/>
            <a:ext cx="2592288" cy="830997"/>
          </a:xfrm>
          <a:prstGeom prst="rect">
            <a:avLst/>
          </a:prstGeom>
          <a:solidFill>
            <a:schemeClr val="bg1"/>
          </a:solidFill>
          <a:ln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C0099"/>
                </a:solidFill>
              </a:rPr>
              <a:t>Colliding in IP8 (and few in IP2), but not in IP1 and IP5</a:t>
            </a:r>
            <a:endParaRPr lang="en-US" sz="1600" b="1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3420289"/>
            <a:ext cx="302433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</a:rPr>
              <a:t>Colliding in IP 1 and IP5 (and few in IP2), but not in IP8</a:t>
            </a:r>
            <a:endParaRPr lang="en-US" sz="1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0000" t="37783" b="31119"/>
          <a:stretch>
            <a:fillRect/>
          </a:stretch>
        </p:blipFill>
        <p:spPr bwMode="auto">
          <a:xfrm>
            <a:off x="457200" y="4084360"/>
            <a:ext cx="4340515" cy="22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59632" y="5085184"/>
            <a:ext cx="18002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ysClr val="windowText" lastClr="000000"/>
                </a:solidFill>
              </a:rPr>
              <a:t>Beginning of fill</a:t>
            </a:r>
            <a:endParaRPr lang="en-US" sz="16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46 / 44 pb</a:t>
            </a:r>
            <a:r>
              <a:rPr lang="en-US" baseline="30000" dirty="0" smtClean="0"/>
              <a:t>-1</a:t>
            </a:r>
            <a:r>
              <a:rPr lang="en-US" dirty="0" smtClean="0"/>
              <a:t> Luminosity delivered to Atlas / CMS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9343" r="31888" b="26354"/>
          <a:stretch>
            <a:fillRect/>
          </a:stretch>
        </p:blipFill>
        <p:spPr bwMode="auto">
          <a:xfrm>
            <a:off x="539552" y="785813"/>
            <a:ext cx="8004266" cy="566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73736"/>
          <a:ext cx="3178696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48"/>
                <a:gridCol w="15893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 increased by [mbar]</a:t>
                      </a:r>
                      <a:endParaRPr lang="en-US" dirty="0"/>
                    </a:p>
                  </a:txBody>
                  <a:tcPr marL="256368" marR="25636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D1L8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1E-10</a:t>
                      </a:r>
                      <a:endParaRPr lang="en-US" dirty="0"/>
                    </a:p>
                  </a:txBody>
                  <a:tcPr marL="256368" marR="25636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Q3L1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4E-9</a:t>
                      </a:r>
                      <a:endParaRPr lang="en-US" dirty="0"/>
                    </a:p>
                  </a:txBody>
                  <a:tcPr marL="256368" marR="25636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Q3R1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6E-9</a:t>
                      </a:r>
                      <a:endParaRPr lang="en-US" dirty="0"/>
                    </a:p>
                  </a:txBody>
                  <a:tcPr marL="256368" marR="25636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D1L2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9E-9</a:t>
                      </a:r>
                      <a:endParaRPr lang="en-US" dirty="0"/>
                    </a:p>
                  </a:txBody>
                  <a:tcPr marL="256368" marR="25636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D1R2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2E-9</a:t>
                      </a:r>
                      <a:endParaRPr lang="en-US" dirty="0"/>
                    </a:p>
                  </a:txBody>
                  <a:tcPr marL="256368" marR="25636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D1R8</a:t>
                      </a:r>
                      <a:endParaRPr lang="en-US" dirty="0"/>
                    </a:p>
                  </a:txBody>
                  <a:tcPr marL="256368" marR="25636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13E-9</a:t>
                      </a:r>
                      <a:endParaRPr lang="en-US" dirty="0"/>
                    </a:p>
                  </a:txBody>
                  <a:tcPr marL="256368" marR="256368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e-cloud solenoids off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887497"/>
            <a:ext cx="4320480" cy="549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57200" y="785813"/>
            <a:ext cx="3178696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leaving them off for cleaning (V. Baglin)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e-cloud solenoids off for cleaning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93467"/>
            <a:ext cx="7448500" cy="558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19872" y="2051556"/>
            <a:ext cx="172819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9:00 – 10:00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9698" y="79376"/>
          <a:ext cx="8809343" cy="6778624"/>
        </p:xfrm>
        <a:graphic>
          <a:graphicData uri="http://schemas.openxmlformats.org/presentationml/2006/ole">
            <p:oleObj spid="_x0000_s1026" name="Acrobat Document" r:id="rId3" imgW="7802716" imgH="6004426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14:17 – 16:00 access for Atlas and CMS</a:t>
            </a:r>
          </a:p>
          <a:p>
            <a:r>
              <a:rPr lang="en-US" dirty="0" smtClean="0"/>
              <a:t>16:30 pilots injected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17:30 LHC ready for physics beam but </a:t>
            </a:r>
            <a:r>
              <a:rPr lang="en-US" dirty="0" smtClean="0">
                <a:solidFill>
                  <a:srgbClr val="FF0000"/>
                </a:solidFill>
              </a:rPr>
              <a:t>no beam from SPS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problem with SPS MKD</a:t>
            </a:r>
          </a:p>
          <a:p>
            <a:r>
              <a:rPr lang="en-US" dirty="0" smtClean="0"/>
              <a:t>22:33 injection pilots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23:12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dump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RF problem: M2B1 crowbar</a:t>
            </a:r>
          </a:p>
          <a:p>
            <a:r>
              <a:rPr lang="en-US" dirty="0" smtClean="0"/>
              <a:t>00:38 </a:t>
            </a:r>
            <a:r>
              <a:rPr lang="en-US" dirty="0" smtClean="0">
                <a:solidFill>
                  <a:srgbClr val="FF0000"/>
                </a:solidFill>
              </a:rPr>
              <a:t>dump</a:t>
            </a:r>
            <a:r>
              <a:rPr lang="en-US" dirty="0" smtClean="0"/>
              <a:t> on injection losses B1 MSIB (107% of BLM threshold)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had planned to dump anyway because of couple of low intensity bunches (8E10 ppb)</a:t>
            </a:r>
          </a:p>
          <a:p>
            <a:r>
              <a:rPr lang="en-US" dirty="0" smtClean="0"/>
              <a:t>2:35</a:t>
            </a:r>
            <a:r>
              <a:rPr lang="en-US" dirty="0" smtClean="0">
                <a:solidFill>
                  <a:srgbClr val="FF0000"/>
                </a:solidFill>
              </a:rPr>
              <a:t> Dump</a:t>
            </a:r>
            <a:r>
              <a:rPr lang="en-US" dirty="0" smtClean="0"/>
              <a:t> on QPS on RQTF.A67B1 during squeeze</a:t>
            </a:r>
          </a:p>
          <a:p>
            <a:r>
              <a:rPr lang="en-US" dirty="0" smtClean="0"/>
              <a:t>03:28 Lost communication to ventilation doors.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Software interlock masked it as the external envelope is safe.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Back to OK after 7 minutes.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couple of problems when going for the next Fill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on RQTFs during squeeze – big excursions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06475"/>
            <a:ext cx="77724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3:40 – 4:00 absolutely clean injections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4:28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dump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power converter RCBXH1.R1 (inner triplet horizontal separator)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at the end of the ramp</a:t>
            </a: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Access in PM15 to reset power converter</a:t>
            </a:r>
          </a:p>
          <a:p>
            <a:r>
              <a:rPr lang="en-US" dirty="0" smtClean="0"/>
              <a:t>7:16 RCBXH1.R1 OK, but now a problem on RQTL11.R5B2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 smtClean="0"/>
              <a:t>FBCT cfv-ua47-bctfra needed twice a reboot</a:t>
            </a:r>
          </a:p>
          <a:p>
            <a:pPr lvl="1"/>
            <a:r>
              <a:rPr lang="en-US" dirty="0" smtClean="0"/>
              <a:t>OFSU reboot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C0099"/>
                </a:solidFill>
              </a:rPr>
              <a:t>Outlook:</a:t>
            </a:r>
          </a:p>
          <a:p>
            <a:pPr lvl="1"/>
            <a:r>
              <a:rPr lang="en-US" dirty="0" smtClean="0">
                <a:solidFill>
                  <a:srgbClr val="CC0099"/>
                </a:solidFill>
              </a:rPr>
              <a:t>Luminosity production 1380 bunches</a:t>
            </a:r>
          </a:p>
          <a:p>
            <a:pPr lvl="1"/>
            <a:r>
              <a:rPr lang="en-US" dirty="0" smtClean="0">
                <a:solidFill>
                  <a:srgbClr val="CC0099"/>
                </a:solidFill>
              </a:rPr>
              <a:t>Alice: main – main collisions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</TotalTime>
  <Words>306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Default Design</vt:lpstr>
      <vt:lpstr>1_Default Design</vt:lpstr>
      <vt:lpstr>2_Default Design</vt:lpstr>
      <vt:lpstr>Adobe Acrobat Document</vt:lpstr>
      <vt:lpstr>Thursday 21.7.2011</vt:lpstr>
      <vt:lpstr>15:26 hours stable beams Fill #1962</vt:lpstr>
      <vt:lpstr>46 / 44 pb-1 Luminosity delivered to Atlas / CMS</vt:lpstr>
      <vt:lpstr>Switching e-cloud solenoids off</vt:lpstr>
      <vt:lpstr>Switching e-cloud solenoids off for cleaning</vt:lpstr>
      <vt:lpstr>Slide 6</vt:lpstr>
      <vt:lpstr>A couple of problems when going for the next Fill</vt:lpstr>
      <vt:lpstr>Voltage on RQTFs during squeeze – big excursions</vt:lpstr>
      <vt:lpstr>Cont.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rudi</dc:creator>
  <cp:lastModifiedBy>Eva Barbara Holzer</cp:lastModifiedBy>
  <cp:revision>745</cp:revision>
  <dcterms:created xsi:type="dcterms:W3CDTF">2009-10-10T10:26:03Z</dcterms:created>
  <dcterms:modified xsi:type="dcterms:W3CDTF">2011-07-22T05:54:02Z</dcterms:modified>
</cp:coreProperties>
</file>